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326" r:id="rId3"/>
    <p:sldId id="340" r:id="rId4"/>
    <p:sldId id="331" r:id="rId5"/>
    <p:sldId id="320" r:id="rId6"/>
    <p:sldId id="329" r:id="rId7"/>
    <p:sldId id="332" r:id="rId8"/>
    <p:sldId id="308" r:id="rId9"/>
    <p:sldId id="330" r:id="rId10"/>
    <p:sldId id="325" r:id="rId11"/>
    <p:sldId id="324" r:id="rId12"/>
    <p:sldId id="323" r:id="rId13"/>
    <p:sldId id="336" r:id="rId14"/>
    <p:sldId id="334" r:id="rId15"/>
    <p:sldId id="337" r:id="rId16"/>
    <p:sldId id="338" r:id="rId17"/>
    <p:sldId id="339" r:id="rId18"/>
    <p:sldId id="335" r:id="rId19"/>
    <p:sldId id="34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2A9D652-4922-44FA-A52F-329EDB189631}">
          <p14:sldIdLst>
            <p14:sldId id="326"/>
            <p14:sldId id="340"/>
            <p14:sldId id="331"/>
            <p14:sldId id="320"/>
            <p14:sldId id="329"/>
            <p14:sldId id="332"/>
            <p14:sldId id="308"/>
            <p14:sldId id="330"/>
            <p14:sldId id="325"/>
            <p14:sldId id="324"/>
            <p14:sldId id="323"/>
            <p14:sldId id="336"/>
            <p14:sldId id="334"/>
            <p14:sldId id="337"/>
            <p14:sldId id="338"/>
            <p14:sldId id="339"/>
            <p14:sldId id="335"/>
            <p14:sldId id="341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сокин Никита Андреевич" initials="ОН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977"/>
    <a:srgbClr val="F69864"/>
    <a:srgbClr val="F26E25"/>
    <a:srgbClr val="E7E6E6"/>
    <a:srgbClr val="858789"/>
    <a:srgbClr val="5D9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83524" autoAdjust="0"/>
  </p:normalViewPr>
  <p:slideViewPr>
    <p:cSldViewPr snapToGrid="0">
      <p:cViewPr>
        <p:scale>
          <a:sx n="100" d="100"/>
          <a:sy n="100" d="100"/>
        </p:scale>
        <p:origin x="-1050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F:\&#1062;&#1054;&#1048;&#1050;\&#1050;&#1086;&#1085;&#1089;&#1072;&#1083;&#1090;&#1080;&#1085;&#1075;\&#1055;&#1088;&#1086;&#1077;&#1082;&#1090;&#1099;%20&#1058;&#1069;&#1050;\&#1052;&#1080;&#1085;&#1069;&#1085;&#1077;&#1088;&#1075;&#1086;\&#1057;&#1093;&#1077;&#1084;&#1099;%20&#1090;&#1077;&#1087;&#1083;&#1086;&#1089;&#1085;&#1072;&#1073;&#1078;&#1077;&#1085;&#1080;&#1103;\&#1044;&#1051;&#1103;%20&#1087;&#1088;&#1077;&#1079;&#1077;&#1085;&#1090;&#1072;&#1094;&#1080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711965481258565"/>
          <c:y val="1.968981481481482E-2"/>
          <c:w val="0.31693532814861936"/>
          <c:h val="0.8258979170103089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'Дальний Восток'!$F$18</c:f>
              <c:strCache>
                <c:ptCount val="1"/>
                <c:pt idx="0">
                  <c:v>Норм</c:v>
                </c:pt>
              </c:strCache>
            </c:strRef>
          </c:tx>
          <c:spPr>
            <a:gradFill>
              <a:gsLst>
                <a:gs pos="91000">
                  <a:schemeClr val="bg2"/>
                </a:gs>
                <a:gs pos="100000">
                  <a:schemeClr val="bg1"/>
                </a:gs>
                <a:gs pos="33000">
                  <a:srgbClr val="858789"/>
                </a:gs>
              </a:gsLst>
              <a:lin ang="10800000" scaled="0"/>
            </a:gradFill>
            <a:ln>
              <a:noFill/>
            </a:ln>
            <a:effectLst/>
          </c:spPr>
          <c:invertIfNegative val="0"/>
          <c:cat>
            <c:strRef>
              <c:f>'Дальний Восток'!$B$19:$B$25</c:f>
              <c:strCache>
                <c:ptCount val="7"/>
                <c:pt idx="0">
                  <c:v>«ЮЭСК»</c:v>
                </c:pt>
                <c:pt idx="1">
                  <c:v>«Сахалинэнерго»</c:v>
                </c:pt>
                <c:pt idx="2">
                  <c:v>«Якутскэнерго»</c:v>
                </c:pt>
                <c:pt idx="3">
                  <c:v>«Теплоэнергосервис»</c:v>
                </c:pt>
                <c:pt idx="4">
                  <c:v>«Камчатскэнерго»</c:v>
                </c:pt>
                <c:pt idx="5">
                  <c:v>«Магаданэнерго»</c:v>
                </c:pt>
                <c:pt idx="6">
                  <c:v>«ДГК»</c:v>
                </c:pt>
              </c:strCache>
            </c:strRef>
          </c:cat>
          <c:val>
            <c:numRef>
              <c:f>'Дальний Восток'!$F$19:$F$25</c:f>
              <c:numCache>
                <c:formatCode>General</c:formatCode>
                <c:ptCount val="7"/>
                <c:pt idx="0">
                  <c:v>0.16600000000000006</c:v>
                </c:pt>
                <c:pt idx="1">
                  <c:v>0.33400000000000013</c:v>
                </c:pt>
                <c:pt idx="2">
                  <c:v>0.54600000000000004</c:v>
                </c:pt>
                <c:pt idx="3">
                  <c:v>1.123</c:v>
                </c:pt>
                <c:pt idx="4">
                  <c:v>3.9999999999995612E-3</c:v>
                </c:pt>
                <c:pt idx="5">
                  <c:v>7.8870000000000005</c:v>
                </c:pt>
                <c:pt idx="6">
                  <c:v>50.306000000000004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01-48CA-A0F5-DC9C9C5BB70F}"/>
            </c:ext>
          </c:extLst>
        </c:ser>
        <c:ser>
          <c:idx val="0"/>
          <c:order val="1"/>
          <c:tx>
            <c:strRef>
              <c:f>'Дальний Восток'!$D$18</c:f>
              <c:strCache>
                <c:ptCount val="1"/>
                <c:pt idx="0">
                  <c:v>Сместная стоимость проектов, направленных на доработку, в прогнозных ценах с НДС, млрд руб.</c:v>
                </c:pt>
              </c:strCache>
            </c:strRef>
          </c:tx>
          <c:spPr>
            <a:solidFill>
              <a:srgbClr val="EB7557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4.98564786064918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6740448693586165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algn="ctr">
                      <a:defRPr lang="en-US" sz="1600" b="0" i="0" u="none" strike="noStrike" kern="1200" baseline="0" dirty="0">
                        <a:solidFill>
                          <a:prstClr val="white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defRPr>
                    </a:pPr>
                    <a:r>
                      <a:rPr lang="ru-RU" sz="1600" b="0" i="0" u="none" strike="noStrike" kern="1200" baseline="0" dirty="0" smtClean="0">
                        <a:solidFill>
                          <a:prstClr val="white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rPr>
                      <a:t>1</a:t>
                    </a:r>
                    <a:r>
                      <a:rPr lang="en-US" sz="1600" b="0" i="0" u="none" strike="noStrike" kern="1200" baseline="0" dirty="0" smtClean="0">
                        <a:solidFill>
                          <a:prstClr val="white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rPr>
                      <a:t>1,</a:t>
                    </a:r>
                    <a:r>
                      <a:rPr lang="ru-RU" sz="1600" b="0" i="0" u="none" strike="noStrike" kern="1200" baseline="0" dirty="0" smtClean="0">
                        <a:solidFill>
                          <a:prstClr val="white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rPr>
                      <a:t>4</a:t>
                    </a:r>
                    <a:endParaRPr lang="en-US" sz="1600" b="0" i="0" u="none" strike="noStrike" kern="1200" baseline="0" dirty="0">
                      <a:solidFill>
                        <a:prstClr val="white"/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endParaRPr>
                  </a:p>
                </c:rich>
              </c:tx>
              <c:numFmt formatCode="#,##0.0" sourceLinked="0"/>
              <c:spPr>
                <a:solidFill>
                  <a:srgbClr val="EB7557"/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891-4B31-B0E6-AB25BCFDCB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solidFill>
                <a:srgbClr val="EB7557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'Дальний Восток'!$B$19:$B$25</c:f>
              <c:strCache>
                <c:ptCount val="7"/>
                <c:pt idx="0">
                  <c:v>«ЮЭСК»</c:v>
                </c:pt>
                <c:pt idx="1">
                  <c:v>«Сахалинэнерго»</c:v>
                </c:pt>
                <c:pt idx="2">
                  <c:v>«Якутскэнерго»</c:v>
                </c:pt>
                <c:pt idx="3">
                  <c:v>«Теплоэнергосервис»</c:v>
                </c:pt>
                <c:pt idx="4">
                  <c:v>«Камчатскэнерго»</c:v>
                </c:pt>
                <c:pt idx="5">
                  <c:v>«Магаданэнерго»</c:v>
                </c:pt>
                <c:pt idx="6">
                  <c:v>«ДГК»</c:v>
                </c:pt>
              </c:strCache>
            </c:strRef>
          </c:cat>
          <c:val>
            <c:numRef>
              <c:f>'Дальний Восток'!$D$19:$D$25</c:f>
              <c:numCache>
                <c:formatCode>General</c:formatCode>
                <c:ptCount val="7"/>
                <c:pt idx="0">
                  <c:v>0.25</c:v>
                </c:pt>
                <c:pt idx="1">
                  <c:v>0.24400000000000005</c:v>
                </c:pt>
                <c:pt idx="2">
                  <c:v>1.478</c:v>
                </c:pt>
                <c:pt idx="3">
                  <c:v>1.018</c:v>
                </c:pt>
                <c:pt idx="4">
                  <c:v>4.0190000000000001</c:v>
                </c:pt>
                <c:pt idx="5">
                  <c:v>7.7000000000000027E-2</c:v>
                </c:pt>
                <c:pt idx="6">
                  <c:v>1.665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01-48CA-A0F5-DC9C9C5BB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67208704"/>
        <c:axId val="77707520"/>
      </c:barChart>
      <c:catAx>
        <c:axId val="67208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ru-RU"/>
          </a:p>
        </c:txPr>
        <c:crossAx val="77707520"/>
        <c:crosses val="autoZero"/>
        <c:auto val="1"/>
        <c:lblAlgn val="ctr"/>
        <c:lblOffset val="100"/>
        <c:noMultiLvlLbl val="0"/>
      </c:catAx>
      <c:valAx>
        <c:axId val="7770752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67208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Helvetica" panose="020B0604020202020204" pitchFamily="34" charset="0"/>
          <a:cs typeface="Helvetica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A2E3D-AB0E-470F-9269-E2B270AAF7BD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13D75-2F40-419F-80BD-90F1D05A4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201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Уважаемые коллеги!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Предлагаю вашему вниманию доклад Минэнерго России о теплоснабжении в Российской Федерации.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13D75-2F40-419F-80BD-90F1D05A42A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Решение накопленных проблем на Дальнем Востоке – отнесение решением Правительства Российской Федерации поселений к ценовым зонам теплоснабжения.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Так в</a:t>
            </a:r>
            <a:r>
              <a:rPr lang="ru-RU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настоящее время ПАО «РусГидро» совместно с Минэнерго России рассматривают возможность применения модели «Альтернативно котельной» в следующих </a:t>
            </a:r>
            <a:r>
              <a:rPr lang="ru-RU" sz="12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пилотных</a:t>
            </a:r>
            <a:r>
              <a:rPr lang="ru-RU" sz="1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регионах</a:t>
            </a:r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endParaRPr lang="ru-RU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г. Нерюнгри, п. Серебряный Бор, п. Беркакит и п. Чульман Республики Саха (Якутия) – дополнительное привлечение инвестиций в объеме 3,77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млрд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руб. (при текущем регулировании 1,57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млрд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руб.)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г. Благовещенск,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Чигиринский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сельсовет и п. Прогресс Амурской области - дополнительное привлечение инвестиций в объеме 3,7 - 4,6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млрд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руб.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г. Биробиджан Еврейской автономной области – объем дополнительных инвестиций прорабатывается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этом по оценке ПАО «РусГидро» в условиях текущего тарифного регулирования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пилотных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поселениях объем инвестиций за 10 лет не превысит 2,4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млрд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руб., ПАО «РусГидро» за указанный период предлагает к реализации на выбранных в пилоты территориях около 11,6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млрд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руб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учетом предельного роста цены для потребителей не более чем индекс потребительских цен, увеличенному на 2 %.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0D579-E823-4DB3-BB74-44A1BD6DB87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742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настоящее время ежегодно рассматривается 12 организаций, инвестиционные программы которых включают мероприятия по строительству (реконструкции, модернизации, техническому перевооружению, приобретению и (или) демонтажу) объектов теплоснабжения, в том числе инвестиционные проекты и их группы, предусматривающие выполнение мероприятий по подключению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теплопотребляющих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установок, тепловых сетей и источников тепловой энергии к системам теплоснабжения.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ним относятся: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Без замечаний ПАО «РусГидро»;  ОАО «МРСК Урала»; АО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Сахаэнерго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»; АО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Чукотэнерго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»; АО «МРСК Центра и Приволжья»;</a:t>
            </a:r>
          </a:p>
          <a:p>
            <a:pPr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замечаниями АО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Теплоэнергосервис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»; АО «ЮЭСК»; ПАО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Сахалинэнерго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»; ПАО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Магаданэнерго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»; ПАО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Якутскэнерго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»; ПАО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Камчатскэнерго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и АО «ДГК».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2020 году по итогам рассмотрения инвестиционных программ замечания сформированы по 7 инвестиционным программам, которые содержат 519 инвестиционных проектов (общей сметной стоимостью – 69 млрд. руб. с НДС), в 195 из которых (общей сметной стоимостью – 18 млрд. руб. с НДС), выявлено несоответствие предъявляемым к ним требованиям.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разработке ИПР организациям следует учитывать стратегические, программные и иные документы, влияющие на сферу деятельности организации, в том числе: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концепцию долгосрочного социально-экономического развития Российской Федерации;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стратегии долгосрочного социально-экономического развития регионов, в которых организация осуществляет деятельность;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планы (программы) приватизации федерального, государственного и муниципального имущества;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федеральные целевые программы;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федеральную адресную инвестиционную программу;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региональные целевые программы;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схемы территориального планирования;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схемы теплоснабжения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Мероприятия инвестиционных программ отражаются в схемах теплоснабжения 75 муниципальных образований.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Большинство схем теплоснабжения городских округов с численностью населения менее 500 тысяч человек (73 шт.) которые не соответствуют требованиям ПП РФ от 22.02.2012 № 154,как по формальным признакам, так и по содержанию.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Основные замечания: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Включаются ремонтные и инвестиционные программы отдельных теплоснабжающих организаций (действующих на период не более 5 лет, содержащие мероприятия в том числе не относящиеся к теплоэнергетике) не рассматривая весь период действия схемы, при этом отсутствует анализ обеспечения надежности систем теплоснабжения, а также предложения (мероприятия) по повышению эффективности теплоснабжения муниципального образования в целом;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Необоснованно завышен по годам объем перспективной застройки;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Отсутствуют тарифно-балансовые последствия по предлагаемым вариантам развития систем теплоснабжения;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Отсутствуют технические решения и мероприятия по переходу на закрытую схему горячего водоснабжения, план-график их реализации, источники финансирования таких мероприятий и тарифные последствия для населения</a:t>
            </a:r>
          </a:p>
          <a:p>
            <a:pPr marL="171450" indent="-171450"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Органами местного самоуправления нарушаются требования в части проведения процедур по утверждению схем теплоснабжения (срок разработки, размещение информации в открытом доступе).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0D579-E823-4DB3-BB74-44A1BD6DB87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272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FF0000"/>
                </a:solidFill>
                <a:cs typeface="Times New Roman" pitchFamily="18" charset="0"/>
              </a:rPr>
              <a:t>ВАЖНО!</a:t>
            </a:r>
            <a:r>
              <a:rPr lang="ru-RU" sz="1100" dirty="0"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Схема теплоснабжения – это инструмент по обоснованию эффективного и безопасного функционирования системы теплоснабжения, ее развития с учетом правового регулирования в области энергосбережения и повышения энергетической эффективности. Отсутствие актуализированной схемы теплоснабжения не позволяет в полной мере понять актуальную информацию о текущем положении системы теплоснабжения поселения и перспективы ее развития, - это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негативный фактор при принятии Правительством Российской Федерации решения об отнесении поселения, городского округа к ценовой зоне теплоснабжения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соответствии с компетенцией Минэнерго России осуществляет утверждение схем теплоснабжения поселений, городских округов с численностью населения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500 тыс. человек и более, а также городов федерального значения. Указанным критериям соответствуют 40 поселений.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этом: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2019 г. утверждено (актуализировано) 26 схем теплоснабжения;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2020 г. (по состоянию на 01.09.2020) рассмотрено 21 проект схем теплоснабжения, 13 утверждено.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имеет место нарушение сроков проведения ежегодной актуализации в ряде поселений, а в исключительных случаях отсутствие актуализации с момента первичного утверждения схемы теплоснабжения – Тольятти (с 2015 г.), Махачкалы (с 2015 г.) и Астрахани (с 2016 г.).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Минэнерго России считает необходимым органам исполнительной власти поселений, городских округов совместно с теплоснабжающими, теплосетевыми организациями усилить контроль за своевременной и качественной разработкой схем теплоснабжения поселений, городских округов.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Схема теплоснабжения – это инструмент по обоснованию эффективного и безопасного функционирования системы теплоснабжения, ее развития с учетом правового регулирования в области энергосбережения и повышения энергетической эффективности. Отсутствие актуализированной схемы теплоснабжения не позволяет в полной мере понять актуальную информацию о текущем положении системы теплоснабжения поселения и перспективы ее развития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Обращаем внимание, что отсутствие схем теплоснабжения замедляет принятие Правительством Российской Федерации решения об отнесении поселения, городского округа к ценовой зоне теплоснабжения.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0D579-E823-4DB3-BB74-44A1BD6DB87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470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Одной из наиболее актуальных задач, стоящих перед Минэнерго России, помимо надежного и качественного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электро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и теплоснабжения потребителей, является снижение негативного воздействия энергетической отрасли на окружающую среду.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принятия в схемах теплоснабжения муниципальных образований технических, схемно-режимных и инвестиционных решений, направленных на оздоровление экологической обстановки, Минэнерго России прорабатывает внесение соответствующих изменений в требования к схемам теплоснабжения, утвержденные постановлением Правительства Российской Федерации от 22 февраля 2012 г. № 154.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Разрабатываемые требования направлены на: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оценку реального вклада энергетики в загрязнение окружающей среды (оценка фактических показателей концентраций загрязняющих веществ в муниципальных образованиях);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установление и дальнейшее достижение плановых показателей, проработка необходимых мероприятий с оценкой их стоимости, тарифных и социальных последствий;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формирования более совершенной системы взаимодействия граждан, органов власти и теплоснабжающих организаций, в рамках которой инвестиционные решения по развитию системы теплоснабжения будут приниматься в том числе исходя из необходимости улучшения экологической обстановки.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Кроме того Минэнерго России письмом от 15.04.2020 № МЮ-4343/09 в органы исполнительной власти 40 поселений, схемы которых утверждает Минэнерго России, направлены рекомендации для включений в технические задания на разработку схем теплоснабжения.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Обращаем внимание, что в настоящее время разделы по обеспечению экологической безопасности уже включены в схемы теплоснабжения городов Красноярска, Томска и Самары.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0D579-E823-4DB3-BB74-44A1BD6DB87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742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0D579-E823-4DB3-BB74-44A1BD6DB87E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51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0D579-E823-4DB3-BB74-44A1BD6DB87E}" type="slidenum">
              <a:rPr lang="ru-RU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621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0D579-E823-4DB3-BB74-44A1BD6DB87E}" type="slidenum">
              <a:rPr lang="ru-RU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25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Федеральным законом от 19.07.2018 № 220-ФЗ установлена ответственность для органов исполнительной власти городов федерального значения и органов местного самоуправления за нарушение требований к схемам теплоснабжения и требований к порядку их разработки и утверждения схем теплоснабжения.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Постановлением Правительства Российской Федерации от 03.04.2020 г. № 429 внесены соответствующие изменения в Положение о Министерстве энергетики Российской Федерации, направленные на выдачу обязательных для исполнения органами исполнительной власти городов федерального значения и органами местного самоуправления предписаний об устранении нарушений требований к порядку и требований к схемам, а также о рассмотрении в пределах своих полномочий дела об административных правонарушениях в сфере теплоснабжения.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настоящее время Минэнерго России проводит согласование регламента по осуществлению указанных функций.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Также следует отметить, что с марта 2020 г. в субъектах Российской Федерации был введен режим повышенной готовности, направленный на предотвращение распространения новой коронавирусной инфекции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COVID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-19 на территории Российской Федерации. В связи с чем в Минэнерго России поступило более 15 обращений по вопросу проведения публичных слушаний по проектам схем теплоснабжения.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связи с чем Минэнерго России разработало проект постановления Правительства Российской Федерации «О внесении изменений в требования к порядку разработки и утверждения схем теплоснабжения», направленный на внесение изменений в требования к порядку в части уточнения процедуры публичных слушаний проектов схем теплоснабжения при установлении режима повышенной готовности или чрезвычайной ситуации.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Указанный проект постановления согласован Минстроем России, а также был размещен на сайте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://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regulation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gov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проекта01/01/06-20/00102914) для прохождения общественного обсуждения и независимой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антикоррупционную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экспертизы. Замечаний и предложений к проекту постановления не поступало.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настоящее время проект постановления готовится к внесению в Правительство Российской Федерации.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0D579-E823-4DB3-BB74-44A1BD6DB87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742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13D75-2F40-419F-80BD-90F1D05A42A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>
          <a:xfrm>
            <a:off x="550865" y="5335159"/>
            <a:ext cx="5792787" cy="246260"/>
          </a:xfrm>
          <a:noFill/>
          <a:ln/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6065838" y="9546764"/>
            <a:ext cx="539750" cy="185675"/>
          </a:xfrm>
        </p:spPr>
        <p:txBody>
          <a:bodyPr/>
          <a:lstStyle/>
          <a:p>
            <a:pPr>
              <a:defRPr/>
            </a:pPr>
            <a:fld id="{E28B9386-1093-4371-971A-7CB1D6CC00A6}" type="slidenum">
              <a:rPr lang="ru-RU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Clr>
                <a:srgbClr val="0070C0"/>
              </a:buClr>
              <a:buSzPct val="200000"/>
            </a:pPr>
            <a:r>
              <a:rPr lang="ru-RU" sz="1200" dirty="0"/>
              <a:t>Суммарная установленная электрическая мощность тепловых электростанций по состоянию на 1 января 2019 года увеличилась до 164,6 ГВт (68 % от мощности всех электростанций) в сравнении с 149,3 МВт (68 % от мощности всех электростанций) на конец 2012 года. При этом суммарная тепловая мощность тепловых электростанций в сравнении с 2012 годом снизилась на 12% и составляет – 259,6 тыс. Гкал/час (или 30% всей тепловой мощности), что говорит о постепенной </a:t>
            </a:r>
            <a:r>
              <a:rPr lang="ru-RU" sz="1200" dirty="0" err="1"/>
              <a:t>котельнизации</a:t>
            </a:r>
            <a:r>
              <a:rPr lang="ru-RU" sz="1200" dirty="0"/>
              <a:t> отрасли теплоснабжения.</a:t>
            </a:r>
          </a:p>
          <a:p>
            <a:pPr algn="just">
              <a:buClr>
                <a:srgbClr val="0070C0"/>
              </a:buClr>
              <a:buSzPct val="200000"/>
            </a:pPr>
            <a:endParaRPr lang="ru-RU" sz="1200" b="1" dirty="0"/>
          </a:p>
          <a:p>
            <a:pPr algn="just">
              <a:buClr>
                <a:srgbClr val="0070C0"/>
              </a:buClr>
              <a:buSzPct val="200000"/>
            </a:pPr>
            <a:r>
              <a:rPr lang="ru-RU" sz="1200" b="1" dirty="0"/>
              <a:t>В некоторых муниципальных образованиях все таки идет рост комбинированной выработки тепловой энергии.</a:t>
            </a:r>
          </a:p>
          <a:p>
            <a:pPr algn="just">
              <a:buClr>
                <a:srgbClr val="0070C0"/>
              </a:buClr>
              <a:buSzPct val="200000"/>
            </a:pPr>
            <a:r>
              <a:rPr lang="ru-RU" sz="1200" b="1" dirty="0"/>
              <a:t>Например по  утвержденным Минэнерго России схемам теплоснабжения на текущую дату перевод тепловой нагрузки на комбинированные источники тепловой энергии…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0D579-E823-4DB3-BB74-44A1BD6DB87E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742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Распоряжением Правительства Российской Федерации от 9 июня 2020 г. № 1523-р утверждена Энергетическая стратегия Российской Федерации на период до 2035 года.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Согласно Стратегии задачами теплоснабжения являются: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формирование эффективных рынков теплоснабжения с приоритетом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когенерации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 соблюдении балансов интересов хозяйствующих субъектов и потребителей;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повышение надежности и эффективности теплосетевого комплекса/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комплексе ключевых мер, обеспечивающих решение задач теплоснабжения, приоритетным является применение модели отношений в сфере теплоснабжения с ценообразованием на основе принципа "альтернативной котельной", а также: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формирование и обеспечение условий эффективного функционирования на локальных рынках тепла единых теплоснабжающих организаций, ответственных за надежное и экономически эффективное теплоснабжение потребителей;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повышение эффективности систем централизованного теплоснабжения с учетом приоритета повышения уровня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когенерации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переход от полного регулирования тарифов на тепловую энергию к установлению предельного уровня цены на тепловую энергию с применением модели "альтернативной котельной" с учетом региональных особенностей;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реализация моделей локальных рынков тепла, дающих потребителям реальную возможность выбора схем и способов теплоснабжения и стимулы для применения эффективных технологий;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распространение лучших практик использования альтернативных источников теплоснабжения, в том числе геотермальных источников тепловой энергии, использование систем рекуперации воздуха,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низкопотенциального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тепла;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экономически обоснованное развитие магистральных сетей теплоснабжения, в том числе для надежного и качественного обеспечения потребностей жилищного строительства в рамках реализации национальных проектов и национальных программ.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Показателем решения задачи формирования эффективных рынков теплоснабжения с приоритетом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когенерации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 соблюдении баланса интересов хозяйствующих субъектов и потребителей является количество регионов, внедривших модель "альтернативной котельной":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2018 год - 1;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2024 году - 35;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2035 году - 65.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Показателями решения задачи повышения надежности и эффективности теплосетевого комплекса являются: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ежегодное снижение количества аварийных ситуаций при теплоснабжении на источниках тепловой энергии и в тепловых сетях в ценовой зоне теплоснабжения, процентов к базовому уровню: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2024 году - 5 процентов;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2035 году - 5 процентов;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доля выработки электрической энергии теплоэлектроцентралями по теплофикационному циклу: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2018 год - 30,4 процента;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2024 году - 33 процента;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2035 году - 40 процентов;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удельный расход топлива при производстве тепловой энергии: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2018 год - 169,2 кг/Гкал;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2024 году - 164,2 кг/Гкал;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2035 году - 159,3 кг/Гкал.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0D579-E823-4DB3-BB74-44A1BD6DB87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976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Впервые идея новой модели рынка тепла была озвучена в 2010 году,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с осени 2012 года она стала широко и публично обсуждаться на различных федеральных и региональных площадках с участием экспертного сообщества, регулируемых организаций и органов власти. В ходе обсуждений концепция новой модели эволюционировала с учетом минимизации всех возможных рисков.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итоге был принят Федеральный закон от 29 июля 2017 г. № 279-ФЗ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«О внесении изменений в Федеральный закон «О теплоснабжении» и отдельные законодательные акты Российской Федерации по вопросам совершенствования системы отношений в сфере теплоснабжения» (далее – Федеральный закон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№ 279-ФЗ), который определил основные принципы целевой модели рынка тепловой энергии.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целях реализации закона Правительством Российской Федерации принято распоряжение от 29 ноября 2017 г. № 2655-р об утверждении плана мероприятий («дорожной карты») по внедрению целевой модели рынка тепловой энергии, направленных на реализацию положений Федерального закона № 279-ФЗ.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целью реализации целевой модели в течение 2018-2019 годов были приняты 22 акта Правительства Российской Федерации и 3 приказа Минэнерго, предусмотренные Дорожной картой и необходимые для реализации в поселениях целевой модели рынка тепловой энергии.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Ключевые изменения в сравнении с текущей моделью регулирования рынка тепловой энергии затрагивают: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системы ценообразования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дерегулирование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без «шоковой терапии» - есть механизмы сглаживания)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системы взаимоотношений участников рынка (ответственность теплоснабжающих компаний)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ВАЖНО: новая модель рынка теплой энергии, прежде всего упорядочивает работу отрасли, повышает ее инвестиционную привлекательность и уровень ответственности теплоснабжающих компаний. При этом потребителей тепловой энергии получает качественное и надежное теплоснабжение.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оценки ценовых последствий внедрения новой модели рынка тепловой энергии, на сайте Минэнерго России: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работает «Калькулятор расчета стоимости тепла по методу «альтернативной котельной». Уже сделано более 117,5 тысяч расчетов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размещены шаблоны расчеты цены «альтернативной котельной», которые могут использовать органы регулирования тарифов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Таким образом на сегодняшний момент созданы все условия для перехода к новой модели рынка тепла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Кроме того следует отметить, что в соответствии с поручениями Правительства Российской Федерации (пункт 4 постановления Правительства Российской Федерации от 15 декабря 2017 г. №1562 и пункт 7 Дорожной карты) в настоящее время Минэнерго России совместно с заинтересованными федеральными органами исполнительной власти проводит работу по анализу функционирования ценовых зон теплоснабжения, направленных на совершенствование условий функционирования ценовых зон теплоснабжения.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0D579-E823-4DB3-BB74-44A1BD6DB87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742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Рубцовск </a:t>
            </a:r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– </a:t>
            </a:r>
            <a:r>
              <a:rPr lang="ru-RU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первый город </a:t>
            </a:r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 Российской Федерации, </a:t>
            </a:r>
            <a:r>
              <a:rPr lang="ru-RU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отнесенный к ценовой зоне теплоснабжения</a:t>
            </a:r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(распоряжение ПРФ от 15.09.2018 № 1937-р).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Технические мероприятия в соответствии с представленными в Правительство Российской Федерации в приложении к обращению об отнесении к ценовой зоне теплоснабжения обосновывающими материалами выполнены единой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теплоснабжающей организацией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АО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Рубцовский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теплоэнергетический комплекс» (далее – АО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РубТЭК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») в полном объёме: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 течение 2017 года построены 2,8 км магистральных труб – перемычка между контурами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Рубцовской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ТЭЦ и Южной тепловой станцией (далее – ЮТС);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более 20 километров труб заменили на новые с увеличением диаметра;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тепловую мощность ЮТС увеличена с 267 Гкал/ч до 327 Гкал/ч (установка двух водогрейных котлов по 30 Гкал/ч);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 целях обеспечения бесперебойной автоматизированной подачи угля на ЮТС был построен тракт топливоподачи производительностью не менее 30 тонн/ч;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на ЮТС установлен турбогенератор мощность 6 МВт, что позволило вырабатывать электрическую энергию на собственные нужды станции.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состоянию на текущую дату фактический объем капитальных вложений ООО «Сибирская генерирующая компания» в систему теплоснабжения города Рубцовска составил более 2,5 млрд. рублей с НДС.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Отличительной чертой города Рубцовска является система горячего водоснабжения – горячее водоснабжение потребителей осуществляется непосредственно от источников тепловой энергии без использования групповых 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индивидуальных тепловых пунктов. Система горячего водоснабжения от источников теплоснабжения-  однотрубная, тупиковая, без циркуляционных трубопроводов горячего водоснабжения.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результатам рассмотрения ряда вариантов по улучшению ситуации с горячем водоснабжением принято решение по установке блочных распределительных станций приготовления горячей воды и вывод из эксплуатации существующего трубопровода ГВС. Стоимость мероприятий – 1,33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млрд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рублей. 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Согласно предложению Губернатора Алтайского края В.П. Томенко реализацию данного мероприятия целесообразно реализовать за счет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финансирования из федерального бюджета в рамках реализации ведомственной целевой программы «Поддержка модернизации коммунальной и инженерной инфраструктуры субъектов Российской Федерации (муниципальных образований)»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Отмечаем, что Минэнерго России поддерживает указанное предложение В.П. Томенко.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ВАЖНО! 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тнесение поселения, городского округа к ценовой зоне теплоснабжения не является основанием для отказа в участии органам исполнительной власти субъекта Российской Федерации, органам местного самоуправления поселений и единым теплоснабжающим организациям в федеральных и (или) региональных программах по модернизации объектов теплоснабжения.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0D579-E823-4DB3-BB74-44A1BD6DB87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742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соответствии с решениями Правительства Российской Федерации можно отметить следующее: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 2018 г. отнесен 1 город 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ценовой зоне теплоснабжения (далее - ЦЗТ) – Рубцовск;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 2019 г. к ЦЗТ отнесено 3 города – Барнаул, Линево, Ульяновск;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 2020 г.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состоянию на 01.09.2020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 ЦЗТ отнесено 6 городов – Оренбург, Владимир, Прокопьевск, Канск, а также два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города-миллионника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Самара и Красноярск.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Следует отметить, что в настоящее время на рассмотрении об отнесении  к ЦЗТ находится 6 заявок городов – Новокуйбышевск,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Усолье-Сибирское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Медногорск, Тольятти, Бийск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Кирово-Чепецк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Кроме того по имеющейся в Минэнерго России информации ожидается поступление обращений по 15 городам, а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заявки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внедрение новой модели рынка тепловой энергии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обсуждают не менее 36 населенных пунктов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жидаемым объемом инвестиций в теплоснабжающий комплекс - более 160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млрд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рублей.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200" dirty="0"/>
          </a:p>
          <a:p>
            <a:pPr marL="342900" indent="-342900">
              <a:spcAft>
                <a:spcPts val="0"/>
              </a:spcAft>
              <a:buAutoNum type="arabicPeriod"/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0D579-E823-4DB3-BB74-44A1BD6DB87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971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Опыт первых ценовых зон теплоснабжения подтверждает наличие запроса регионов на модернизацию систем теплоснабжения, на повышение надежности и качества теплоснабжения, на создание долгосрочных стабильных правил в отрасли теплоснабжения.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ценовых зонах теплоснабжения ожидается кратный рост инвестиций относительно текущего уровня: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в г. Рубцовске (Алтайский край) ЕТО уже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проинвестировало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более 2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млрд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руб.,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в р.п. Линево (Новосибирская обл.) ЕТО инвестирует 0,8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млрд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руб.,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в г. Барнауле (Алтайский край) ЕТО инвестирует  около 8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млрд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руб.,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в г. Ульяновске (Ульяновская область) ЕТО инвестирует около 8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млрд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руб.,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в г. Оренбурге (Оренбургская область) ЕТО инвестирует около 8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млрд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руб.,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в г. Канске (Красноярский край) ЕТО инвестирует более 1,6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млрд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руб.,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в г. Красноярске (Красноярский край) ЕТО инвестирует более 15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млрд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руб.,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в г. Самаре (Самарская область) ЕТО инвестирует около 29,9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млрд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руб.,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в г. Прокопьевске (Кемеровская область) ЕТО инвестирует около 1,8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млрд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руб.,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в г. Владимире (Владимирская область) ЕТО инвестирует около 8,9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млрд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руб.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Таком образом, благодаря переходу на модель «альтернативной котельной» реализуются инвестиционные проекты на общую сумму около 84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млрд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руб. Инвестиции в основном планируются в модернизацию или строительство тепловых сетей как основной источник низкой эффективности и низкой надежности теплоснабжения.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Причем, если состояние магистральных тепловых сетей можно признать более-менее удовлетворительным, то распределительные тепловые сети по большей части выработали свой ресурс и нуждаются в масштабной замене. Инвестиции на модернизацию и/или строительство новых тепловых сетей в ценовых зонах теплоснабжения составляют более 50% от общих инвестиций в модернизацию теплоснабжения.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Указанные инвестиции будут осуществляться на основании схем теплоснабжения городов в течение 5-15 лет.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настоящее время еще преждевременно говорить об улучшении остальных показателей в сфере теплоснабжения первых ценовых зон теплоснабжения, поскольку обновление основных производственных фондов, модернизация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теплосетевой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инфраструктуры, реализация мероприятий по существенному повышению надежности теплоснабжения, по сути, являются долгосрочными процессами, полный эффект от осуществления которых будет получен в течение указанного инвестиционного периода.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Следует подчеркнуть, что, несмотря на все опасения, высказанные в ходе обсуждения законопроекта о переходе к новой модели рынка тепловой энергии, переход в ценовую зону теплоснабжения проходит без так называемой «шоковой терапии»: негативных ценовых последствий, которые рассматривались как главный фактор риска, не отмечено. Ценовых потрясений нет даже в условиях значительной разницы текущего тарифа и цены «альтернативной котельной».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Ценовых потрясений удается избежать благодаря тому, что законодательством обеспечены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поэтапность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перехода и регламентированы механизмы взаимодействия бизнеса и власти. Выполняется принцип добровольности вступления в ценовую зону теплоснабжения. Практически все риски, связанные с повышением цены «альтернативной котельной», могут быть сняты нормативным образом - для этого предусматриваются различные механизмы сглаживания ценовых последствий от внедрения целевой модели.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0D579-E823-4DB3-BB74-44A1BD6DB87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742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Группа компаний ПАО «РусГидро» - крупнейший производитель тепловой энергии в Дальневосточном Федеральном округе.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Показатели работы</a:t>
            </a:r>
            <a:r>
              <a:rPr lang="ru-RU" baseline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Группы компаний представлены на слайде.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Следует отметить, что существующие проблемы в сфере теплоснабжения в Дальневосточном Федеральном округе по сути не отличаются проблем на остальной территории Российской Федерации</a:t>
            </a:r>
            <a:r>
              <a:rPr lang="en-US" baseline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baseline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высокий износ тепловых сетей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baseline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ежегодный рост повреждений и аварий на тепловых сетях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baseline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отсутствие стимулов для развития теплоснабжающего комплекса – рост тарифа на тепловую энергию как правило ограничен индексом совокупной платы граждан за коммунальные услуги</a:t>
            </a:r>
            <a:r>
              <a:rPr lang="en-US" baseline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  <a:endParaRPr lang="ru-RU" baseline="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baseline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отсутствие источников инвестиций, в том числе связанный с отсутствием в должном объеме индексации тарифа на тепловую энергию и приведения его к экономически обоснованному</a:t>
            </a:r>
            <a:r>
              <a:rPr lang="en-US" baseline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baseline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отсутствие возможности подключения новых потребителей. </a:t>
            </a:r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0D579-E823-4DB3-BB74-44A1BD6DB87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742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8723C4-70ED-4A75-9D69-E76758F70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EAB8C6C-1AB7-4DED-99CB-DC9F5F81C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D167FC-8431-4CB0-8D62-8699C3D57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B4EF-F2D9-46F9-8489-B91A4FE02E6A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5736510-EF19-4277-AD97-3871AFA3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78292BF-2F08-4E06-BA89-6A9AE568F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C72E-B16D-443E-BFD3-28C0F741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96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2B121A-2DBE-447A-98C3-71274DEF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885DF2F-3535-4542-8E23-08259808D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7C632D-47C2-4513-A797-D730C6ED3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B4EF-F2D9-46F9-8489-B91A4FE02E6A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B54D0C9-FA43-4278-9D0C-15248C125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3699A9C-5D67-4F40-85D9-B12009F52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C72E-B16D-443E-BFD3-28C0F741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734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E98024A-F8D4-4251-B601-4FBC08C5CB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137330A-6D92-4E8E-802B-1A24AFA1F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66C234-8E25-41E3-9DC0-40C2306D4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B4EF-F2D9-46F9-8489-B91A4FE02E6A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E431A8-5B7B-4947-9A08-42FC5ABCF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0D0B6B-82E8-46FF-9576-A6E2DC8B8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C72E-B16D-443E-BFD3-28C0F741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463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Внутрен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RegDocs\Модернизация_МежПравКомиссия\Подложка\shapka-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2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380" y="1"/>
            <a:ext cx="9645381" cy="89408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4" name="Picture 4" descr="C:\Users\davydova\Desktop\ger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445" y="191223"/>
            <a:ext cx="1247279" cy="74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9906885" y="620853"/>
            <a:ext cx="3914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B019C00-61BC-446C-855F-DBAC96639365}" type="slidenum">
              <a:rPr lang="ru-RU" sz="1400" b="1" smtClean="0">
                <a:solidFill>
                  <a:schemeClr val="accent1"/>
                </a:solidFill>
                <a:latin typeface="+mj-l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4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9514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8723C4-70ED-4A75-9D69-E76758F70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EAB8C6C-1AB7-4DED-99CB-DC9F5F81C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D167FC-8431-4CB0-8D62-8699C3D57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B4EF-F2D9-46F9-8489-B91A4FE02E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5736510-EF19-4277-AD97-3871AFA3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78292BF-2F08-4E06-BA89-6A9AE568F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C72E-B16D-443E-BFD3-28C0F74135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82DDEF-4CF8-4B55-BC20-C04A2CB1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6C2635-ED9D-4896-92AD-F56FB3B6C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D159F79-F6C7-4846-8599-1ED8A5D91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B4EF-F2D9-46F9-8489-B91A4FE02E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5D2F4A-7D98-4316-9634-F12B8E7C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5AB7A7F-953D-4B5D-AADF-60B103C86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C72E-B16D-443E-BFD3-28C0F74135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65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46BA27-FCB8-4762-A2D1-D2132C717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FC27ADB-B86E-4912-87F8-2302DF5EB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1B0DB24-6F28-47EF-A124-E76FDBA0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B4EF-F2D9-46F9-8489-B91A4FE02E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88C29E-A51E-43F4-8447-A57D72C07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BFB22E-DF96-45C4-8CBC-B53CA777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C72E-B16D-443E-BFD3-28C0F74135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58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C5A872-BC5C-4899-B24C-3073D8FD1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6FB938-FD54-43CD-90A8-93D579573C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1041E1E-600E-40A7-8580-B7ED4AF9D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76D6E59-DB5C-4364-9C59-359339F11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B4EF-F2D9-46F9-8489-B91A4FE02E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8797D71-C460-467B-A1A0-A4ACE671B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38F96D6-A22D-4E6D-A346-01AB9F7D2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C72E-B16D-443E-BFD3-28C0F74135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31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CF5A86-DCE9-4124-A217-02E55A23C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3E9AE8-7E96-45FC-AD3B-CE092EDF0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DA6C1D5-65D5-4FC9-BF79-F1F580958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EA6E024-5B76-46E1-AFAA-3130589F7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318D435-91A0-4F78-BFA9-DF9F0FC764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08BBDA2-B4F5-4648-9495-B47414686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B4EF-F2D9-46F9-8489-B91A4FE02E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8329101-0BA6-4C63-B312-42906A6D4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50ABBB2-0102-4809-B895-79920F54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C72E-B16D-443E-BFD3-28C0F74135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57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9AFF6E-D4A3-41F4-AB7B-DB8DB087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32147F-3427-4929-9F42-353F88AD7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B4EF-F2D9-46F9-8489-B91A4FE02E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9485F6D-E581-46BD-9ADB-2084C8D12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8667D83-C8D4-4985-BFC5-586776F1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C72E-B16D-443E-BFD3-28C0F74135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57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F05CFE9-2A8B-41B2-8A5F-67053100F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B4EF-F2D9-46F9-8489-B91A4FE02E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D8B1D99-C703-4A77-9034-D1BCC2C32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E6205A6-2AC4-4D76-930A-4B941A8CA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C72E-B16D-443E-BFD3-28C0F74135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3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82DDEF-4CF8-4B55-BC20-C04A2CB1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6C2635-ED9D-4896-92AD-F56FB3B6C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D159F79-F6C7-4846-8599-1ED8A5D91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B4EF-F2D9-46F9-8489-B91A4FE02E6A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5D2F4A-7D98-4316-9634-F12B8E7C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5AB7A7F-953D-4B5D-AADF-60B103C86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C72E-B16D-443E-BFD3-28C0F741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862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357430-B94B-46DA-AD6E-63755BC2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33041D-E0D2-4B37-A31E-B37953BFE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E43B0B2-0AD8-4BD7-861B-FB002DF89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ADDE57F-50D2-4626-B8F6-BFED31D0D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B4EF-F2D9-46F9-8489-B91A4FE02E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EE31401-FDA8-4A83-9BB6-F7BD92A99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CB740E8-A04A-4372-989C-08526259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C72E-B16D-443E-BFD3-28C0F74135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24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5228CA-A763-4C6D-A1C0-5234B387C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1BD5EA5-41F9-4A9A-BB5E-F85C02A175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C3710B6-8C4C-478C-B93A-569B3A797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5CAF332-AF00-494D-A30B-21E24D84F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B4EF-F2D9-46F9-8489-B91A4FE02E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3DDDD75-661A-4613-9E64-03985CDFB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50AD871-E7DC-43A2-8697-E66C15FD4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C72E-B16D-443E-BFD3-28C0F74135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48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2B121A-2DBE-447A-98C3-71274DEF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885DF2F-3535-4542-8E23-08259808D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7C632D-47C2-4513-A797-D730C6ED3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B4EF-F2D9-46F9-8489-B91A4FE02E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B54D0C9-FA43-4278-9D0C-15248C125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3699A9C-5D67-4F40-85D9-B12009F52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C72E-B16D-443E-BFD3-28C0F74135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86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E98024A-F8D4-4251-B601-4FBC08C5CB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137330A-6D92-4E8E-802B-1A24AFA1F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66C234-8E25-41E3-9DC0-40C2306D4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B4EF-F2D9-46F9-8489-B91A4FE02E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E431A8-5B7B-4947-9A08-42FC5ABCF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0D0B6B-82E8-46FF-9576-A6E2DC8B8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C72E-B16D-443E-BFD3-28C0F74135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98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Внутрен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RegDocs\Модернизация_МежПравКомиссия\Подложка\shapka-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12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380" y="1"/>
            <a:ext cx="9645381" cy="89408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4" name="Picture 4" descr="C:\Users\davydova\Desktop\ger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445" y="191223"/>
            <a:ext cx="1247279" cy="74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9906885" y="620853"/>
            <a:ext cx="3914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B019C00-61BC-446C-855F-DBAC96639365}" type="slidenum">
              <a:rPr lang="ru-RU" sz="1400" b="1" smtClean="0">
                <a:solidFill>
                  <a:srgbClr val="4472C4"/>
                </a:solidFill>
                <a:latin typeface="Calibri Light"/>
              </a:rPr>
              <a:pPr/>
              <a:t>‹#›</a:t>
            </a:fld>
            <a:endParaRPr lang="ru-RU" sz="1400" b="1" dirty="0">
              <a:solidFill>
                <a:srgbClr val="4472C4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2252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46BA27-FCB8-4762-A2D1-D2132C717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FC27ADB-B86E-4912-87F8-2302DF5EB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1B0DB24-6F28-47EF-A124-E76FDBA0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B4EF-F2D9-46F9-8489-B91A4FE02E6A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88C29E-A51E-43F4-8447-A57D72C07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BFB22E-DF96-45C4-8CBC-B53CA777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C72E-B16D-443E-BFD3-28C0F741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14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C5A872-BC5C-4899-B24C-3073D8FD1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6FB938-FD54-43CD-90A8-93D579573C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1041E1E-600E-40A7-8580-B7ED4AF9D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76D6E59-DB5C-4364-9C59-359339F11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B4EF-F2D9-46F9-8489-B91A4FE02E6A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8797D71-C460-467B-A1A0-A4ACE671B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38F96D6-A22D-4E6D-A346-01AB9F7D2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C72E-B16D-443E-BFD3-28C0F741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538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CF5A86-DCE9-4124-A217-02E55A23C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3E9AE8-7E96-45FC-AD3B-CE092EDF0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DA6C1D5-65D5-4FC9-BF79-F1F580958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EA6E024-5B76-46E1-AFAA-3130589F7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318D435-91A0-4F78-BFA9-DF9F0FC764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08BBDA2-B4F5-4648-9495-B47414686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B4EF-F2D9-46F9-8489-B91A4FE02E6A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8329101-0BA6-4C63-B312-42906A6D4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50ABBB2-0102-4809-B895-79920F54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C72E-B16D-443E-BFD3-28C0F741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247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9AFF6E-D4A3-41F4-AB7B-DB8DB087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32147F-3427-4929-9F42-353F88AD7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B4EF-F2D9-46F9-8489-B91A4FE02E6A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9485F6D-E581-46BD-9ADB-2084C8D12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8667D83-C8D4-4985-BFC5-586776F1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C72E-B16D-443E-BFD3-28C0F741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70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F05CFE9-2A8B-41B2-8A5F-67053100F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B4EF-F2D9-46F9-8489-B91A4FE02E6A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D8B1D99-C703-4A77-9034-D1BCC2C32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E6205A6-2AC4-4D76-930A-4B941A8CA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C72E-B16D-443E-BFD3-28C0F741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99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357430-B94B-46DA-AD6E-63755BC2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33041D-E0D2-4B37-A31E-B37953BFE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E43B0B2-0AD8-4BD7-861B-FB002DF89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ADDE57F-50D2-4626-B8F6-BFED31D0D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B4EF-F2D9-46F9-8489-B91A4FE02E6A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EE31401-FDA8-4A83-9BB6-F7BD92A99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CB740E8-A04A-4372-989C-08526259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C72E-B16D-443E-BFD3-28C0F741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35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5228CA-A763-4C6D-A1C0-5234B387C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1BD5EA5-41F9-4A9A-BB5E-F85C02A175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C3710B6-8C4C-478C-B93A-569B3A797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5CAF332-AF00-494D-A30B-21E24D84F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B4EF-F2D9-46F9-8489-B91A4FE02E6A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3DDDD75-661A-4613-9E64-03985CDFB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50AD871-E7DC-43A2-8697-E66C15FD4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C72E-B16D-443E-BFD3-28C0F741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47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2BACCB-2613-4320-BE52-00FA52B69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EC7872E-09D2-453A-9A5E-4125F26ED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48B66DF-F039-437F-9422-B119502CC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EB4EF-F2D9-46F9-8489-B91A4FE02E6A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B5FA12-7549-4674-87B5-0C9E6419F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325BB67-5B84-49A6-A1E5-99B4D903D6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6C72E-B16D-443E-BFD3-28C0F741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10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2BACCB-2613-4320-BE52-00FA52B69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EC7872E-09D2-453A-9A5E-4125F26ED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48B66DF-F039-437F-9422-B119502CC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EB4EF-F2D9-46F9-8489-B91A4FE02E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B5FA12-7549-4674-87B5-0C9E6419F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325BB67-5B84-49A6-A1E5-99B4D903D6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6C72E-B16D-443E-BFD3-28C0F74135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7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51.png"/><Relationship Id="rId10" Type="http://schemas.openxmlformats.org/officeDocument/2006/relationships/image" Target="../media/image17.svg"/><Relationship Id="rId4" Type="http://schemas.openxmlformats.org/officeDocument/2006/relationships/image" Target="../media/image50.png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6.png"/><Relationship Id="rId7" Type="http://schemas.microsoft.com/office/2007/relationships/hdphoto" Target="../media/hdphoto4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4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1.emf"/><Relationship Id="rId7" Type="http://schemas.openxmlformats.org/officeDocument/2006/relationships/image" Target="../media/image31.png"/><Relationship Id="rId12" Type="http://schemas.openxmlformats.org/officeDocument/2006/relationships/image" Target="../media/image6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67.png"/><Relationship Id="rId5" Type="http://schemas.openxmlformats.org/officeDocument/2006/relationships/image" Target="../media/image63.emf"/><Relationship Id="rId10" Type="http://schemas.openxmlformats.org/officeDocument/2006/relationships/image" Target="../media/image66.png"/><Relationship Id="rId4" Type="http://schemas.openxmlformats.org/officeDocument/2006/relationships/image" Target="../media/image62.emf"/><Relationship Id="rId9" Type="http://schemas.openxmlformats.org/officeDocument/2006/relationships/image" Target="../media/image6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5.png"/><Relationship Id="rId3" Type="http://schemas.openxmlformats.org/officeDocument/2006/relationships/image" Target="../media/image69.png"/><Relationship Id="rId7" Type="http://schemas.openxmlformats.org/officeDocument/2006/relationships/image" Target="../media/image6.png"/><Relationship Id="rId12" Type="http://schemas.openxmlformats.org/officeDocument/2006/relationships/image" Target="../media/image7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emf"/><Relationship Id="rId11" Type="http://schemas.openxmlformats.org/officeDocument/2006/relationships/image" Target="../media/image73.emf"/><Relationship Id="rId5" Type="http://schemas.openxmlformats.org/officeDocument/2006/relationships/image" Target="../media/image70.emf"/><Relationship Id="rId10" Type="http://schemas.openxmlformats.org/officeDocument/2006/relationships/image" Target="../media/image63.emf"/><Relationship Id="rId4" Type="http://schemas.openxmlformats.org/officeDocument/2006/relationships/image" Target="../media/image65.emf"/><Relationship Id="rId9" Type="http://schemas.openxmlformats.org/officeDocument/2006/relationships/image" Target="../media/image6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13" Type="http://schemas.openxmlformats.org/officeDocument/2006/relationships/image" Target="../media/image77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74.emf"/><Relationship Id="rId5" Type="http://schemas.openxmlformats.org/officeDocument/2006/relationships/image" Target="../media/image76.png"/><Relationship Id="rId10" Type="http://schemas.openxmlformats.org/officeDocument/2006/relationships/image" Target="../media/image73.emf"/><Relationship Id="rId4" Type="http://schemas.openxmlformats.org/officeDocument/2006/relationships/image" Target="../media/image65.emf"/><Relationship Id="rId9" Type="http://schemas.openxmlformats.org/officeDocument/2006/relationships/image" Target="../media/image6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6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3.svg"/><Relationship Id="rId18" Type="http://schemas.openxmlformats.org/officeDocument/2006/relationships/image" Target="../media/image24.png"/><Relationship Id="rId26" Type="http://schemas.openxmlformats.org/officeDocument/2006/relationships/image" Target="../media/image27.svg"/><Relationship Id="rId3" Type="http://schemas.openxmlformats.org/officeDocument/2006/relationships/image" Target="../media/image6.png"/><Relationship Id="rId21" Type="http://schemas.openxmlformats.org/officeDocument/2006/relationships/image" Target="../media/image23.svg"/><Relationship Id="rId12" Type="http://schemas.openxmlformats.org/officeDocument/2006/relationships/image" Target="../media/image21.png"/><Relationship Id="rId17" Type="http://schemas.openxmlformats.org/officeDocument/2006/relationships/image" Target="../media/image19.sv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9.svg"/><Relationship Id="rId24" Type="http://schemas.openxmlformats.org/officeDocument/2006/relationships/image" Target="../media/image25.svg"/><Relationship Id="rId32" Type="http://schemas.openxmlformats.org/officeDocument/2006/relationships/image" Target="../media/image17.svg"/><Relationship Id="rId15" Type="http://schemas.openxmlformats.org/officeDocument/2006/relationships/image" Target="../media/image15.svg"/><Relationship Id="rId23" Type="http://schemas.microsoft.com/office/2007/relationships/hdphoto" Target="../media/hdphoto1.wdp"/><Relationship Id="rId28" Type="http://schemas.openxmlformats.org/officeDocument/2006/relationships/image" Target="../media/image29.svg"/><Relationship Id="rId10" Type="http://schemas.openxmlformats.org/officeDocument/2006/relationships/image" Target="../media/image20.png"/><Relationship Id="rId19" Type="http://schemas.openxmlformats.org/officeDocument/2006/relationships/image" Target="../media/image21.svg"/><Relationship Id="rId31" Type="http://schemas.openxmlformats.org/officeDocument/2006/relationships/image" Target="../media/image30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Relationship Id="rId14" Type="http://schemas.openxmlformats.org/officeDocument/2006/relationships/image" Target="../media/image22.png"/><Relationship Id="rId22" Type="http://schemas.openxmlformats.org/officeDocument/2006/relationships/image" Target="../media/image26.png"/><Relationship Id="rId27" Type="http://schemas.openxmlformats.org/officeDocument/2006/relationships/image" Target="../media/image28.png"/><Relationship Id="rId30" Type="http://schemas.openxmlformats.org/officeDocument/2006/relationships/image" Target="../media/image3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.png"/><Relationship Id="rId7" Type="http://schemas.openxmlformats.org/officeDocument/2006/relationships/image" Target="../media/image6.svg"/><Relationship Id="rId12" Type="http://schemas.microsoft.com/office/2007/relationships/hdphoto" Target="../media/hdphoto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9.png"/><Relationship Id="rId5" Type="http://schemas.openxmlformats.org/officeDocument/2006/relationships/image" Target="../media/image46.png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72188" y="715008"/>
            <a:ext cx="8832951" cy="5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51016" y="2583441"/>
            <a:ext cx="3976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О теплоснабжении в Российской Федерации</a:t>
            </a: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 l="39770" t="25708" r="31609" b="30871"/>
          <a:stretch>
            <a:fillRect/>
          </a:stretch>
        </p:blipFill>
        <p:spPr bwMode="auto">
          <a:xfrm>
            <a:off x="9839144" y="188640"/>
            <a:ext cx="1964931" cy="150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174978" y="6306518"/>
            <a:ext cx="2629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Москва 2020</a:t>
            </a:r>
            <a:endParaRPr lang="ru-RU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62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566" y="992165"/>
            <a:ext cx="10212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Решение существующих проблем 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теплоснабжения в ДФО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2000" b="1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отнесение </a:t>
            </a:r>
            <a:r>
              <a:rPr lang="ru-RU" sz="2000" b="1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поселений  к ценовым зонам теплоснабжения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499" y="1976083"/>
            <a:ext cx="11410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В настоящее время 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прорабатывается возможность 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применения модели «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Альтернативной 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котельной» в следующих </a:t>
            </a:r>
            <a:r>
              <a:rPr lang="ru-RU" sz="1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пилотных</a:t>
            </a:r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регионах ДФО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endParaRPr lang="ru-RU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776A8CF-D7B6-43AB-BEC5-C6786B6DF559}"/>
              </a:ext>
            </a:extLst>
          </p:cNvPr>
          <p:cNvCxnSpPr>
            <a:cxnSpLocks/>
          </p:cNvCxnSpPr>
          <p:nvPr/>
        </p:nvCxnSpPr>
        <p:spPr>
          <a:xfrm>
            <a:off x="444500" y="908720"/>
            <a:ext cx="112141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48B7303-2CBA-4102-83A1-ED927E6A8C29}"/>
              </a:ext>
            </a:extLst>
          </p:cNvPr>
          <p:cNvPicPr/>
          <p:nvPr/>
        </p:nvPicPr>
        <p:blipFill>
          <a:blip r:embed="rId3" cstate="print"/>
          <a:srcRect l="58144" t="26531" r="21031" b="42449"/>
          <a:stretch>
            <a:fillRect/>
          </a:stretch>
        </p:blipFill>
        <p:spPr bwMode="auto">
          <a:xfrm>
            <a:off x="10555166" y="143297"/>
            <a:ext cx="887616" cy="66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F58FC95-7AC6-4A54-BFBB-885BC14B578D}"/>
              </a:ext>
            </a:extLst>
          </p:cNvPr>
          <p:cNvSpPr txBox="1"/>
          <p:nvPr/>
        </p:nvSpPr>
        <p:spPr>
          <a:xfrm>
            <a:off x="444499" y="495249"/>
            <a:ext cx="9955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Проблемы теплоснабжения в Дальневосточном Федеральном округе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065F8F47-3F71-4347-ACDB-0E27B4F781E8}"/>
              </a:ext>
            </a:extLst>
          </p:cNvPr>
          <p:cNvCxnSpPr>
            <a:cxnSpLocks/>
          </p:cNvCxnSpPr>
          <p:nvPr/>
        </p:nvCxnSpPr>
        <p:spPr>
          <a:xfrm>
            <a:off x="444500" y="1819476"/>
            <a:ext cx="11214100" cy="0"/>
          </a:xfrm>
          <a:prstGeom prst="line">
            <a:avLst/>
          </a:prstGeom>
          <a:ln w="38100">
            <a:solidFill>
              <a:srgbClr val="F26E2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EB2C927-3B4E-4D37-92C7-B31393C33F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9062" y="1037803"/>
            <a:ext cx="642443" cy="5341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58202E1-12B9-44D4-8AC4-84549B5425A2}"/>
              </a:ext>
            </a:extLst>
          </p:cNvPr>
          <p:cNvSpPr txBox="1"/>
          <p:nvPr/>
        </p:nvSpPr>
        <p:spPr>
          <a:xfrm>
            <a:off x="628216" y="3098897"/>
            <a:ext cx="1796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г. Нерюнгри</a:t>
            </a:r>
            <a:endParaRPr lang="ru-RU" dirty="0">
              <a:solidFill>
                <a:srgbClr val="F26E25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29DA6F4-1655-42EA-8940-6D78EE5CD9C0}"/>
              </a:ext>
            </a:extLst>
          </p:cNvPr>
          <p:cNvSpPr txBox="1"/>
          <p:nvPr/>
        </p:nvSpPr>
        <p:spPr>
          <a:xfrm>
            <a:off x="976919" y="3433418"/>
            <a:ext cx="14482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п. Чульман</a:t>
            </a:r>
            <a:endParaRPr lang="ru-RU" dirty="0">
              <a:solidFill>
                <a:srgbClr val="F26E25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E851B1C-84FE-4308-8416-B0DAAFD0BED0}"/>
              </a:ext>
            </a:extLst>
          </p:cNvPr>
          <p:cNvSpPr txBox="1"/>
          <p:nvPr/>
        </p:nvSpPr>
        <p:spPr>
          <a:xfrm>
            <a:off x="444499" y="2624251"/>
            <a:ext cx="3461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Республика Саха (Якутия)</a:t>
            </a:r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000F5D2-062C-4A16-86A6-9D377F4CA4F0}"/>
              </a:ext>
            </a:extLst>
          </p:cNvPr>
          <p:cNvSpPr txBox="1"/>
          <p:nvPr/>
        </p:nvSpPr>
        <p:spPr>
          <a:xfrm>
            <a:off x="2339163" y="3479748"/>
            <a:ext cx="29133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200" dirty="0">
                <a:latin typeface="Helvetica" panose="020B0604020202020204" pitchFamily="34" charset="0"/>
                <a:cs typeface="Helvetica" panose="020B0604020202020204" pitchFamily="34" charset="0"/>
              </a:rPr>
              <a:t>дополнительное привлечение </a:t>
            </a:r>
            <a:r>
              <a:rPr lang="ru-RU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инвестиций при </a:t>
            </a:r>
            <a:r>
              <a:rPr lang="ru-RU" sz="1200" dirty="0">
                <a:latin typeface="Helvetica" panose="020B0604020202020204" pitchFamily="34" charset="0"/>
                <a:cs typeface="Helvetica" panose="020B0604020202020204" pitchFamily="34" charset="0"/>
              </a:rPr>
              <a:t>текущем регулировании 1,57 млрд руб</a:t>
            </a:r>
            <a:r>
              <a:rPr lang="ru-RU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ru-RU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97256E58-D6E0-4D4D-BE60-E0E68D9B514F}"/>
              </a:ext>
            </a:extLst>
          </p:cNvPr>
          <p:cNvCxnSpPr>
            <a:cxnSpLocks/>
          </p:cNvCxnSpPr>
          <p:nvPr/>
        </p:nvCxnSpPr>
        <p:spPr>
          <a:xfrm>
            <a:off x="2436110" y="3095856"/>
            <a:ext cx="8990" cy="709064"/>
          </a:xfrm>
          <a:prstGeom prst="line">
            <a:avLst/>
          </a:prstGeom>
          <a:ln w="12700">
            <a:solidFill>
              <a:srgbClr val="F26E2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1A11856-6CD5-435C-90D7-373E93DF7F53}"/>
              </a:ext>
            </a:extLst>
          </p:cNvPr>
          <p:cNvSpPr txBox="1"/>
          <p:nvPr/>
        </p:nvSpPr>
        <p:spPr>
          <a:xfrm>
            <a:off x="3620903" y="3020392"/>
            <a:ext cx="82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млрд руб</a:t>
            </a:r>
            <a:r>
              <a:rPr lang="ru-RU" sz="1400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ru-RU" sz="1400" dirty="0">
              <a:solidFill>
                <a:srgbClr val="F26E25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B119511-0203-4FA3-AC95-5748A82EB1F9}"/>
              </a:ext>
            </a:extLst>
          </p:cNvPr>
          <p:cNvSpPr txBox="1"/>
          <p:nvPr/>
        </p:nvSpPr>
        <p:spPr>
          <a:xfrm>
            <a:off x="2465556" y="2940802"/>
            <a:ext cx="12436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3,77</a:t>
            </a:r>
            <a:r>
              <a:rPr lang="ru-RU" sz="4000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ru-RU" sz="4000" dirty="0">
              <a:solidFill>
                <a:srgbClr val="F26E25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00DE65A9-FBD7-43C0-88FB-0F2E251777EF}"/>
              </a:ext>
            </a:extLst>
          </p:cNvPr>
          <p:cNvSpPr txBox="1"/>
          <p:nvPr/>
        </p:nvSpPr>
        <p:spPr>
          <a:xfrm>
            <a:off x="2535131" y="5213620"/>
            <a:ext cx="27179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latin typeface="Helvetica" panose="020B0604020202020204" pitchFamily="34" charset="0"/>
                <a:cs typeface="Helvetica" panose="020B0604020202020204" pitchFamily="34" charset="0"/>
              </a:rPr>
              <a:t>дополнительное привлечение инвестиций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E150201-5356-4DA1-B63F-7ECBC03AD91A}"/>
              </a:ext>
            </a:extLst>
          </p:cNvPr>
          <p:cNvSpPr txBox="1"/>
          <p:nvPr/>
        </p:nvSpPr>
        <p:spPr>
          <a:xfrm>
            <a:off x="5271609" y="2702551"/>
            <a:ext cx="26503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Особенности</a:t>
            </a:r>
            <a:endParaRPr lang="ru-RU" b="1" dirty="0">
              <a:solidFill>
                <a:srgbClr val="F26E25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FA8BE27-3D95-41FF-9931-E2A953D5D9DE}"/>
              </a:ext>
            </a:extLst>
          </p:cNvPr>
          <p:cNvSpPr txBox="1"/>
          <p:nvPr/>
        </p:nvSpPr>
        <p:spPr>
          <a:xfrm>
            <a:off x="5878033" y="3012315"/>
            <a:ext cx="44355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предельный рост 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цены для потребителей тепловой энергии </a:t>
            </a:r>
            <a:r>
              <a:rPr lang="ru-RU" sz="1600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 более чем индекс потребительских цен </a:t>
            </a:r>
            <a:r>
              <a:rPr lang="ru-RU" sz="1600" b="1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+ 2 </a:t>
            </a:r>
            <a:r>
              <a:rPr lang="ru-RU" sz="1600" b="1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  <a:endParaRPr lang="ru-RU" sz="1600" b="1" dirty="0">
              <a:solidFill>
                <a:srgbClr val="F26E25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7D0A1A8F-BED9-4671-B0EB-945A5FAE12B2}"/>
              </a:ext>
            </a:extLst>
          </p:cNvPr>
          <p:cNvSpPr txBox="1"/>
          <p:nvPr/>
        </p:nvSpPr>
        <p:spPr>
          <a:xfrm>
            <a:off x="5895519" y="4447305"/>
            <a:ext cx="41416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существенное увеличение темпа </a:t>
            </a:r>
            <a:r>
              <a:rPr lang="ru-RU" sz="1600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замены 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и реконструкции тепловых 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сетей по сравнению с текущим уровнем</a:t>
            </a:r>
            <a:endParaRPr lang="ru-RU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C5AE3D81-7E92-4F72-AAB4-59C054964B31}"/>
              </a:ext>
            </a:extLst>
          </p:cNvPr>
          <p:cNvSpPr txBox="1"/>
          <p:nvPr/>
        </p:nvSpPr>
        <p:spPr>
          <a:xfrm>
            <a:off x="5895520" y="5581553"/>
            <a:ext cx="4080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В течение 10 лет оценивается </a:t>
            </a:r>
            <a:r>
              <a:rPr lang="ru-RU" sz="1600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кратный прирост инвестиций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в отрасль</a:t>
            </a:r>
            <a:endParaRPr lang="ru-RU" sz="1600" dirty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1171BFAE-26C8-48E4-AA47-0AC3B53A91C3}"/>
              </a:ext>
            </a:extLst>
          </p:cNvPr>
          <p:cNvSpPr/>
          <p:nvPr/>
        </p:nvSpPr>
        <p:spPr>
          <a:xfrm>
            <a:off x="9911896" y="5144806"/>
            <a:ext cx="541370" cy="908908"/>
          </a:xfrm>
          <a:prstGeom prst="rect">
            <a:avLst/>
          </a:prstGeom>
          <a:gradFill>
            <a:gsLst>
              <a:gs pos="96000">
                <a:schemeClr val="bg2"/>
              </a:gs>
              <a:gs pos="100000">
                <a:schemeClr val="bg1"/>
              </a:gs>
              <a:gs pos="33000">
                <a:srgbClr val="85878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xmlns="" id="{715DDBE4-2791-466F-A536-8A1D4662D0D8}"/>
              </a:ext>
            </a:extLst>
          </p:cNvPr>
          <p:cNvCxnSpPr>
            <a:cxnSpLocks/>
          </p:cNvCxnSpPr>
          <p:nvPr/>
        </p:nvCxnSpPr>
        <p:spPr>
          <a:xfrm>
            <a:off x="9747751" y="6284125"/>
            <a:ext cx="16757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7655C1F3-AC2C-40BA-AEE0-C06A7E10B012}"/>
              </a:ext>
            </a:extLst>
          </p:cNvPr>
          <p:cNvSpPr txBox="1"/>
          <p:nvPr/>
        </p:nvSpPr>
        <p:spPr>
          <a:xfrm>
            <a:off x="9594554" y="6021502"/>
            <a:ext cx="19524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инвестиции</a:t>
            </a:r>
            <a:endParaRPr lang="ru-RU" sz="1400" dirty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1A498E79-6C36-407D-8C75-76D51231D0C1}"/>
              </a:ext>
            </a:extLst>
          </p:cNvPr>
          <p:cNvSpPr/>
          <p:nvPr/>
        </p:nvSpPr>
        <p:spPr>
          <a:xfrm>
            <a:off x="10556985" y="3132964"/>
            <a:ext cx="541370" cy="2926263"/>
          </a:xfrm>
          <a:prstGeom prst="rect">
            <a:avLst/>
          </a:prstGeom>
          <a:gradFill>
            <a:gsLst>
              <a:gs pos="94000">
                <a:srgbClr val="F7A085"/>
              </a:gs>
              <a:gs pos="100000">
                <a:schemeClr val="bg1"/>
              </a:gs>
              <a:gs pos="33000">
                <a:srgbClr val="F26E2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AEFA4A03-B89F-4F44-A71B-3C0B07F572B8}"/>
              </a:ext>
            </a:extLst>
          </p:cNvPr>
          <p:cNvSpPr txBox="1"/>
          <p:nvPr/>
        </p:nvSpPr>
        <p:spPr>
          <a:xfrm>
            <a:off x="10403073" y="2828260"/>
            <a:ext cx="803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11,6 </a:t>
            </a:r>
            <a:endParaRPr lang="ru-RU" dirty="0">
              <a:solidFill>
                <a:srgbClr val="022977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F35B2A9C-2138-455A-98A4-C43CD6F73D63}"/>
              </a:ext>
            </a:extLst>
          </p:cNvPr>
          <p:cNvSpPr txBox="1"/>
          <p:nvPr/>
        </p:nvSpPr>
        <p:spPr>
          <a:xfrm>
            <a:off x="9743676" y="4844111"/>
            <a:ext cx="803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2,4 </a:t>
            </a:r>
            <a:endParaRPr lang="ru-RU" dirty="0">
              <a:solidFill>
                <a:srgbClr val="022977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42EE995-5208-4CF7-92C3-C7809CA387D9}"/>
              </a:ext>
            </a:extLst>
          </p:cNvPr>
          <p:cNvSpPr txBox="1"/>
          <p:nvPr/>
        </p:nvSpPr>
        <p:spPr>
          <a:xfrm>
            <a:off x="9737119" y="6225569"/>
            <a:ext cx="1675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млрд руб.</a:t>
            </a:r>
            <a:endParaRPr lang="ru-RU" sz="1400" dirty="0"/>
          </a:p>
        </p:txBody>
      </p:sp>
      <p:pic>
        <p:nvPicPr>
          <p:cNvPr id="71" name="Рисунок 70" descr="Диаграмма с подъемом">
            <a:extLst>
              <a:ext uri="{FF2B5EF4-FFF2-40B4-BE49-F238E27FC236}">
                <a16:creationId xmlns:a16="http://schemas.microsoft.com/office/drawing/2014/main" xmlns="" id="{CF57A81B-9C8D-4FD6-B52C-A515579AF0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283484" y="5554412"/>
            <a:ext cx="623905" cy="623905"/>
          </a:xfrm>
          <a:prstGeom prst="rect">
            <a:avLst/>
          </a:prstGeom>
        </p:spPr>
      </p:pic>
      <p:pic>
        <p:nvPicPr>
          <p:cNvPr id="76" name="Рисунок 75" descr="Предложение и спрос">
            <a:extLst>
              <a:ext uri="{FF2B5EF4-FFF2-40B4-BE49-F238E27FC236}">
                <a16:creationId xmlns:a16="http://schemas.microsoft.com/office/drawing/2014/main" xmlns="" id="{E74FA842-1BAF-43DA-AF08-91FC154C67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276619" y="3099835"/>
            <a:ext cx="623906" cy="623906"/>
          </a:xfrm>
          <a:prstGeom prst="rect">
            <a:avLst/>
          </a:prstGeom>
        </p:spPr>
      </p:pic>
      <p:pic>
        <p:nvPicPr>
          <p:cNvPr id="78" name="Рисунок 77" descr="Перемотка вперед">
            <a:extLst>
              <a:ext uri="{FF2B5EF4-FFF2-40B4-BE49-F238E27FC236}">
                <a16:creationId xmlns:a16="http://schemas.microsoft.com/office/drawing/2014/main" xmlns="" id="{797DA482-469D-4861-B477-539D31501A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242270" y="4420800"/>
            <a:ext cx="680671" cy="680671"/>
          </a:xfrm>
          <a:prstGeom prst="rect">
            <a:avLst/>
          </a:prstGeom>
        </p:spPr>
      </p:pic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3282C1A6-47D3-4CB8-ABF7-536E30353C3E}"/>
              </a:ext>
            </a:extLst>
          </p:cNvPr>
          <p:cNvSpPr/>
          <p:nvPr/>
        </p:nvSpPr>
        <p:spPr>
          <a:xfrm>
            <a:off x="5197202" y="2659875"/>
            <a:ext cx="6458035" cy="4049269"/>
          </a:xfrm>
          <a:prstGeom prst="rect">
            <a:avLst/>
          </a:prstGeom>
          <a:noFill/>
          <a:ln w="38100">
            <a:solidFill>
              <a:srgbClr val="858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5EB96B92-C3F2-431E-A41C-765DD03AF4DA}"/>
              </a:ext>
            </a:extLst>
          </p:cNvPr>
          <p:cNvSpPr txBox="1"/>
          <p:nvPr/>
        </p:nvSpPr>
        <p:spPr>
          <a:xfrm rot="16200000">
            <a:off x="9475536" y="5133547"/>
            <a:ext cx="141865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b="1" dirty="0">
                <a:latin typeface="Helvetica" panose="020B0604020202020204" pitchFamily="34" charset="0"/>
                <a:cs typeface="Helvetica" panose="020B0604020202020204" pitchFamily="34" charset="0"/>
              </a:rPr>
              <a:t>В текущих </a:t>
            </a:r>
            <a:endParaRPr lang="ru-RU" sz="105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05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условиях</a:t>
            </a:r>
            <a:endParaRPr lang="ru-RU" sz="9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ED53F37-FB3A-4E1A-87B9-9588CD156857}"/>
              </a:ext>
            </a:extLst>
          </p:cNvPr>
          <p:cNvSpPr txBox="1"/>
          <p:nvPr/>
        </p:nvSpPr>
        <p:spPr>
          <a:xfrm rot="16200000">
            <a:off x="9379917" y="4320577"/>
            <a:ext cx="28592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При переходе на модель «альтернативной котельной</a:t>
            </a:r>
            <a:endParaRPr lang="ru-RU" sz="14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D11ABB1-2107-4381-8E4B-9B76D1A81876}"/>
              </a:ext>
            </a:extLst>
          </p:cNvPr>
          <p:cNvSpPr txBox="1"/>
          <p:nvPr/>
        </p:nvSpPr>
        <p:spPr>
          <a:xfrm>
            <a:off x="396064" y="4694488"/>
            <a:ext cx="2077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г. Благовещенск</a:t>
            </a:r>
            <a:endParaRPr lang="ru-RU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CF68E6D-FBF6-48F2-B10E-E0FBC8E8163A}"/>
              </a:ext>
            </a:extLst>
          </p:cNvPr>
          <p:cNvSpPr txBox="1"/>
          <p:nvPr/>
        </p:nvSpPr>
        <p:spPr>
          <a:xfrm>
            <a:off x="396064" y="6069425"/>
            <a:ext cx="207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г. Биробиджан</a:t>
            </a:r>
            <a:endParaRPr lang="ru-RU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909F973-FC0C-47ED-BE13-2466B4F1405E}"/>
              </a:ext>
            </a:extLst>
          </p:cNvPr>
          <p:cNvSpPr txBox="1"/>
          <p:nvPr/>
        </p:nvSpPr>
        <p:spPr>
          <a:xfrm>
            <a:off x="566787" y="4987596"/>
            <a:ext cx="19049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п. Прогресс</a:t>
            </a:r>
            <a:endParaRPr lang="ru-RU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F944A17-7680-41DB-B31C-AFACEA1CE390}"/>
              </a:ext>
            </a:extLst>
          </p:cNvPr>
          <p:cNvSpPr txBox="1"/>
          <p:nvPr/>
        </p:nvSpPr>
        <p:spPr>
          <a:xfrm>
            <a:off x="497662" y="4227414"/>
            <a:ext cx="3461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Амурская область</a:t>
            </a:r>
            <a:endParaRPr lang="ru-RU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D3ED5C1-092B-4112-94EF-26BCCDB79AC9}"/>
              </a:ext>
            </a:extLst>
          </p:cNvPr>
          <p:cNvSpPr txBox="1"/>
          <p:nvPr/>
        </p:nvSpPr>
        <p:spPr>
          <a:xfrm>
            <a:off x="497662" y="5516879"/>
            <a:ext cx="3461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Еврейская АО</a:t>
            </a:r>
            <a:endParaRPr lang="ru-RU" dirty="0"/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xmlns="" id="{083DEF05-DDEC-4B82-91D1-C6E1BCCC3158}"/>
              </a:ext>
            </a:extLst>
          </p:cNvPr>
          <p:cNvCxnSpPr>
            <a:cxnSpLocks/>
          </p:cNvCxnSpPr>
          <p:nvPr/>
        </p:nvCxnSpPr>
        <p:spPr>
          <a:xfrm>
            <a:off x="2495623" y="4714283"/>
            <a:ext cx="8990" cy="709064"/>
          </a:xfrm>
          <a:prstGeom prst="line">
            <a:avLst/>
          </a:prstGeom>
          <a:ln w="12700">
            <a:solidFill>
              <a:srgbClr val="F26E2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504B2AE6-AABC-491B-B365-62ACC1D9D30F}"/>
              </a:ext>
            </a:extLst>
          </p:cNvPr>
          <p:cNvSpPr txBox="1"/>
          <p:nvPr/>
        </p:nvSpPr>
        <p:spPr>
          <a:xfrm>
            <a:off x="2733742" y="4628148"/>
            <a:ext cx="12436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22977"/>
                </a:solidFill>
              </a:rPr>
              <a:t>4,60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C73B7209-6FF9-4AA0-88A4-02AD916EA5C4}"/>
              </a:ext>
            </a:extLst>
          </p:cNvPr>
          <p:cNvSpPr txBox="1"/>
          <p:nvPr/>
        </p:nvSpPr>
        <p:spPr>
          <a:xfrm>
            <a:off x="3802436" y="4735506"/>
            <a:ext cx="82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млрд руб.</a:t>
            </a:r>
            <a:endParaRPr lang="ru-RU" sz="14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218A844B-6EEE-45D3-A50C-38FA91A5EC8E}"/>
              </a:ext>
            </a:extLst>
          </p:cNvPr>
          <p:cNvSpPr txBox="1"/>
          <p:nvPr/>
        </p:nvSpPr>
        <p:spPr>
          <a:xfrm>
            <a:off x="2489687" y="4860102"/>
            <a:ext cx="4677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до</a:t>
            </a:r>
            <a:endParaRPr lang="ru-RU" sz="1400" dirty="0"/>
          </a:p>
        </p:txBody>
      </p: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xmlns="" id="{0952A3DD-8104-4968-80D5-E6C2883B1A18}"/>
              </a:ext>
            </a:extLst>
          </p:cNvPr>
          <p:cNvCxnSpPr>
            <a:cxnSpLocks/>
          </p:cNvCxnSpPr>
          <p:nvPr/>
        </p:nvCxnSpPr>
        <p:spPr>
          <a:xfrm>
            <a:off x="2508323" y="5889619"/>
            <a:ext cx="8990" cy="709064"/>
          </a:xfrm>
          <a:prstGeom prst="line">
            <a:avLst/>
          </a:prstGeom>
          <a:ln w="12700">
            <a:solidFill>
              <a:srgbClr val="F26E2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755D2A44-EB11-4381-A59E-380AF9365417}"/>
              </a:ext>
            </a:extLst>
          </p:cNvPr>
          <p:cNvSpPr txBox="1"/>
          <p:nvPr/>
        </p:nvSpPr>
        <p:spPr>
          <a:xfrm>
            <a:off x="2553878" y="5896561"/>
            <a:ext cx="22094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объем дополнительных инвестиций прорабатывается</a:t>
            </a:r>
          </a:p>
        </p:txBody>
      </p:sp>
    </p:spTree>
    <p:extLst>
      <p:ext uri="{BB962C8B-B14F-4D97-AF65-F5344CB8AC3E}">
        <p14:creationId xmlns:p14="http://schemas.microsoft.com/office/powerpoint/2010/main" val="20032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873334DE-26DC-40C6-BBC3-501567E597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66"/>
          <a:stretch/>
        </p:blipFill>
        <p:spPr>
          <a:xfrm>
            <a:off x="1064188" y="1472059"/>
            <a:ext cx="6752084" cy="52278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873334DE-26DC-40C6-BBC3-501567E597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66"/>
          <a:stretch/>
        </p:blipFill>
        <p:spPr>
          <a:xfrm>
            <a:off x="1040296" y="1472059"/>
            <a:ext cx="6752084" cy="5227812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>
            <a:cxnSpLocks/>
          </p:cNvCxnSpPr>
          <p:nvPr/>
        </p:nvCxnSpPr>
        <p:spPr>
          <a:xfrm>
            <a:off x="444500" y="908720"/>
            <a:ext cx="11214100" cy="0"/>
          </a:xfrm>
          <a:prstGeom prst="line">
            <a:avLst/>
          </a:prstGeom>
          <a:solidFill>
            <a:srgbClr val="E7E6E6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pic>
        <p:nvPicPr>
          <p:cNvPr id="38" name="Рисунок 37"/>
          <p:cNvPicPr/>
          <p:nvPr/>
        </p:nvPicPr>
        <p:blipFill>
          <a:blip r:embed="rId4" cstate="print"/>
          <a:srcRect l="58144" t="26531" r="21031" b="42449"/>
          <a:stretch>
            <a:fillRect/>
          </a:stretch>
        </p:blipFill>
        <p:spPr bwMode="auto">
          <a:xfrm>
            <a:off x="10555166" y="143297"/>
            <a:ext cx="887616" cy="66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444500" y="454305"/>
            <a:ext cx="1050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Проблемы в инвестиционных программах </a:t>
            </a:r>
            <a:r>
              <a:rPr lang="ru-RU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в сфере теплоснабжения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56CEF0A1-0CBB-4A7B-822C-0F9636B803AF}"/>
              </a:ext>
            </a:extLst>
          </p:cNvPr>
          <p:cNvSpPr txBox="1"/>
          <p:nvPr/>
        </p:nvSpPr>
        <p:spPr>
          <a:xfrm>
            <a:off x="8357191" y="1167987"/>
            <a:ext cx="383480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D03C0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Инвестиционные программы,</a:t>
            </a:r>
            <a:br>
              <a:rPr lang="ru-RU" sz="1400" b="1" dirty="0" smtClean="0">
                <a:solidFill>
                  <a:srgbClr val="D03C0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1400" b="1" dirty="0" smtClean="0">
                <a:solidFill>
                  <a:srgbClr val="D03C0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требующие доработки</a:t>
            </a:r>
          </a:p>
          <a:p>
            <a:pPr algn="ctr"/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ru-RU" sz="1400" dirty="0" smtClean="0"/>
              <a:t>действуют </a:t>
            </a:r>
            <a:r>
              <a:rPr lang="ru-RU" sz="1400" dirty="0"/>
              <a:t>на период не более 5 </a:t>
            </a:r>
            <a:r>
              <a:rPr lang="ru-RU" sz="1400" dirty="0" smtClean="0"/>
              <a:t>лет)</a:t>
            </a:r>
            <a:endParaRPr lang="ru-RU" sz="1400" b="1" dirty="0">
              <a:solidFill>
                <a:srgbClr val="D03C0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E11AAF3-97AF-4FF1-A46F-5F55CE88F14E}"/>
              </a:ext>
            </a:extLst>
          </p:cNvPr>
          <p:cNvSpPr txBox="1"/>
          <p:nvPr/>
        </p:nvSpPr>
        <p:spPr>
          <a:xfrm>
            <a:off x="457200" y="2326024"/>
            <a:ext cx="17249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D1F1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Республика Саха (Якутия)</a:t>
            </a:r>
            <a:endParaRPr lang="ru-RU" sz="1400" b="1" dirty="0">
              <a:solidFill>
                <a:srgbClr val="2D1F10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7009AFD3-C279-46CE-A28E-B5465CA99367}"/>
              </a:ext>
            </a:extLst>
          </p:cNvPr>
          <p:cNvSpPr/>
          <p:nvPr/>
        </p:nvSpPr>
        <p:spPr>
          <a:xfrm rot="2573570">
            <a:off x="3095744" y="3291954"/>
            <a:ext cx="544008" cy="513263"/>
          </a:xfrm>
          <a:prstGeom prst="ellipse">
            <a:avLst/>
          </a:prstGeom>
          <a:solidFill>
            <a:schemeClr val="bg1"/>
          </a:solidFill>
          <a:ln w="3175">
            <a:solidFill>
              <a:srgbClr val="D03C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AC83532-2D2F-4653-B5BA-0EB70420FBAA}"/>
              </a:ext>
            </a:extLst>
          </p:cNvPr>
          <p:cNvSpPr txBox="1"/>
          <p:nvPr/>
        </p:nvSpPr>
        <p:spPr>
          <a:xfrm>
            <a:off x="691116" y="2887915"/>
            <a:ext cx="8848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4,6</a:t>
            </a:r>
            <a:endParaRPr lang="ru-RU" sz="900" b="1" dirty="0">
              <a:solidFill>
                <a:srgbClr val="02297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0FC259A2-B7AA-496E-B334-20F9EBC94DDB}"/>
              </a:ext>
            </a:extLst>
          </p:cNvPr>
          <p:cNvSpPr txBox="1"/>
          <p:nvPr/>
        </p:nvSpPr>
        <p:spPr>
          <a:xfrm>
            <a:off x="2962891" y="3380186"/>
            <a:ext cx="843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D03C0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42%</a:t>
            </a:r>
            <a:endParaRPr lang="ru-RU" sz="1000" b="1" dirty="0">
              <a:solidFill>
                <a:srgbClr val="D03C0E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CD66824E-F74B-4060-B065-F344AB8D05A9}"/>
              </a:ext>
            </a:extLst>
          </p:cNvPr>
          <p:cNvSpPr txBox="1"/>
          <p:nvPr/>
        </p:nvSpPr>
        <p:spPr>
          <a:xfrm>
            <a:off x="4803086" y="2328148"/>
            <a:ext cx="14416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2D1F1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Магаданская область</a:t>
            </a:r>
            <a:endParaRPr lang="ru-RU" sz="1400" b="1" dirty="0">
              <a:solidFill>
                <a:srgbClr val="2D1F10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E38063C6-4264-4EE7-8452-BD7AE17CCC11}"/>
              </a:ext>
            </a:extLst>
          </p:cNvPr>
          <p:cNvSpPr txBox="1"/>
          <p:nvPr/>
        </p:nvSpPr>
        <p:spPr>
          <a:xfrm>
            <a:off x="5261936" y="2862040"/>
            <a:ext cx="78961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8,0</a:t>
            </a:r>
            <a:endParaRPr lang="ru-RU" sz="900" b="1" dirty="0">
              <a:solidFill>
                <a:srgbClr val="022977"/>
              </a:solidFill>
            </a:endParaRPr>
          </a:p>
        </p:txBody>
      </p:sp>
      <p:sp>
        <p:nvSpPr>
          <p:cNvPr id="108" name="Овал 107">
            <a:extLst>
              <a:ext uri="{FF2B5EF4-FFF2-40B4-BE49-F238E27FC236}">
                <a16:creationId xmlns:a16="http://schemas.microsoft.com/office/drawing/2014/main" xmlns="" id="{F9C64B54-4C37-4C10-AC1C-5BE981D51979}"/>
              </a:ext>
            </a:extLst>
          </p:cNvPr>
          <p:cNvSpPr/>
          <p:nvPr/>
        </p:nvSpPr>
        <p:spPr>
          <a:xfrm>
            <a:off x="5591753" y="4008980"/>
            <a:ext cx="544008" cy="513263"/>
          </a:xfrm>
          <a:prstGeom prst="ellipse">
            <a:avLst/>
          </a:prstGeom>
          <a:solidFill>
            <a:schemeClr val="bg1"/>
          </a:solidFill>
          <a:ln w="3175">
            <a:solidFill>
              <a:srgbClr val="D03C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36B80878-47DF-4673-94B3-39AB6A0FA8A2}"/>
              </a:ext>
            </a:extLst>
          </p:cNvPr>
          <p:cNvSpPr txBox="1"/>
          <p:nvPr/>
        </p:nvSpPr>
        <p:spPr>
          <a:xfrm>
            <a:off x="5458900" y="4097212"/>
            <a:ext cx="843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D03C0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96%</a:t>
            </a:r>
            <a:endParaRPr lang="ru-RU" sz="1000" b="1" dirty="0">
              <a:solidFill>
                <a:srgbClr val="D03C0E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A9A69A62-8B08-4D9F-9FCB-989F0D8E5C6C}"/>
              </a:ext>
            </a:extLst>
          </p:cNvPr>
          <p:cNvSpPr txBox="1"/>
          <p:nvPr/>
        </p:nvSpPr>
        <p:spPr>
          <a:xfrm>
            <a:off x="5939003" y="4541115"/>
            <a:ext cx="18830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2D1F1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Камчатский край</a:t>
            </a:r>
            <a:endParaRPr lang="ru-RU" sz="1400" b="1" dirty="0">
              <a:solidFill>
                <a:srgbClr val="2D1F10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30B6209E-BCD0-4B32-ACB4-AF3126ACB496}"/>
              </a:ext>
            </a:extLst>
          </p:cNvPr>
          <p:cNvSpPr txBox="1"/>
          <p:nvPr/>
        </p:nvSpPr>
        <p:spPr>
          <a:xfrm>
            <a:off x="6345061" y="4821490"/>
            <a:ext cx="13141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4,4</a:t>
            </a:r>
            <a:endParaRPr lang="ru-RU" sz="1600" b="1" dirty="0">
              <a:solidFill>
                <a:srgbClr val="022977"/>
              </a:solidFill>
            </a:endParaRPr>
          </a:p>
        </p:txBody>
      </p:sp>
      <p:sp>
        <p:nvSpPr>
          <p:cNvPr id="116" name="Овал 115">
            <a:extLst>
              <a:ext uri="{FF2B5EF4-FFF2-40B4-BE49-F238E27FC236}">
                <a16:creationId xmlns:a16="http://schemas.microsoft.com/office/drawing/2014/main" xmlns="" id="{3FC8D611-1267-4ADB-92CA-931F7BCB2E46}"/>
              </a:ext>
            </a:extLst>
          </p:cNvPr>
          <p:cNvSpPr/>
          <p:nvPr/>
        </p:nvSpPr>
        <p:spPr>
          <a:xfrm>
            <a:off x="3602961" y="4469147"/>
            <a:ext cx="544008" cy="513263"/>
          </a:xfrm>
          <a:prstGeom prst="ellipse">
            <a:avLst/>
          </a:prstGeom>
          <a:solidFill>
            <a:schemeClr val="bg1"/>
          </a:solidFill>
          <a:ln w="3175">
            <a:solidFill>
              <a:srgbClr val="D03C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E303F7F8-72AC-4353-9F4E-B4C5D824ABDA}"/>
              </a:ext>
            </a:extLst>
          </p:cNvPr>
          <p:cNvSpPr txBox="1"/>
          <p:nvPr/>
        </p:nvSpPr>
        <p:spPr>
          <a:xfrm>
            <a:off x="3470108" y="4557379"/>
            <a:ext cx="843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D03C0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34%</a:t>
            </a:r>
            <a:endParaRPr lang="ru-RU" sz="1000" b="1" dirty="0">
              <a:solidFill>
                <a:srgbClr val="D03C0E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90E0F51A-C2CA-4E3F-A669-A10982E59762}"/>
              </a:ext>
            </a:extLst>
          </p:cNvPr>
          <p:cNvSpPr txBox="1"/>
          <p:nvPr/>
        </p:nvSpPr>
        <p:spPr>
          <a:xfrm>
            <a:off x="5739173" y="5108596"/>
            <a:ext cx="18035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2D1F1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Хабаровский край</a:t>
            </a:r>
            <a:endParaRPr lang="ru-RU" sz="1400" b="1" dirty="0">
              <a:solidFill>
                <a:srgbClr val="2D1F10"/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4C96AF62-8DEA-4CF8-BD8C-8C8B16E48FD4}"/>
              </a:ext>
            </a:extLst>
          </p:cNvPr>
          <p:cNvSpPr txBox="1"/>
          <p:nvPr/>
        </p:nvSpPr>
        <p:spPr>
          <a:xfrm>
            <a:off x="5893245" y="5393633"/>
            <a:ext cx="14628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29,8</a:t>
            </a:r>
            <a:endParaRPr lang="ru-RU" sz="1600" b="1" dirty="0">
              <a:solidFill>
                <a:srgbClr val="022977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0ADB364E-7519-41D9-85D0-096335753267}"/>
              </a:ext>
            </a:extLst>
          </p:cNvPr>
          <p:cNvSpPr txBox="1"/>
          <p:nvPr/>
        </p:nvSpPr>
        <p:spPr>
          <a:xfrm>
            <a:off x="4982394" y="5945984"/>
            <a:ext cx="23224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2D1F1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Сахалинская область</a:t>
            </a:r>
            <a:endParaRPr lang="ru-RU" sz="1400" b="1" dirty="0">
              <a:solidFill>
                <a:srgbClr val="2D1F10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F2E8976E-E0A6-46B6-800D-273C18B32C0F}"/>
              </a:ext>
            </a:extLst>
          </p:cNvPr>
          <p:cNvSpPr txBox="1"/>
          <p:nvPr/>
        </p:nvSpPr>
        <p:spPr>
          <a:xfrm>
            <a:off x="5423518" y="6207576"/>
            <a:ext cx="16642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0,6</a:t>
            </a:r>
            <a:endParaRPr lang="ru-RU" sz="1600" b="1" dirty="0">
              <a:solidFill>
                <a:srgbClr val="022977"/>
              </a:solidFill>
            </a:endParaRPr>
          </a:p>
        </p:txBody>
      </p:sp>
      <p:sp>
        <p:nvSpPr>
          <p:cNvPr id="126" name="Овал 125">
            <a:extLst>
              <a:ext uri="{FF2B5EF4-FFF2-40B4-BE49-F238E27FC236}">
                <a16:creationId xmlns:a16="http://schemas.microsoft.com/office/drawing/2014/main" xmlns="" id="{2AA40677-6562-44C0-80D5-E4D7785D2C31}"/>
              </a:ext>
            </a:extLst>
          </p:cNvPr>
          <p:cNvSpPr/>
          <p:nvPr/>
        </p:nvSpPr>
        <p:spPr>
          <a:xfrm rot="21288972">
            <a:off x="4028079" y="5482696"/>
            <a:ext cx="544008" cy="513263"/>
          </a:xfrm>
          <a:prstGeom prst="ellipse">
            <a:avLst/>
          </a:prstGeom>
          <a:solidFill>
            <a:schemeClr val="bg1"/>
          </a:solidFill>
          <a:ln w="3175">
            <a:solidFill>
              <a:srgbClr val="D03C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DCC60586-C5A8-4B3F-8A45-E08E7CAC398E}"/>
              </a:ext>
            </a:extLst>
          </p:cNvPr>
          <p:cNvSpPr txBox="1"/>
          <p:nvPr/>
        </p:nvSpPr>
        <p:spPr>
          <a:xfrm>
            <a:off x="3895226" y="5570928"/>
            <a:ext cx="843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D03C0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34%</a:t>
            </a:r>
            <a:endParaRPr lang="ru-RU" sz="1000" b="1" dirty="0">
              <a:solidFill>
                <a:srgbClr val="D03C0E"/>
              </a:solidFill>
            </a:endParaRPr>
          </a:p>
        </p:txBody>
      </p:sp>
      <p:cxnSp>
        <p:nvCxnSpPr>
          <p:cNvPr id="18" name="Соединитель: уступ 17">
            <a:extLst>
              <a:ext uri="{FF2B5EF4-FFF2-40B4-BE49-F238E27FC236}">
                <a16:creationId xmlns:a16="http://schemas.microsoft.com/office/drawing/2014/main" xmlns="" id="{F6A36E05-6CA2-4B95-889C-084C20371E80}"/>
              </a:ext>
            </a:extLst>
          </p:cNvPr>
          <p:cNvCxnSpPr>
            <a:cxnSpLocks/>
            <a:stCxn id="23" idx="1"/>
            <a:endCxn id="92" idx="6"/>
          </p:cNvCxnSpPr>
          <p:nvPr/>
        </p:nvCxnSpPr>
        <p:spPr>
          <a:xfrm rot="16200000" flipV="1">
            <a:off x="1735048" y="1669428"/>
            <a:ext cx="422785" cy="2807817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Соединитель: уступ 80">
            <a:extLst>
              <a:ext uri="{FF2B5EF4-FFF2-40B4-BE49-F238E27FC236}">
                <a16:creationId xmlns:a16="http://schemas.microsoft.com/office/drawing/2014/main" xmlns="" id="{CAC5B3D3-EB29-4960-992F-0C423BD5785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874220" y="3067853"/>
            <a:ext cx="1503911" cy="1092091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Овал 91">
            <a:extLst>
              <a:ext uri="{FF2B5EF4-FFF2-40B4-BE49-F238E27FC236}">
                <a16:creationId xmlns:a16="http://schemas.microsoft.com/office/drawing/2014/main" xmlns="" id="{544E0AF3-4A0A-42E9-A2F5-23145259D0DD}"/>
              </a:ext>
            </a:extLst>
          </p:cNvPr>
          <p:cNvSpPr/>
          <p:nvPr/>
        </p:nvSpPr>
        <p:spPr>
          <a:xfrm>
            <a:off x="456937" y="2817993"/>
            <a:ext cx="85594" cy="879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229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xmlns="" id="{C284E4B9-5983-4361-9586-9E9A717BA5A3}"/>
              </a:ext>
            </a:extLst>
          </p:cNvPr>
          <p:cNvSpPr/>
          <p:nvPr/>
        </p:nvSpPr>
        <p:spPr>
          <a:xfrm>
            <a:off x="6159189" y="2817992"/>
            <a:ext cx="85594" cy="879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229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xmlns="" id="{A6E565A9-2E24-428C-AD7B-08275217BCAE}"/>
              </a:ext>
            </a:extLst>
          </p:cNvPr>
          <p:cNvSpPr/>
          <p:nvPr/>
        </p:nvSpPr>
        <p:spPr>
          <a:xfrm>
            <a:off x="7596389" y="4772211"/>
            <a:ext cx="85594" cy="879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229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96" name="Соединитель: уступ 95">
            <a:extLst>
              <a:ext uri="{FF2B5EF4-FFF2-40B4-BE49-F238E27FC236}">
                <a16:creationId xmlns:a16="http://schemas.microsoft.com/office/drawing/2014/main" xmlns="" id="{02D45F35-3131-4ABC-B004-E6F626E719D2}"/>
              </a:ext>
            </a:extLst>
          </p:cNvPr>
          <p:cNvCxnSpPr>
            <a:cxnSpLocks/>
            <a:stCxn id="108" idx="4"/>
            <a:endCxn id="95" idx="2"/>
          </p:cNvCxnSpPr>
          <p:nvPr/>
        </p:nvCxnSpPr>
        <p:spPr>
          <a:xfrm rot="16200000" flipH="1">
            <a:off x="6583114" y="3802886"/>
            <a:ext cx="293919" cy="1732632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Овал 111">
            <a:extLst>
              <a:ext uri="{FF2B5EF4-FFF2-40B4-BE49-F238E27FC236}">
                <a16:creationId xmlns:a16="http://schemas.microsoft.com/office/drawing/2014/main" xmlns="" id="{9F52BA2D-B622-49F7-8932-C01A9D0E38AC}"/>
              </a:ext>
            </a:extLst>
          </p:cNvPr>
          <p:cNvSpPr/>
          <p:nvPr/>
        </p:nvSpPr>
        <p:spPr>
          <a:xfrm>
            <a:off x="7442158" y="5355567"/>
            <a:ext cx="85594" cy="879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229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13" name="Соединитель: уступ 112">
            <a:extLst>
              <a:ext uri="{FF2B5EF4-FFF2-40B4-BE49-F238E27FC236}">
                <a16:creationId xmlns:a16="http://schemas.microsoft.com/office/drawing/2014/main" xmlns="" id="{F1DE60E8-D4CE-4F51-A9EF-885306459884}"/>
              </a:ext>
            </a:extLst>
          </p:cNvPr>
          <p:cNvCxnSpPr>
            <a:cxnSpLocks/>
            <a:stCxn id="116" idx="4"/>
            <a:endCxn id="112" idx="2"/>
          </p:cNvCxnSpPr>
          <p:nvPr/>
        </p:nvCxnSpPr>
        <p:spPr>
          <a:xfrm rot="16200000" flipH="1">
            <a:off x="5450007" y="3407367"/>
            <a:ext cx="417108" cy="3567193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Овал 118">
            <a:extLst>
              <a:ext uri="{FF2B5EF4-FFF2-40B4-BE49-F238E27FC236}">
                <a16:creationId xmlns:a16="http://schemas.microsoft.com/office/drawing/2014/main" xmlns="" id="{B78D0A46-8BB6-4FD3-9446-611D52D368EE}"/>
              </a:ext>
            </a:extLst>
          </p:cNvPr>
          <p:cNvSpPr/>
          <p:nvPr/>
        </p:nvSpPr>
        <p:spPr>
          <a:xfrm>
            <a:off x="7127439" y="6178348"/>
            <a:ext cx="85594" cy="879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229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29" name="Соединитель: уступ 128">
            <a:extLst>
              <a:ext uri="{FF2B5EF4-FFF2-40B4-BE49-F238E27FC236}">
                <a16:creationId xmlns:a16="http://schemas.microsoft.com/office/drawing/2014/main" xmlns="" id="{905029B5-735C-4F07-8EA3-763EBA99004A}"/>
              </a:ext>
            </a:extLst>
          </p:cNvPr>
          <p:cNvCxnSpPr>
            <a:cxnSpLocks/>
            <a:stCxn id="126" idx="4"/>
            <a:endCxn id="119" idx="2"/>
          </p:cNvCxnSpPr>
          <p:nvPr/>
        </p:nvCxnSpPr>
        <p:spPr>
          <a:xfrm rot="16200000" flipH="1">
            <a:off x="5611659" y="4706519"/>
            <a:ext cx="227390" cy="2804169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Овал 129">
            <a:extLst>
              <a:ext uri="{FF2B5EF4-FFF2-40B4-BE49-F238E27FC236}">
                <a16:creationId xmlns:a16="http://schemas.microsoft.com/office/drawing/2014/main" xmlns="" id="{C5141F2E-37B7-457A-B540-8FA3763068D1}"/>
              </a:ext>
            </a:extLst>
          </p:cNvPr>
          <p:cNvSpPr/>
          <p:nvPr/>
        </p:nvSpPr>
        <p:spPr>
          <a:xfrm rot="21288972">
            <a:off x="3484372" y="6240388"/>
            <a:ext cx="544008" cy="513263"/>
          </a:xfrm>
          <a:prstGeom prst="ellipse">
            <a:avLst/>
          </a:prstGeom>
          <a:solidFill>
            <a:schemeClr val="bg1"/>
          </a:solidFill>
          <a:ln w="3175">
            <a:solidFill>
              <a:srgbClr val="EFB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B2DE0B8B-8C5E-4C0D-810C-E2BD358A6529}"/>
              </a:ext>
            </a:extLst>
          </p:cNvPr>
          <p:cNvSpPr txBox="1"/>
          <p:nvPr/>
        </p:nvSpPr>
        <p:spPr>
          <a:xfrm>
            <a:off x="3510251" y="6319095"/>
            <a:ext cx="528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EFB3A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5%</a:t>
            </a:r>
            <a:endParaRPr lang="ru-RU" sz="1000" b="1" dirty="0">
              <a:solidFill>
                <a:srgbClr val="EFB3A3"/>
              </a:solidFill>
            </a:endParaRPr>
          </a:p>
        </p:txBody>
      </p:sp>
      <p:cxnSp>
        <p:nvCxnSpPr>
          <p:cNvPr id="133" name="Соединитель: уступ 132">
            <a:extLst>
              <a:ext uri="{FF2B5EF4-FFF2-40B4-BE49-F238E27FC236}">
                <a16:creationId xmlns:a16="http://schemas.microsoft.com/office/drawing/2014/main" xmlns="" id="{81FF1861-B490-4773-9177-A0BA141C629B}"/>
              </a:ext>
            </a:extLst>
          </p:cNvPr>
          <p:cNvCxnSpPr>
            <a:cxnSpLocks/>
            <a:stCxn id="136" idx="6"/>
            <a:endCxn id="130" idx="0"/>
          </p:cNvCxnSpPr>
          <p:nvPr/>
        </p:nvCxnSpPr>
        <p:spPr>
          <a:xfrm>
            <a:off x="978150" y="6157153"/>
            <a:ext cx="2755039" cy="84285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C9DDD1FE-ABA7-47FB-AF06-01443F27676D}"/>
              </a:ext>
            </a:extLst>
          </p:cNvPr>
          <p:cNvSpPr txBox="1"/>
          <p:nvPr/>
        </p:nvSpPr>
        <p:spPr>
          <a:xfrm>
            <a:off x="919669" y="5859267"/>
            <a:ext cx="20846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D1F1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Приморский край</a:t>
            </a:r>
            <a:endParaRPr lang="ru-RU" sz="1400" b="1" dirty="0">
              <a:solidFill>
                <a:srgbClr val="2D1F1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E9EF4BC6-27F1-48DD-BDF7-7F6DF6FC3F52}"/>
              </a:ext>
            </a:extLst>
          </p:cNvPr>
          <p:cNvSpPr txBox="1"/>
          <p:nvPr/>
        </p:nvSpPr>
        <p:spPr>
          <a:xfrm>
            <a:off x="1040498" y="6170214"/>
            <a:ext cx="11863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13,4</a:t>
            </a:r>
            <a:endParaRPr lang="ru-RU" sz="1600" b="1" dirty="0">
              <a:solidFill>
                <a:srgbClr val="022977"/>
              </a:solidFill>
            </a:endParaRPr>
          </a:p>
        </p:txBody>
      </p:sp>
      <p:sp>
        <p:nvSpPr>
          <p:cNvPr id="136" name="Овал 135">
            <a:extLst>
              <a:ext uri="{FF2B5EF4-FFF2-40B4-BE49-F238E27FC236}">
                <a16:creationId xmlns:a16="http://schemas.microsoft.com/office/drawing/2014/main" xmlns="" id="{F981DC64-F89A-497D-907B-A816080E3341}"/>
              </a:ext>
            </a:extLst>
          </p:cNvPr>
          <p:cNvSpPr/>
          <p:nvPr/>
        </p:nvSpPr>
        <p:spPr>
          <a:xfrm>
            <a:off x="892556" y="6113202"/>
            <a:ext cx="85594" cy="879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229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7" name="Овал 136">
            <a:extLst>
              <a:ext uri="{FF2B5EF4-FFF2-40B4-BE49-F238E27FC236}">
                <a16:creationId xmlns:a16="http://schemas.microsoft.com/office/drawing/2014/main" xmlns="" id="{48D67ECA-5FA6-4FC0-9977-EA61A3900D72}"/>
              </a:ext>
            </a:extLst>
          </p:cNvPr>
          <p:cNvSpPr/>
          <p:nvPr/>
        </p:nvSpPr>
        <p:spPr>
          <a:xfrm rot="21288972">
            <a:off x="3200008" y="5598192"/>
            <a:ext cx="544008" cy="513263"/>
          </a:xfrm>
          <a:prstGeom prst="ellipse">
            <a:avLst/>
          </a:prstGeom>
          <a:solidFill>
            <a:schemeClr val="bg1"/>
          </a:solidFill>
          <a:ln w="3175">
            <a:solidFill>
              <a:srgbClr val="EFB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2566DF77-02EA-4A1E-8C75-15D423F6BB21}"/>
              </a:ext>
            </a:extLst>
          </p:cNvPr>
          <p:cNvSpPr txBox="1"/>
          <p:nvPr/>
        </p:nvSpPr>
        <p:spPr>
          <a:xfrm>
            <a:off x="3225887" y="5676899"/>
            <a:ext cx="528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EFB3A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9%</a:t>
            </a:r>
            <a:endParaRPr lang="ru-RU" sz="1000" b="1" dirty="0">
              <a:solidFill>
                <a:srgbClr val="EFB3A3"/>
              </a:solidFill>
            </a:endParaRPr>
          </a:p>
        </p:txBody>
      </p:sp>
      <p:cxnSp>
        <p:nvCxnSpPr>
          <p:cNvPr id="139" name="Соединитель: уступ 138">
            <a:extLst>
              <a:ext uri="{FF2B5EF4-FFF2-40B4-BE49-F238E27FC236}">
                <a16:creationId xmlns:a16="http://schemas.microsoft.com/office/drawing/2014/main" xmlns="" id="{8D2A3A8E-C786-4AA4-B166-D655173E6EF8}"/>
              </a:ext>
            </a:extLst>
          </p:cNvPr>
          <p:cNvCxnSpPr>
            <a:cxnSpLocks/>
            <a:stCxn id="142" idx="6"/>
            <a:endCxn id="137" idx="0"/>
          </p:cNvCxnSpPr>
          <p:nvPr/>
        </p:nvCxnSpPr>
        <p:spPr>
          <a:xfrm>
            <a:off x="445955" y="5491582"/>
            <a:ext cx="3002870" cy="107660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1AA54F4E-3A05-40C9-80EC-9D44335F9CF5}"/>
              </a:ext>
            </a:extLst>
          </p:cNvPr>
          <p:cNvSpPr txBox="1"/>
          <p:nvPr/>
        </p:nvSpPr>
        <p:spPr>
          <a:xfrm>
            <a:off x="413308" y="5164676"/>
            <a:ext cx="15298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D1F1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Еврейская АО</a:t>
            </a:r>
            <a:endParaRPr lang="ru-RU" sz="1400" b="1" dirty="0">
              <a:solidFill>
                <a:srgbClr val="2D1F10"/>
              </a:solidFill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45D28775-BF60-41F2-BB8D-B323737899FF}"/>
              </a:ext>
            </a:extLst>
          </p:cNvPr>
          <p:cNvSpPr txBox="1"/>
          <p:nvPr/>
        </p:nvSpPr>
        <p:spPr>
          <a:xfrm>
            <a:off x="444500" y="5503048"/>
            <a:ext cx="11544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7,8</a:t>
            </a:r>
            <a:endParaRPr lang="ru-RU" sz="1600" b="1" dirty="0">
              <a:solidFill>
                <a:srgbClr val="022977"/>
              </a:solidFill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xmlns="" id="{3A30D629-607F-4235-84A9-530E74568565}"/>
              </a:ext>
            </a:extLst>
          </p:cNvPr>
          <p:cNvSpPr/>
          <p:nvPr/>
        </p:nvSpPr>
        <p:spPr>
          <a:xfrm>
            <a:off x="360361" y="5447631"/>
            <a:ext cx="85594" cy="879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229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xmlns="" id="{AD39EE6A-4889-499D-B13F-9BFF4DB5ADD0}"/>
              </a:ext>
            </a:extLst>
          </p:cNvPr>
          <p:cNvSpPr/>
          <p:nvPr/>
        </p:nvSpPr>
        <p:spPr>
          <a:xfrm rot="21288972">
            <a:off x="3055218" y="4937902"/>
            <a:ext cx="544008" cy="513263"/>
          </a:xfrm>
          <a:prstGeom prst="ellipse">
            <a:avLst/>
          </a:prstGeom>
          <a:solidFill>
            <a:schemeClr val="bg1"/>
          </a:solidFill>
          <a:ln w="3175">
            <a:solidFill>
              <a:srgbClr val="EFB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077DDA24-C3B0-4A51-99C1-30916FB61ABF}"/>
              </a:ext>
            </a:extLst>
          </p:cNvPr>
          <p:cNvSpPr txBox="1"/>
          <p:nvPr/>
        </p:nvSpPr>
        <p:spPr>
          <a:xfrm>
            <a:off x="3081097" y="5016609"/>
            <a:ext cx="528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EFB3A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3%</a:t>
            </a:r>
            <a:endParaRPr lang="ru-RU" sz="1000" b="1" dirty="0">
              <a:solidFill>
                <a:srgbClr val="EFB3A3"/>
              </a:solidFill>
            </a:endParaRPr>
          </a:p>
        </p:txBody>
      </p:sp>
      <p:cxnSp>
        <p:nvCxnSpPr>
          <p:cNvPr id="145" name="Соединитель: уступ 144">
            <a:extLst>
              <a:ext uri="{FF2B5EF4-FFF2-40B4-BE49-F238E27FC236}">
                <a16:creationId xmlns:a16="http://schemas.microsoft.com/office/drawing/2014/main" xmlns="" id="{14BB5341-4CB2-4B09-823F-53638972A3DC}"/>
              </a:ext>
            </a:extLst>
          </p:cNvPr>
          <p:cNvCxnSpPr>
            <a:cxnSpLocks/>
            <a:stCxn id="148" idx="6"/>
            <a:endCxn id="143" idx="0"/>
          </p:cNvCxnSpPr>
          <p:nvPr/>
        </p:nvCxnSpPr>
        <p:spPr>
          <a:xfrm>
            <a:off x="437976" y="4708305"/>
            <a:ext cx="2866059" cy="230647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F1816294-5973-46AC-BF7C-7460F68E4218}"/>
              </a:ext>
            </a:extLst>
          </p:cNvPr>
          <p:cNvSpPr txBox="1"/>
          <p:nvPr/>
        </p:nvSpPr>
        <p:spPr>
          <a:xfrm>
            <a:off x="398068" y="4389019"/>
            <a:ext cx="18303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D1F1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Амурская область</a:t>
            </a:r>
            <a:endParaRPr lang="ru-RU" sz="1400" b="1" dirty="0">
              <a:solidFill>
                <a:srgbClr val="2D1F10"/>
              </a:solidFill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xmlns="" id="{2C68A8E5-BB51-4DD9-A08E-C9F5E600EA37}"/>
              </a:ext>
            </a:extLst>
          </p:cNvPr>
          <p:cNvSpPr txBox="1"/>
          <p:nvPr/>
        </p:nvSpPr>
        <p:spPr>
          <a:xfrm>
            <a:off x="438709" y="4706243"/>
            <a:ext cx="13833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0,6</a:t>
            </a:r>
            <a:endParaRPr lang="ru-RU" sz="1600" b="1" dirty="0">
              <a:solidFill>
                <a:srgbClr val="022977"/>
              </a:solidFill>
            </a:endParaRPr>
          </a:p>
        </p:txBody>
      </p:sp>
      <p:sp>
        <p:nvSpPr>
          <p:cNvPr id="148" name="Овал 147">
            <a:extLst>
              <a:ext uri="{FF2B5EF4-FFF2-40B4-BE49-F238E27FC236}">
                <a16:creationId xmlns:a16="http://schemas.microsoft.com/office/drawing/2014/main" xmlns="" id="{F8D21B4B-E82F-46B7-96AF-29E2EFCAA20E}"/>
              </a:ext>
            </a:extLst>
          </p:cNvPr>
          <p:cNvSpPr/>
          <p:nvPr/>
        </p:nvSpPr>
        <p:spPr>
          <a:xfrm>
            <a:off x="352382" y="4664354"/>
            <a:ext cx="85594" cy="879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229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207" name="Диаграмма 206">
            <a:extLst>
              <a:ext uri="{FF2B5EF4-FFF2-40B4-BE49-F238E27FC236}">
                <a16:creationId xmlns:a16="http://schemas.microsoft.com/office/drawing/2014/main" xmlns="" id="{A4E44C91-C9AF-4A2D-B249-C1ACD1722A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888914"/>
              </p:ext>
            </p:extLst>
          </p:nvPr>
        </p:nvGraphicFramePr>
        <p:xfrm>
          <a:off x="7618226" y="1875432"/>
          <a:ext cx="4075699" cy="45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8" name="TextBox 207">
            <a:extLst>
              <a:ext uri="{FF2B5EF4-FFF2-40B4-BE49-F238E27FC236}">
                <a16:creationId xmlns:a16="http://schemas.microsoft.com/office/drawing/2014/main" xmlns="" id="{8C0FA830-16CA-4CA5-94A1-EA79CD19BB63}"/>
              </a:ext>
            </a:extLst>
          </p:cNvPr>
          <p:cNvSpPr txBox="1"/>
          <p:nvPr/>
        </p:nvSpPr>
        <p:spPr>
          <a:xfrm>
            <a:off x="11394864" y="2061066"/>
            <a:ext cx="11759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52,0</a:t>
            </a:r>
            <a:endParaRPr lang="ru-RU" sz="900" b="1" dirty="0">
              <a:solidFill>
                <a:srgbClr val="022977"/>
              </a:solidFill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xmlns="" id="{810A7583-0FAA-449F-B539-FC3BD9BF22DC}"/>
              </a:ext>
            </a:extLst>
          </p:cNvPr>
          <p:cNvSpPr txBox="1"/>
          <p:nvPr/>
        </p:nvSpPr>
        <p:spPr>
          <a:xfrm>
            <a:off x="11396673" y="2567585"/>
            <a:ext cx="11759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8,0</a:t>
            </a:r>
            <a:endParaRPr lang="ru-RU" sz="900" b="1" dirty="0">
              <a:solidFill>
                <a:srgbClr val="022977"/>
              </a:solidFill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xmlns="" id="{FDAEBBD8-8B32-4CC7-88AF-ED5F2763A015}"/>
              </a:ext>
            </a:extLst>
          </p:cNvPr>
          <p:cNvSpPr txBox="1"/>
          <p:nvPr/>
        </p:nvSpPr>
        <p:spPr>
          <a:xfrm>
            <a:off x="11389027" y="3179011"/>
            <a:ext cx="11759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4,02</a:t>
            </a:r>
            <a:endParaRPr lang="ru-RU" sz="900" b="1" dirty="0">
              <a:solidFill>
                <a:srgbClr val="022977"/>
              </a:solidFill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xmlns="" id="{AECF35F8-16A6-4A97-A0AB-995735CA8107}"/>
              </a:ext>
            </a:extLst>
          </p:cNvPr>
          <p:cNvSpPr txBox="1"/>
          <p:nvPr/>
        </p:nvSpPr>
        <p:spPr>
          <a:xfrm>
            <a:off x="11396673" y="3703091"/>
            <a:ext cx="8046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2,2</a:t>
            </a:r>
            <a:endParaRPr lang="ru-RU" sz="900" b="1" dirty="0">
              <a:solidFill>
                <a:srgbClr val="022977"/>
              </a:solidFill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xmlns="" id="{06AEAB79-A958-4EC6-AB78-FB0B4A68C38E}"/>
              </a:ext>
            </a:extLst>
          </p:cNvPr>
          <p:cNvSpPr txBox="1"/>
          <p:nvPr/>
        </p:nvSpPr>
        <p:spPr>
          <a:xfrm>
            <a:off x="11389027" y="4249980"/>
            <a:ext cx="8046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2,02</a:t>
            </a:r>
            <a:endParaRPr lang="ru-RU" sz="900" b="1" dirty="0">
              <a:solidFill>
                <a:srgbClr val="022977"/>
              </a:solidFill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xmlns="" id="{5833402D-0D02-4CDE-8DDE-18C1CB86EBAA}"/>
              </a:ext>
            </a:extLst>
          </p:cNvPr>
          <p:cNvSpPr txBox="1"/>
          <p:nvPr/>
        </p:nvSpPr>
        <p:spPr>
          <a:xfrm>
            <a:off x="11387328" y="4779607"/>
            <a:ext cx="8046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0,6</a:t>
            </a:r>
            <a:endParaRPr lang="ru-RU" sz="900" b="1" dirty="0">
              <a:solidFill>
                <a:srgbClr val="022977"/>
              </a:solidFill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xmlns="" id="{EEF78A34-A429-4B00-A54B-3D1D611E6B7A}"/>
              </a:ext>
            </a:extLst>
          </p:cNvPr>
          <p:cNvSpPr txBox="1"/>
          <p:nvPr/>
        </p:nvSpPr>
        <p:spPr>
          <a:xfrm>
            <a:off x="11396673" y="5311679"/>
            <a:ext cx="8046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0,4</a:t>
            </a:r>
            <a:endParaRPr lang="ru-RU" sz="900" b="1" dirty="0">
              <a:solidFill>
                <a:srgbClr val="022977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792379" y="5903893"/>
            <a:ext cx="43996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Х,Х - Общая стоимость </a:t>
            </a:r>
            <a:r>
              <a:rPr lang="ru-RU" sz="1400" b="1" dirty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проектов в </a:t>
            </a:r>
            <a:r>
              <a:rPr lang="ru-RU" sz="1400" b="1" dirty="0" smtClean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прогнозных ценах, с НДС (млрд. руб.)</a:t>
            </a:r>
          </a:p>
          <a:p>
            <a:pPr lvl="0" algn="ctr"/>
            <a:r>
              <a:rPr lang="ru-RU" sz="1400" b="1" dirty="0" smtClean="0">
                <a:solidFill>
                  <a:srgbClr val="D03C0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Х,Х </a:t>
            </a:r>
            <a:r>
              <a:rPr lang="ru-RU" sz="1400" b="1" dirty="0">
                <a:solidFill>
                  <a:srgbClr val="D03C0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ru-RU" sz="1400" b="1" dirty="0" smtClean="0">
                <a:solidFill>
                  <a:srgbClr val="D03C0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Доля </a:t>
            </a:r>
            <a:r>
              <a:rPr lang="ru-RU" sz="1400" b="1" dirty="0">
                <a:solidFill>
                  <a:srgbClr val="D03C0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проектов, </a:t>
            </a:r>
            <a:r>
              <a:rPr lang="ru-RU" sz="1400" b="1" dirty="0" smtClean="0">
                <a:solidFill>
                  <a:srgbClr val="D03C0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отправленных </a:t>
            </a:r>
            <a:r>
              <a:rPr lang="ru-RU" sz="1400" b="1" dirty="0">
                <a:solidFill>
                  <a:srgbClr val="D03C0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 </a:t>
            </a:r>
            <a:r>
              <a:rPr lang="ru-RU" sz="1400" b="1" dirty="0" smtClean="0">
                <a:solidFill>
                  <a:srgbClr val="D03C0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доработку</a:t>
            </a:r>
          </a:p>
          <a:p>
            <a:pPr lvl="0" algn="ctr"/>
            <a:r>
              <a:rPr lang="ru-RU" sz="1400" b="1" dirty="0">
                <a:solidFill>
                  <a:srgbClr val="D03C0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</a:t>
            </a:r>
            <a:r>
              <a:rPr lang="ru-RU" sz="1400" b="1" dirty="0" smtClean="0">
                <a:solidFill>
                  <a:srgbClr val="D03C0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2C68A8E5-BB51-4DD9-A08E-C9F5E600EA37}"/>
              </a:ext>
            </a:extLst>
          </p:cNvPr>
          <p:cNvSpPr txBox="1"/>
          <p:nvPr/>
        </p:nvSpPr>
        <p:spPr>
          <a:xfrm>
            <a:off x="106326" y="917260"/>
            <a:ext cx="8187069" cy="1107996"/>
          </a:xfrm>
          <a:prstGeom prst="rect">
            <a:avLst/>
          </a:prstGeom>
          <a:solidFill>
            <a:srgbClr val="E7E6E6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 2020 г. </a:t>
            </a:r>
            <a:r>
              <a:rPr lang="ru-RU" sz="1600" dirty="0" smtClean="0"/>
              <a:t>по </a:t>
            </a:r>
            <a:r>
              <a:rPr lang="ru-RU" sz="1600" dirty="0"/>
              <a:t>7 </a:t>
            </a:r>
            <a:r>
              <a:rPr lang="ru-RU" sz="1600" dirty="0" smtClean="0"/>
              <a:t>инвестиционным программам </a:t>
            </a:r>
          </a:p>
          <a:p>
            <a:pPr algn="ctr"/>
            <a:r>
              <a:rPr lang="ru-RU" sz="1600" dirty="0" smtClean="0"/>
              <a:t>содержащим </a:t>
            </a:r>
            <a:r>
              <a:rPr lang="ru-RU" b="1" dirty="0">
                <a:solidFill>
                  <a:srgbClr val="F26E25"/>
                </a:solidFill>
              </a:rPr>
              <a:t>519 </a:t>
            </a:r>
            <a:r>
              <a:rPr lang="ru-RU" sz="1600" b="1" dirty="0">
                <a:solidFill>
                  <a:srgbClr val="F26E25"/>
                </a:solidFill>
              </a:rPr>
              <a:t>инвестиционных </a:t>
            </a:r>
            <a:r>
              <a:rPr lang="ru-RU" sz="1600" b="1" dirty="0" smtClean="0">
                <a:solidFill>
                  <a:srgbClr val="F26E25"/>
                </a:solidFill>
              </a:rPr>
              <a:t>проектов </a:t>
            </a:r>
            <a:r>
              <a:rPr lang="ru-RU" sz="1600" dirty="0"/>
              <a:t>общей сметной </a:t>
            </a:r>
            <a:r>
              <a:rPr lang="ru-RU" sz="1600" dirty="0" smtClean="0"/>
              <a:t>стоимостью - </a:t>
            </a:r>
            <a:r>
              <a:rPr lang="ru-RU" sz="1600" b="1" dirty="0">
                <a:solidFill>
                  <a:srgbClr val="022977"/>
                </a:solidFill>
              </a:rPr>
              <a:t>69 </a:t>
            </a:r>
            <a:r>
              <a:rPr lang="ru-RU" sz="1400" b="1" dirty="0">
                <a:solidFill>
                  <a:srgbClr val="022977"/>
                </a:solidFill>
              </a:rPr>
              <a:t>млрд. </a:t>
            </a:r>
            <a:r>
              <a:rPr lang="ru-RU" sz="1400" b="1" dirty="0" smtClean="0">
                <a:solidFill>
                  <a:srgbClr val="022977"/>
                </a:solidFill>
              </a:rPr>
              <a:t>рублей</a:t>
            </a:r>
            <a:r>
              <a:rPr lang="ru-RU" sz="1400" dirty="0" smtClean="0"/>
              <a:t>,</a:t>
            </a:r>
          </a:p>
          <a:p>
            <a:pPr algn="ctr"/>
            <a:r>
              <a:rPr lang="ru-RU" sz="1600" dirty="0" smtClean="0"/>
              <a:t>в </a:t>
            </a:r>
            <a:r>
              <a:rPr lang="ru-RU" sz="1600" b="1" dirty="0">
                <a:solidFill>
                  <a:srgbClr val="F26E25"/>
                </a:solidFill>
              </a:rPr>
              <a:t>195 из которых </a:t>
            </a:r>
            <a:r>
              <a:rPr lang="ru-RU" sz="1600" dirty="0"/>
              <a:t>общей сметной стоимостью – </a:t>
            </a:r>
            <a:r>
              <a:rPr lang="ru-RU" sz="1600" b="1" dirty="0">
                <a:solidFill>
                  <a:srgbClr val="022977"/>
                </a:solidFill>
              </a:rPr>
              <a:t>18 млрд. </a:t>
            </a:r>
            <a:r>
              <a:rPr lang="ru-RU" sz="1600" b="1" dirty="0" smtClean="0">
                <a:solidFill>
                  <a:srgbClr val="022977"/>
                </a:solidFill>
              </a:rPr>
              <a:t>рублей (</a:t>
            </a:r>
            <a:r>
              <a:rPr lang="ru-RU" sz="1600" b="1" dirty="0">
                <a:solidFill>
                  <a:srgbClr val="022977"/>
                </a:solidFill>
              </a:rPr>
              <a:t>26</a:t>
            </a:r>
            <a:r>
              <a:rPr lang="ru-RU" sz="1600" b="1" dirty="0" smtClean="0">
                <a:solidFill>
                  <a:srgbClr val="022977"/>
                </a:solidFill>
              </a:rPr>
              <a:t>%)</a:t>
            </a:r>
            <a:r>
              <a:rPr lang="ru-RU" sz="1600" dirty="0" smtClean="0"/>
              <a:t> </a:t>
            </a:r>
          </a:p>
          <a:p>
            <a:pPr algn="ctr"/>
            <a:r>
              <a:rPr lang="ru-RU" sz="1600" dirty="0" smtClean="0"/>
              <a:t>выявлено </a:t>
            </a:r>
            <a:r>
              <a:rPr lang="ru-RU" sz="1600" dirty="0"/>
              <a:t>несоответствие предъявляемым к ним требованиям</a:t>
            </a:r>
          </a:p>
        </p:txBody>
      </p:sp>
      <p:sp>
        <p:nvSpPr>
          <p:cNvPr id="106" name="Овал 105">
            <a:extLst>
              <a:ext uri="{FF2B5EF4-FFF2-40B4-BE49-F238E27FC236}">
                <a16:creationId xmlns:a16="http://schemas.microsoft.com/office/drawing/2014/main" xmlns="" id="{5B974FB6-4D0D-4C17-93BB-967AC2671963}"/>
              </a:ext>
            </a:extLst>
          </p:cNvPr>
          <p:cNvSpPr/>
          <p:nvPr/>
        </p:nvSpPr>
        <p:spPr>
          <a:xfrm>
            <a:off x="4752297" y="3945453"/>
            <a:ext cx="544008" cy="513263"/>
          </a:xfrm>
          <a:prstGeom prst="ellipse">
            <a:avLst/>
          </a:prstGeom>
          <a:solidFill>
            <a:schemeClr val="bg1"/>
          </a:solidFill>
          <a:ln w="3175">
            <a:solidFill>
              <a:srgbClr val="EFB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6C1F6DEC-3816-4ABB-B8F5-211E1CD9ECB7}"/>
              </a:ext>
            </a:extLst>
          </p:cNvPr>
          <p:cNvSpPr txBox="1"/>
          <p:nvPr/>
        </p:nvSpPr>
        <p:spPr>
          <a:xfrm>
            <a:off x="4614989" y="4017418"/>
            <a:ext cx="843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EFB3A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1%</a:t>
            </a:r>
            <a:endParaRPr lang="ru-RU" sz="1000" b="1" dirty="0">
              <a:solidFill>
                <a:srgbClr val="EFB3A3"/>
              </a:solidFill>
            </a:endParaRPr>
          </a:p>
        </p:txBody>
      </p:sp>
      <p:cxnSp>
        <p:nvCxnSpPr>
          <p:cNvPr id="154" name="Прямая соединительная линия 153">
            <a:extLst>
              <a:ext uri="{FF2B5EF4-FFF2-40B4-BE49-F238E27FC236}">
                <a16:creationId xmlns:a16="http://schemas.microsoft.com/office/drawing/2014/main" xmlns="" id="{609B8263-DAF9-4C5B-93ED-5B911A668355}"/>
              </a:ext>
            </a:extLst>
          </p:cNvPr>
          <p:cNvCxnSpPr>
            <a:cxnSpLocks/>
          </p:cNvCxnSpPr>
          <p:nvPr/>
        </p:nvCxnSpPr>
        <p:spPr>
          <a:xfrm>
            <a:off x="437976" y="908720"/>
            <a:ext cx="112141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72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1EAFD41C-AEB1-41EA-92B8-A2B442320D27}"/>
              </a:ext>
            </a:extLst>
          </p:cNvPr>
          <p:cNvSpPr/>
          <p:nvPr/>
        </p:nvSpPr>
        <p:spPr>
          <a:xfrm>
            <a:off x="468177" y="1939158"/>
            <a:ext cx="2833899" cy="112980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>
              <a:solidFill>
                <a:schemeClr val="tx1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BA791B92-BB49-4A98-A8B4-A24F31DAE172}"/>
              </a:ext>
            </a:extLst>
          </p:cNvPr>
          <p:cNvSpPr/>
          <p:nvPr/>
        </p:nvSpPr>
        <p:spPr>
          <a:xfrm>
            <a:off x="7726889" y="2136131"/>
            <a:ext cx="4182956" cy="90489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Rectangle 1">
            <a:extLst>
              <a:ext uri="{FF2B5EF4-FFF2-40B4-BE49-F238E27FC236}">
                <a16:creationId xmlns:a16="http://schemas.microsoft.com/office/drawing/2014/main" xmlns="" id="{407DBBD0-B18E-4DEB-B3F7-3D41489CF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701" y="2690797"/>
            <a:ext cx="2846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поселений</a:t>
            </a:r>
          </a:p>
        </p:txBody>
      </p:sp>
      <p:sp>
        <p:nvSpPr>
          <p:cNvPr id="41" name="Rectangle 1">
            <a:extLst>
              <a:ext uri="{FF2B5EF4-FFF2-40B4-BE49-F238E27FC236}">
                <a16:creationId xmlns:a16="http://schemas.microsoft.com/office/drawing/2014/main" xmlns="" id="{DBA90FD8-EF1C-4486-A353-E352D16CA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4459" y="1466662"/>
            <a:ext cx="4145585" cy="646331"/>
          </a:xfrm>
          <a:prstGeom prst="rect">
            <a:avLst/>
          </a:prstGeom>
          <a:solidFill>
            <a:srgbClr val="E7E6E6"/>
          </a:solidFill>
          <a:ln>
            <a:solidFill>
              <a:srgbClr val="E7E6E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Отсутствие актуализированной схемы теплоснабжения: </a:t>
            </a:r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xmlns="" id="{8C576162-D49B-42B2-A3E2-63D78C07D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4459" y="2122260"/>
            <a:ext cx="4145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Тольятти – </a:t>
            </a:r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с 2015 года;</a:t>
            </a:r>
          </a:p>
          <a:p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Махачкала – </a:t>
            </a:r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с 2015 года;</a:t>
            </a:r>
          </a:p>
          <a:p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Астрахань – </a:t>
            </a:r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с 2016 года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D47AA9F9-9143-4DE1-A2C8-887AB4BFD363}"/>
              </a:ext>
            </a:extLst>
          </p:cNvPr>
          <p:cNvSpPr/>
          <p:nvPr/>
        </p:nvSpPr>
        <p:spPr>
          <a:xfrm>
            <a:off x="468176" y="4221088"/>
            <a:ext cx="6292391" cy="2304256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xmlns="" id="{249663C2-55C6-472C-B3D6-CCA29A74AECB}"/>
              </a:ext>
            </a:extLst>
          </p:cNvPr>
          <p:cNvSpPr/>
          <p:nvPr/>
        </p:nvSpPr>
        <p:spPr>
          <a:xfrm>
            <a:off x="556803" y="4304934"/>
            <a:ext cx="766480" cy="622765"/>
          </a:xfrm>
          <a:prstGeom prst="ellipse">
            <a:avLst/>
          </a:prstGeom>
          <a:solidFill>
            <a:schemeClr val="bg1"/>
          </a:solidFill>
          <a:ln>
            <a:solidFill>
              <a:srgbClr val="0229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2DE21592-4058-4031-8866-585EFA956560}"/>
              </a:ext>
            </a:extLst>
          </p:cNvPr>
          <p:cNvSpPr/>
          <p:nvPr/>
        </p:nvSpPr>
        <p:spPr>
          <a:xfrm>
            <a:off x="556803" y="5051631"/>
            <a:ext cx="766480" cy="622765"/>
          </a:xfrm>
          <a:prstGeom prst="ellipse">
            <a:avLst/>
          </a:prstGeom>
          <a:solidFill>
            <a:schemeClr val="bg1"/>
          </a:solidFill>
          <a:ln>
            <a:solidFill>
              <a:srgbClr val="0229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2815FFB4-2F68-433D-8C70-F7F73EDA8747}"/>
              </a:ext>
            </a:extLst>
          </p:cNvPr>
          <p:cNvSpPr/>
          <p:nvPr/>
        </p:nvSpPr>
        <p:spPr>
          <a:xfrm>
            <a:off x="556803" y="5798328"/>
            <a:ext cx="766480" cy="622765"/>
          </a:xfrm>
          <a:prstGeom prst="ellipse">
            <a:avLst/>
          </a:prstGeom>
          <a:solidFill>
            <a:schemeClr val="bg1"/>
          </a:solidFill>
          <a:ln>
            <a:solidFill>
              <a:srgbClr val="0229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xmlns="" id="{EEF1703A-DF5B-4C30-9924-08D255018B47}"/>
              </a:ext>
            </a:extLst>
          </p:cNvPr>
          <p:cNvSpPr/>
          <p:nvPr/>
        </p:nvSpPr>
        <p:spPr>
          <a:xfrm>
            <a:off x="468176" y="3564790"/>
            <a:ext cx="6292391" cy="579335"/>
          </a:xfrm>
          <a:prstGeom prst="roundRect">
            <a:avLst>
              <a:gd name="adj" fmla="val 0"/>
            </a:avLst>
          </a:prstGeom>
          <a:solidFill>
            <a:srgbClr val="E7E6E6"/>
          </a:solidFill>
          <a:ln>
            <a:solidFill>
              <a:srgbClr val="0229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Схема теплоснабжения</a:t>
            </a: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7ED1CD5B-7B7E-4EE9-925E-18C6D1387D6D}"/>
              </a:ext>
            </a:extLst>
          </p:cNvPr>
          <p:cNvCxnSpPr/>
          <p:nvPr/>
        </p:nvCxnSpPr>
        <p:spPr>
          <a:xfrm>
            <a:off x="2116692" y="1205777"/>
            <a:ext cx="0" cy="2624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BDC04C0F-3D19-40FE-8BED-C22233AC0C35}"/>
              </a:ext>
            </a:extLst>
          </p:cNvPr>
          <p:cNvSpPr/>
          <p:nvPr/>
        </p:nvSpPr>
        <p:spPr>
          <a:xfrm>
            <a:off x="4123368" y="2271561"/>
            <a:ext cx="3677289" cy="774303"/>
          </a:xfrm>
          <a:prstGeom prst="rect">
            <a:avLst/>
          </a:prstGeom>
          <a:solidFill>
            <a:srgbClr val="F26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3" name="Rectangle 1">
            <a:extLst>
              <a:ext uri="{FF2B5EF4-FFF2-40B4-BE49-F238E27FC236}">
                <a16:creationId xmlns:a16="http://schemas.microsoft.com/office/drawing/2014/main" xmlns="" id="{6BB269D0-E28A-4AC1-AF2C-567F1A8B2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3408" y="2459904"/>
            <a:ext cx="2795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Утверждено </a:t>
            </a:r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26 </a:t>
            </a:r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схем</a:t>
            </a:r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xmlns="" id="{4FF9AE38-C28B-4085-AFF8-2C460373F148}"/>
              </a:ext>
            </a:extLst>
          </p:cNvPr>
          <p:cNvCxnSpPr>
            <a:cxnSpLocks/>
          </p:cNvCxnSpPr>
          <p:nvPr/>
        </p:nvCxnSpPr>
        <p:spPr>
          <a:xfrm>
            <a:off x="3720150" y="2271561"/>
            <a:ext cx="797627" cy="259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1">
            <a:extLst>
              <a:ext uri="{FF2B5EF4-FFF2-40B4-BE49-F238E27FC236}">
                <a16:creationId xmlns:a16="http://schemas.microsoft.com/office/drawing/2014/main" xmlns="" id="{C09B8D40-4925-4097-8398-36949E2A1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36" y="1250638"/>
            <a:ext cx="2599601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229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Утверждение схем теплоснабжения</a:t>
            </a: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xmlns="" id="{3991B7AA-2DAD-4D83-82F2-480170363D86}"/>
              </a:ext>
            </a:extLst>
          </p:cNvPr>
          <p:cNvCxnSpPr/>
          <p:nvPr/>
        </p:nvCxnSpPr>
        <p:spPr>
          <a:xfrm>
            <a:off x="3481556" y="1342248"/>
            <a:ext cx="0" cy="172671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60">
            <a:extLst>
              <a:ext uri="{FF2B5EF4-FFF2-40B4-BE49-F238E27FC236}">
                <a16:creationId xmlns:a16="http://schemas.microsoft.com/office/drawing/2014/main" xmlns="" id="{9ECD4E94-8D0B-42CE-AB6A-B2B63F997E9D}"/>
              </a:ext>
            </a:extLst>
          </p:cNvPr>
          <p:cNvGrpSpPr/>
          <p:nvPr/>
        </p:nvGrpSpPr>
        <p:grpSpPr>
          <a:xfrm>
            <a:off x="7441324" y="4177861"/>
            <a:ext cx="4461641" cy="2349061"/>
            <a:chOff x="6330961" y="3667836"/>
            <a:chExt cx="3190073" cy="2673414"/>
          </a:xfrm>
          <a:solidFill>
            <a:srgbClr val="CBDCFD"/>
          </a:solidFill>
        </p:grpSpPr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xmlns="" id="{1D14D9AB-3DB0-45E4-9002-4EC807C25E6F}"/>
                </a:ext>
              </a:extLst>
            </p:cNvPr>
            <p:cNvSpPr/>
            <p:nvPr/>
          </p:nvSpPr>
          <p:spPr>
            <a:xfrm>
              <a:off x="6343444" y="3717032"/>
              <a:ext cx="3168352" cy="2622421"/>
            </a:xfrm>
            <a:prstGeom prst="rect">
              <a:avLst/>
            </a:prstGeom>
            <a:solidFill>
              <a:srgbClr val="F26E25"/>
            </a:solidFill>
            <a:ln>
              <a:solidFill>
                <a:srgbClr val="F26E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7D11C40E-5CC0-4C11-9D5A-6D1E9A7977DB}"/>
                </a:ext>
              </a:extLst>
            </p:cNvPr>
            <p:cNvSpPr txBox="1"/>
            <p:nvPr/>
          </p:nvSpPr>
          <p:spPr>
            <a:xfrm>
              <a:off x="6330961" y="3667836"/>
              <a:ext cx="3190073" cy="2673414"/>
            </a:xfrm>
            <a:prstGeom prst="rect">
              <a:avLst/>
            </a:prstGeom>
            <a:solidFill>
              <a:srgbClr val="F26E25"/>
            </a:solidFill>
            <a:ln>
              <a:solidFill>
                <a:srgbClr val="F26E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Отсутствие схем теплоснабжения замедляет принятие Правительством Российской Федерации решения об отнесении поселения, городского округа к ценовой зоне теплоснабжения</a:t>
              </a:r>
            </a:p>
          </p:txBody>
        </p:sp>
      </p:grp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73EFEDF3-B7BD-49E5-AF59-AE9940322E63}"/>
              </a:ext>
            </a:extLst>
          </p:cNvPr>
          <p:cNvSpPr/>
          <p:nvPr/>
        </p:nvSpPr>
        <p:spPr>
          <a:xfrm>
            <a:off x="1323282" y="4310793"/>
            <a:ext cx="503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Получение информации о текущем положении системы теплоснабжения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E77CC6D9-E7E9-4666-A2E4-7496A82957C3}"/>
              </a:ext>
            </a:extLst>
          </p:cNvPr>
          <p:cNvSpPr/>
          <p:nvPr/>
        </p:nvSpPr>
        <p:spPr>
          <a:xfrm>
            <a:off x="1323282" y="5048879"/>
            <a:ext cx="5172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Обоснование эффективного и безопасного функционирования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DC60D9F8-B6E4-46A4-A819-A006DC22FFE1}"/>
              </a:ext>
            </a:extLst>
          </p:cNvPr>
          <p:cNvSpPr/>
          <p:nvPr/>
        </p:nvSpPr>
        <p:spPr>
          <a:xfrm>
            <a:off x="1323280" y="5821409"/>
            <a:ext cx="5124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Оценка перспектив развития системы теплоснабжения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1B44155A-FB26-43DA-BED8-8483E78B02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04" y="4401594"/>
            <a:ext cx="544219" cy="44217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47FDCD2E-72C1-457C-8AE3-41B65163B7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5" y="5934846"/>
            <a:ext cx="411612" cy="334435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44A81302-1D35-413F-A3BA-F8A533E77D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69" y="5191681"/>
            <a:ext cx="474282" cy="385354"/>
          </a:xfrm>
          <a:prstGeom prst="rect">
            <a:avLst/>
          </a:prstGeom>
        </p:spPr>
      </p:pic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xmlns="" id="{719B8A43-E623-43E8-A766-26D36D320DE3}"/>
              </a:ext>
            </a:extLst>
          </p:cNvPr>
          <p:cNvCxnSpPr/>
          <p:nvPr/>
        </p:nvCxnSpPr>
        <p:spPr>
          <a:xfrm>
            <a:off x="955737" y="3284984"/>
            <a:ext cx="1054640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Стрелка: вправо 71">
            <a:extLst>
              <a:ext uri="{FF2B5EF4-FFF2-40B4-BE49-F238E27FC236}">
                <a16:creationId xmlns:a16="http://schemas.microsoft.com/office/drawing/2014/main" xmlns="" id="{8D6F16FD-7CCE-426A-9C18-E7789930B0EB}"/>
              </a:ext>
            </a:extLst>
          </p:cNvPr>
          <p:cNvSpPr/>
          <p:nvPr/>
        </p:nvSpPr>
        <p:spPr>
          <a:xfrm>
            <a:off x="6864115" y="4775974"/>
            <a:ext cx="503490" cy="919234"/>
          </a:xfrm>
          <a:prstGeom prst="rightArrow">
            <a:avLst/>
          </a:prstGeom>
          <a:solidFill>
            <a:srgbClr val="858789"/>
          </a:solidFill>
          <a:ln>
            <a:solidFill>
              <a:srgbClr val="5D9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229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xmlns="" id="{12402ED7-CA7A-4E55-A5CE-C82D55F2E1C2}"/>
              </a:ext>
            </a:extLst>
          </p:cNvPr>
          <p:cNvSpPr/>
          <p:nvPr/>
        </p:nvSpPr>
        <p:spPr>
          <a:xfrm>
            <a:off x="7480048" y="3713646"/>
            <a:ext cx="4422368" cy="369332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ВАЖНО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47FCD33-1865-4734-9C39-88D95B519709}"/>
              </a:ext>
            </a:extLst>
          </p:cNvPr>
          <p:cNvSpPr/>
          <p:nvPr/>
        </p:nvSpPr>
        <p:spPr>
          <a:xfrm>
            <a:off x="1365897" y="1870102"/>
            <a:ext cx="11272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40</a:t>
            </a: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527383" y="908720"/>
            <a:ext cx="1113723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8" name="Рисунок 77"/>
          <p:cNvPicPr/>
          <p:nvPr/>
        </p:nvPicPr>
        <p:blipFill>
          <a:blip r:embed="rId6" cstate="print"/>
          <a:srcRect l="58144" t="26531" r="21031" b="42449"/>
          <a:stretch>
            <a:fillRect/>
          </a:stretch>
        </p:blipFill>
        <p:spPr bwMode="auto">
          <a:xfrm>
            <a:off x="10704512" y="188642"/>
            <a:ext cx="1092450" cy="66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TextBox 78"/>
          <p:cNvSpPr txBox="1"/>
          <p:nvPr/>
        </p:nvSpPr>
        <p:spPr>
          <a:xfrm>
            <a:off x="512611" y="332657"/>
            <a:ext cx="9829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Схемы теплоснабжения поселений, городских округов с численностью населения 500 тысяч человек и более </a:t>
            </a:r>
            <a:endParaRPr lang="ru-RU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BDC04C0F-3D19-40FE-8BED-C22233AC0C35}"/>
              </a:ext>
            </a:extLst>
          </p:cNvPr>
          <p:cNvSpPr/>
          <p:nvPr/>
        </p:nvSpPr>
        <p:spPr>
          <a:xfrm>
            <a:off x="4123368" y="1499854"/>
            <a:ext cx="3677289" cy="774303"/>
          </a:xfrm>
          <a:prstGeom prst="rect">
            <a:avLst/>
          </a:prstGeom>
          <a:solidFill>
            <a:srgbClr val="F26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229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6" name="Rectangle 1">
            <a:extLst>
              <a:ext uri="{FF2B5EF4-FFF2-40B4-BE49-F238E27FC236}">
                <a16:creationId xmlns:a16="http://schemas.microsoft.com/office/drawing/2014/main" xmlns="" id="{010B04E1-370E-45CE-9B4F-BF6108A55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3409" y="1570153"/>
            <a:ext cx="297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Рассмотрен </a:t>
            </a:r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21 </a:t>
            </a:r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проект </a:t>
            </a:r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Утверждено 13 схем</a:t>
            </a:r>
          </a:p>
        </p:txBody>
      </p:sp>
      <p:sp>
        <p:nvSpPr>
          <p:cNvPr id="52" name="Стрелка: пятиугольник 51">
            <a:extLst>
              <a:ext uri="{FF2B5EF4-FFF2-40B4-BE49-F238E27FC236}">
                <a16:creationId xmlns:a16="http://schemas.microsoft.com/office/drawing/2014/main" xmlns="" id="{98698207-7633-46E8-9C73-BD8E5B5BC768}"/>
              </a:ext>
            </a:extLst>
          </p:cNvPr>
          <p:cNvSpPr/>
          <p:nvPr/>
        </p:nvSpPr>
        <p:spPr>
          <a:xfrm rot="16200000">
            <a:off x="3228178" y="1681290"/>
            <a:ext cx="1790387" cy="929082"/>
          </a:xfrm>
          <a:prstGeom prst="homePlate">
            <a:avLst>
              <a:gd name="adj" fmla="val 24953"/>
            </a:avLst>
          </a:prstGeom>
          <a:solidFill>
            <a:schemeClr val="bg1">
              <a:lumMod val="85000"/>
            </a:schemeClr>
          </a:solidFill>
          <a:ln>
            <a:solidFill>
              <a:srgbClr val="0229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7" name="Rectangle 1">
            <a:extLst>
              <a:ext uri="{FF2B5EF4-FFF2-40B4-BE49-F238E27FC236}">
                <a16:creationId xmlns:a16="http://schemas.microsoft.com/office/drawing/2014/main" xmlns="" id="{C90F0D7C-A0BC-4153-90E1-1CC381448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0023" y="1729160"/>
            <a:ext cx="93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2020</a:t>
            </a:r>
          </a:p>
        </p:txBody>
      </p:sp>
      <p:sp>
        <p:nvSpPr>
          <p:cNvPr id="55" name="Rectangle 1">
            <a:extLst>
              <a:ext uri="{FF2B5EF4-FFF2-40B4-BE49-F238E27FC236}">
                <a16:creationId xmlns:a16="http://schemas.microsoft.com/office/drawing/2014/main" xmlns="" id="{4825DC52-DA50-46D6-A2B6-D11513393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8811" y="2445676"/>
            <a:ext cx="929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2019</a:t>
            </a:r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xmlns="" id="{3991B7AA-2DAD-4D83-82F2-480170363D86}"/>
              </a:ext>
            </a:extLst>
          </p:cNvPr>
          <p:cNvCxnSpPr/>
          <p:nvPr/>
        </p:nvCxnSpPr>
        <p:spPr>
          <a:xfrm flipH="1">
            <a:off x="4663408" y="2331557"/>
            <a:ext cx="306348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560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Равнобедренный треугольник 243">
            <a:extLst>
              <a:ext uri="{FF2B5EF4-FFF2-40B4-BE49-F238E27FC236}">
                <a16:creationId xmlns:a16="http://schemas.microsoft.com/office/drawing/2014/main" xmlns="" id="{76225DD7-8C6C-4C86-AF82-1EFD1FFA8E50}"/>
              </a:ext>
            </a:extLst>
          </p:cNvPr>
          <p:cNvSpPr/>
          <p:nvPr/>
        </p:nvSpPr>
        <p:spPr>
          <a:xfrm rot="10800000">
            <a:off x="9098914" y="2832015"/>
            <a:ext cx="1274066" cy="1326462"/>
          </a:xfrm>
          <a:prstGeom prst="triangle">
            <a:avLst>
              <a:gd name="adj" fmla="val 52887"/>
            </a:avLst>
          </a:prstGeom>
          <a:gradFill>
            <a:gsLst>
              <a:gs pos="36000">
                <a:srgbClr val="858789"/>
              </a:gs>
              <a:gs pos="92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Равнобедренный треугольник 242">
            <a:extLst>
              <a:ext uri="{FF2B5EF4-FFF2-40B4-BE49-F238E27FC236}">
                <a16:creationId xmlns:a16="http://schemas.microsoft.com/office/drawing/2014/main" xmlns="" id="{76225DD7-8C6C-4C86-AF82-1EFD1FFA8E50}"/>
              </a:ext>
            </a:extLst>
          </p:cNvPr>
          <p:cNvSpPr/>
          <p:nvPr/>
        </p:nvSpPr>
        <p:spPr>
          <a:xfrm rot="10800000">
            <a:off x="5489465" y="2828838"/>
            <a:ext cx="1274066" cy="1326462"/>
          </a:xfrm>
          <a:prstGeom prst="triangle">
            <a:avLst>
              <a:gd name="adj" fmla="val 52887"/>
            </a:avLst>
          </a:prstGeom>
          <a:gradFill>
            <a:gsLst>
              <a:gs pos="36000">
                <a:srgbClr val="858789"/>
              </a:gs>
              <a:gs pos="92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Овал 244">
            <a:extLst>
              <a:ext uri="{FF2B5EF4-FFF2-40B4-BE49-F238E27FC236}">
                <a16:creationId xmlns:a16="http://schemas.microsoft.com/office/drawing/2014/main" xmlns="" id="{DF00FAC9-A97A-4972-A9B4-82F564F7E47F}"/>
              </a:ext>
            </a:extLst>
          </p:cNvPr>
          <p:cNvSpPr/>
          <p:nvPr/>
        </p:nvSpPr>
        <p:spPr>
          <a:xfrm>
            <a:off x="5845207" y="3028691"/>
            <a:ext cx="468844" cy="380936"/>
          </a:xfrm>
          <a:prstGeom prst="ellipse">
            <a:avLst/>
          </a:prstGeom>
          <a:solidFill>
            <a:schemeClr val="bg1"/>
          </a:solidFill>
          <a:ln>
            <a:solidFill>
              <a:srgbClr val="E7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Равнобедренный треугольник 241">
            <a:extLst>
              <a:ext uri="{FF2B5EF4-FFF2-40B4-BE49-F238E27FC236}">
                <a16:creationId xmlns:a16="http://schemas.microsoft.com/office/drawing/2014/main" xmlns="" id="{76225DD7-8C6C-4C86-AF82-1EFD1FFA8E50}"/>
              </a:ext>
            </a:extLst>
          </p:cNvPr>
          <p:cNvSpPr/>
          <p:nvPr/>
        </p:nvSpPr>
        <p:spPr>
          <a:xfrm rot="10800000">
            <a:off x="1887672" y="2828838"/>
            <a:ext cx="1274066" cy="1326463"/>
          </a:xfrm>
          <a:prstGeom prst="triangle">
            <a:avLst>
              <a:gd name="adj" fmla="val 52887"/>
            </a:avLst>
          </a:prstGeom>
          <a:gradFill>
            <a:gsLst>
              <a:gs pos="36000">
                <a:srgbClr val="858789"/>
              </a:gs>
              <a:gs pos="92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776A8CF-D7B6-43AB-BEC5-C6786B6DF559}"/>
              </a:ext>
            </a:extLst>
          </p:cNvPr>
          <p:cNvCxnSpPr>
            <a:cxnSpLocks/>
          </p:cNvCxnSpPr>
          <p:nvPr/>
        </p:nvCxnSpPr>
        <p:spPr>
          <a:xfrm>
            <a:off x="444500" y="908720"/>
            <a:ext cx="112141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48B7303-2CBA-4102-83A1-ED927E6A8C29}"/>
              </a:ext>
            </a:extLst>
          </p:cNvPr>
          <p:cNvPicPr/>
          <p:nvPr/>
        </p:nvPicPr>
        <p:blipFill>
          <a:blip r:embed="rId3" cstate="print"/>
          <a:srcRect l="58144" t="26531" r="21031" b="42449"/>
          <a:stretch>
            <a:fillRect/>
          </a:stretch>
        </p:blipFill>
        <p:spPr bwMode="auto">
          <a:xfrm>
            <a:off x="10555166" y="143297"/>
            <a:ext cx="887616" cy="66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F58FC95-7AC6-4A54-BFBB-885BC14B578D}"/>
              </a:ext>
            </a:extLst>
          </p:cNvPr>
          <p:cNvSpPr txBox="1"/>
          <p:nvPr/>
        </p:nvSpPr>
        <p:spPr>
          <a:xfrm>
            <a:off x="444498" y="262389"/>
            <a:ext cx="9955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Схемы теплоснабжения поселений, городских округов с численностью населения 500 тысяч человек и </a:t>
            </a:r>
            <a:r>
              <a:rPr lang="ru-RU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более</a:t>
            </a:r>
            <a:endParaRPr lang="ru-RU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2" name="Прямоугольник: скругленные углы 25">
            <a:extLst>
              <a:ext uri="{FF2B5EF4-FFF2-40B4-BE49-F238E27FC236}">
                <a16:creationId xmlns:a16="http://schemas.microsoft.com/office/drawing/2014/main" xmlns="" id="{2EF8BB86-F132-4A83-8DE5-6992550375E4}"/>
              </a:ext>
            </a:extLst>
          </p:cNvPr>
          <p:cNvSpPr/>
          <p:nvPr/>
        </p:nvSpPr>
        <p:spPr>
          <a:xfrm>
            <a:off x="1759666" y="1868111"/>
            <a:ext cx="8639927" cy="1015663"/>
          </a:xfrm>
          <a:prstGeom prst="roundRect">
            <a:avLst>
              <a:gd name="adj" fmla="val 0"/>
            </a:avLst>
          </a:prstGeom>
          <a:solidFill>
            <a:srgbClr val="E7E6E6"/>
          </a:solidFill>
          <a:ln>
            <a:solidFill>
              <a:srgbClr val="E7E6E6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ИЗМЕНЕНИЯ В ТРЕБОВАНИЯ К СХЕМАМ ТЕПЛОСНАБЖЕНИЯ</a:t>
            </a:r>
          </a:p>
          <a:p>
            <a:pPr algn="ctr"/>
            <a:endParaRPr lang="ru-RU" sz="20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4" name="Прямоугольник 223">
            <a:extLst>
              <a:ext uri="{FF2B5EF4-FFF2-40B4-BE49-F238E27FC236}">
                <a16:creationId xmlns:a16="http://schemas.microsoft.com/office/drawing/2014/main" xmlns="" id="{616AC31C-E788-4A0E-9910-075E7137CC0B}"/>
              </a:ext>
            </a:extLst>
          </p:cNvPr>
          <p:cNvSpPr/>
          <p:nvPr/>
        </p:nvSpPr>
        <p:spPr>
          <a:xfrm>
            <a:off x="840824" y="4127457"/>
            <a:ext cx="3367759" cy="1569660"/>
          </a:xfrm>
          <a:prstGeom prst="rect">
            <a:avLst/>
          </a:prstGeom>
          <a:solidFill>
            <a:srgbClr val="F26E25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Установление </a:t>
            </a:r>
            <a:r>
              <a:rPr lang="ru-RU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 </a:t>
            </a:r>
            <a:r>
              <a:rPr lang="ru-RU" sz="16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дальнейшее </a:t>
            </a:r>
            <a:r>
              <a:rPr lang="ru-RU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достижение плановых показателей</a:t>
            </a:r>
          </a:p>
          <a:p>
            <a:endParaRPr lang="ru-RU" sz="16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ru-RU" sz="16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5" name="Прямоугольник 224">
            <a:extLst>
              <a:ext uri="{FF2B5EF4-FFF2-40B4-BE49-F238E27FC236}">
                <a16:creationId xmlns:a16="http://schemas.microsoft.com/office/drawing/2014/main" xmlns="" id="{D66C0E34-6506-4617-B21C-A4234A1A2F6F}"/>
              </a:ext>
            </a:extLst>
          </p:cNvPr>
          <p:cNvSpPr/>
          <p:nvPr/>
        </p:nvSpPr>
        <p:spPr>
          <a:xfrm>
            <a:off x="4412120" y="4127457"/>
            <a:ext cx="3367759" cy="1569660"/>
          </a:xfrm>
          <a:prstGeom prst="rect">
            <a:avLst/>
          </a:prstGeom>
          <a:solidFill>
            <a:srgbClr val="F26E25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Оценка реального вклада энергетики в загрязнение окружающей среды</a:t>
            </a:r>
          </a:p>
          <a:p>
            <a:pPr algn="ctr"/>
            <a:endParaRPr lang="ru-RU" sz="16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ru-RU" sz="16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ru-RU" sz="16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6" name="Прямоугольник 225">
            <a:extLst>
              <a:ext uri="{FF2B5EF4-FFF2-40B4-BE49-F238E27FC236}">
                <a16:creationId xmlns:a16="http://schemas.microsoft.com/office/drawing/2014/main" xmlns="" id="{82BE72EF-DD37-4475-9359-9806833E77C4}"/>
              </a:ext>
            </a:extLst>
          </p:cNvPr>
          <p:cNvSpPr/>
          <p:nvPr/>
        </p:nvSpPr>
        <p:spPr>
          <a:xfrm>
            <a:off x="7998243" y="4127457"/>
            <a:ext cx="3367759" cy="1569660"/>
          </a:xfrm>
          <a:prstGeom prst="rect">
            <a:avLst/>
          </a:prstGeom>
          <a:solidFill>
            <a:srgbClr val="F26E25"/>
          </a:solidFill>
        </p:spPr>
        <p:txBody>
          <a:bodyPr wrap="square">
            <a:spAutoFit/>
          </a:bodyPr>
          <a:lstStyle/>
          <a:p>
            <a:pPr algn="ctr"/>
            <a:endParaRPr lang="ru-RU" sz="8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Формирование</a:t>
            </a:r>
            <a:r>
              <a:rPr lang="ru-RU" sz="16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более совершенной системы взаимодействия </a:t>
            </a:r>
            <a:r>
              <a:rPr lang="ru-RU" sz="1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граждан, органов власти и теплоснабжающих </a:t>
            </a:r>
            <a:r>
              <a:rPr lang="ru-RU" sz="16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организаций</a:t>
            </a:r>
          </a:p>
          <a:p>
            <a:pPr algn="ctr"/>
            <a:endParaRPr lang="ru-RU" sz="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0" name="Прямоугольник 229">
            <a:extLst>
              <a:ext uri="{FF2B5EF4-FFF2-40B4-BE49-F238E27FC236}">
                <a16:creationId xmlns:a16="http://schemas.microsoft.com/office/drawing/2014/main" xmlns="" id="{59BDADFA-94F0-4436-BB26-0E3AC7E12336}"/>
              </a:ext>
            </a:extLst>
          </p:cNvPr>
          <p:cNvSpPr/>
          <p:nvPr/>
        </p:nvSpPr>
        <p:spPr>
          <a:xfrm>
            <a:off x="0" y="5955658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Письмо от 15.04.2020 № МЮ-4343/09 Минэнерго разослало в органы исполнительной власти 40 поселений </a:t>
            </a:r>
            <a:endParaRPr lang="ru-RU" sz="1600" b="1" dirty="0" smtClean="0">
              <a:solidFill>
                <a:srgbClr val="0229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рекомендации </a:t>
            </a:r>
            <a:r>
              <a:rPr lang="ru-RU" sz="1600" b="1" dirty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для соответствующих включений в технические задания на разработку схем </a:t>
            </a:r>
            <a:r>
              <a:rPr lang="ru-RU" sz="1600" b="1" dirty="0" smtClean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теплоснабжения </a:t>
            </a:r>
            <a:endParaRPr lang="ru-RU" sz="1600" b="1" dirty="0">
              <a:solidFill>
                <a:srgbClr val="0229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1" name="Овал 230">
            <a:extLst>
              <a:ext uri="{FF2B5EF4-FFF2-40B4-BE49-F238E27FC236}">
                <a16:creationId xmlns:a16="http://schemas.microsoft.com/office/drawing/2014/main" xmlns="" id="{DF00FAC9-A97A-4972-A9B4-82F564F7E47F}"/>
              </a:ext>
            </a:extLst>
          </p:cNvPr>
          <p:cNvSpPr/>
          <p:nvPr/>
        </p:nvSpPr>
        <p:spPr>
          <a:xfrm>
            <a:off x="2248870" y="3043778"/>
            <a:ext cx="468844" cy="380936"/>
          </a:xfrm>
          <a:prstGeom prst="ellipse">
            <a:avLst/>
          </a:prstGeom>
          <a:solidFill>
            <a:schemeClr val="bg1"/>
          </a:solidFill>
          <a:ln>
            <a:solidFill>
              <a:srgbClr val="E7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4" name="Рисунок 233" descr="Изображение выглядит как рисунок, тарелка, си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ABE6C347-0577-4F8F-B6B3-2C219B7260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911" y="3151399"/>
            <a:ext cx="285156" cy="231689"/>
          </a:xfrm>
          <a:prstGeom prst="rect">
            <a:avLst/>
          </a:prstGeom>
        </p:spPr>
      </p:pic>
      <p:pic>
        <p:nvPicPr>
          <p:cNvPr id="235" name="Рисунок 234" descr="Изображение выглядит как еда, легкий, тарел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3A144739-069F-489C-91A2-CD4E1D3F8F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378" y="3095056"/>
            <a:ext cx="354501" cy="288032"/>
          </a:xfrm>
          <a:prstGeom prst="rect">
            <a:avLst/>
          </a:prstGeom>
        </p:spPr>
      </p:pic>
      <p:sp>
        <p:nvSpPr>
          <p:cNvPr id="237" name="Прямоугольник 236">
            <a:extLst>
              <a:ext uri="{FF2B5EF4-FFF2-40B4-BE49-F238E27FC236}">
                <a16:creationId xmlns:a16="http://schemas.microsoft.com/office/drawing/2014/main" xmlns="" id="{8325FD58-D84A-4397-BE75-F3E1748F33DA}"/>
              </a:ext>
            </a:extLst>
          </p:cNvPr>
          <p:cNvSpPr/>
          <p:nvPr/>
        </p:nvSpPr>
        <p:spPr>
          <a:xfrm>
            <a:off x="4433777" y="5004620"/>
            <a:ext cx="33173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оценка фактических показателей концентраций загрязняющих веществ в муниципальных образованиях</a:t>
            </a:r>
          </a:p>
        </p:txBody>
      </p:sp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xmlns="" id="{F763E8F1-EA51-4A7A-B85B-29999DA49E48}"/>
              </a:ext>
            </a:extLst>
          </p:cNvPr>
          <p:cNvSpPr/>
          <p:nvPr/>
        </p:nvSpPr>
        <p:spPr>
          <a:xfrm>
            <a:off x="918958" y="4980946"/>
            <a:ext cx="304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детализация мероприятий с оценкой их стоимости, тарифных и социальных последствий</a:t>
            </a:r>
          </a:p>
        </p:txBody>
      </p:sp>
      <p:sp>
        <p:nvSpPr>
          <p:cNvPr id="239" name="Прямоугольник: скругленные углы 21">
            <a:extLst>
              <a:ext uri="{FF2B5EF4-FFF2-40B4-BE49-F238E27FC236}">
                <a16:creationId xmlns:a16="http://schemas.microsoft.com/office/drawing/2014/main" xmlns="" id="{48680B0E-E43F-4F2F-80D1-1473BEFA2F1D}"/>
              </a:ext>
            </a:extLst>
          </p:cNvPr>
          <p:cNvSpPr/>
          <p:nvPr/>
        </p:nvSpPr>
        <p:spPr>
          <a:xfrm>
            <a:off x="1121369" y="1082120"/>
            <a:ext cx="10023959" cy="954107"/>
          </a:xfrm>
          <a:prstGeom prst="roundRect">
            <a:avLst>
              <a:gd name="adj" fmla="val 0"/>
            </a:avLst>
          </a:prstGeom>
          <a:solidFill>
            <a:srgbClr val="858789"/>
          </a:solidFill>
          <a:ln>
            <a:solidFill>
              <a:srgbClr val="E7E6E6"/>
            </a:solidFill>
          </a:ln>
        </p:spPr>
        <p:txBody>
          <a:bodyPr wrap="square">
            <a:spAutoFit/>
          </a:bodyPr>
          <a:lstStyle/>
          <a:p>
            <a:pPr algn="r"/>
            <a:endParaRPr lang="ru-RU" sz="8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Перспективная </a:t>
            </a:r>
            <a:r>
              <a:rPr lang="ru-RU"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задача Минэнерго – оценка текущей ситуации и снижение негативного воздействия энергетической отрасли на окружающую </a:t>
            </a:r>
            <a:r>
              <a:rPr lang="ru-RU" sz="2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среду</a:t>
            </a:r>
          </a:p>
          <a:p>
            <a:pPr algn="r"/>
            <a:endParaRPr lang="ru-RU" sz="8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0" name="Овал 239">
            <a:extLst>
              <a:ext uri="{FF2B5EF4-FFF2-40B4-BE49-F238E27FC236}">
                <a16:creationId xmlns:a16="http://schemas.microsoft.com/office/drawing/2014/main" xmlns="" id="{B35DB50E-9959-40E7-AA7D-FB4B1A59F413}"/>
              </a:ext>
            </a:extLst>
          </p:cNvPr>
          <p:cNvSpPr/>
          <p:nvPr/>
        </p:nvSpPr>
        <p:spPr>
          <a:xfrm>
            <a:off x="519534" y="1082119"/>
            <a:ext cx="1128111" cy="954107"/>
          </a:xfrm>
          <a:prstGeom prst="ellipse">
            <a:avLst/>
          </a:prstGeom>
          <a:solidFill>
            <a:schemeClr val="bg1"/>
          </a:solidFill>
          <a:ln>
            <a:solidFill>
              <a:srgbClr val="858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1" name="Рисунок 240">
            <a:extLst>
              <a:ext uri="{FF2B5EF4-FFF2-40B4-BE49-F238E27FC236}">
                <a16:creationId xmlns:a16="http://schemas.microsoft.com/office/drawing/2014/main" xmlns="" id="{9A6252E9-8BC9-4E8E-85AD-65A1FAED3D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24" y="1188215"/>
            <a:ext cx="1633329" cy="946650"/>
          </a:xfrm>
          <a:prstGeom prst="rect">
            <a:avLst/>
          </a:prstGeom>
        </p:spPr>
      </p:pic>
      <p:sp>
        <p:nvSpPr>
          <p:cNvPr id="246" name="Овал 245">
            <a:extLst>
              <a:ext uri="{FF2B5EF4-FFF2-40B4-BE49-F238E27FC236}">
                <a16:creationId xmlns:a16="http://schemas.microsoft.com/office/drawing/2014/main" xmlns="" id="{DF00FAC9-A97A-4972-A9B4-82F564F7E47F}"/>
              </a:ext>
            </a:extLst>
          </p:cNvPr>
          <p:cNvSpPr/>
          <p:nvPr/>
        </p:nvSpPr>
        <p:spPr>
          <a:xfrm>
            <a:off x="9447701" y="3028691"/>
            <a:ext cx="468844" cy="380936"/>
          </a:xfrm>
          <a:prstGeom prst="ellipse">
            <a:avLst/>
          </a:prstGeom>
          <a:solidFill>
            <a:schemeClr val="bg1"/>
          </a:solidFill>
          <a:ln>
            <a:solidFill>
              <a:srgbClr val="E7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7" name="Рисунок 246" descr="Передача">
            <a:extLst>
              <a:ext uri="{FF2B5EF4-FFF2-40B4-BE49-F238E27FC236}">
                <a16:creationId xmlns:a16="http://schemas.microsoft.com/office/drawing/2014/main" xmlns="" id="{FEE2ABBF-2D65-48AF-BD95-73C3FB5D81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501525" y="3087510"/>
            <a:ext cx="361196" cy="29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04359" y="5391728"/>
            <a:ext cx="1097297" cy="10603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75790" y="5375343"/>
            <a:ext cx="928403" cy="9346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3718" y="5328595"/>
            <a:ext cx="998537" cy="9988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7283" y="975950"/>
            <a:ext cx="1041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Рязань </a:t>
            </a:r>
            <a:r>
              <a:rPr lang="ru-RU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– </a:t>
            </a:r>
            <a:r>
              <a:rPr lang="ru-RU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система теплоснабжения высокой степени централизации с разветвлённой тепловой сетью на базе двух ТЭЦ (Ново-Рязанская, </a:t>
            </a:r>
            <a:r>
              <a:rPr lang="ru-RU" dirty="0" err="1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Дягилевская</a:t>
            </a:r>
            <a:r>
              <a:rPr lang="ru-RU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 и 72 котельных. Основное топливо – природный газ. </a:t>
            </a:r>
            <a:endParaRPr lang="ru-RU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183BBB0-68B9-494F-9B80-923367AA7ABF}"/>
              </a:ext>
            </a:extLst>
          </p:cNvPr>
          <p:cNvCxnSpPr>
            <a:cxnSpLocks/>
          </p:cNvCxnSpPr>
          <p:nvPr/>
        </p:nvCxnSpPr>
        <p:spPr>
          <a:xfrm>
            <a:off x="444500" y="908720"/>
            <a:ext cx="112141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81C9916-0CBE-47F0-9C07-15E9F7F60F02}"/>
              </a:ext>
            </a:extLst>
          </p:cNvPr>
          <p:cNvPicPr/>
          <p:nvPr/>
        </p:nvPicPr>
        <p:blipFill>
          <a:blip r:embed="rId6" cstate="print"/>
          <a:srcRect l="58144" t="26531" r="21031" b="42449"/>
          <a:stretch>
            <a:fillRect/>
          </a:stretch>
        </p:blipFill>
        <p:spPr bwMode="auto">
          <a:xfrm>
            <a:off x="10555166" y="143297"/>
            <a:ext cx="887616" cy="66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0C53D6A-9358-4581-9AC2-C12E276E3362}"/>
              </a:ext>
            </a:extLst>
          </p:cNvPr>
          <p:cNvSpPr txBox="1"/>
          <p:nvPr/>
        </p:nvSpPr>
        <p:spPr>
          <a:xfrm>
            <a:off x="420749" y="299926"/>
            <a:ext cx="900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Система теплоснабжения города </a:t>
            </a:r>
            <a:r>
              <a:rPr lang="ru-RU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Рязани (ЦФО</a:t>
            </a:r>
            <a:r>
              <a:rPr lang="ru-RU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население 540 тыс. человек)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D179A69-4489-4D06-A85A-132F625F3E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172" y="1086614"/>
            <a:ext cx="484414" cy="655710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3099A81B-AA35-4714-82F4-19C39CEEF443}"/>
              </a:ext>
            </a:extLst>
          </p:cNvPr>
          <p:cNvCxnSpPr>
            <a:cxnSpLocks/>
          </p:cNvCxnSpPr>
          <p:nvPr/>
        </p:nvCxnSpPr>
        <p:spPr>
          <a:xfrm>
            <a:off x="444821" y="1911719"/>
            <a:ext cx="11214100" cy="0"/>
          </a:xfrm>
          <a:prstGeom prst="line">
            <a:avLst/>
          </a:prstGeom>
          <a:ln w="38100">
            <a:solidFill>
              <a:srgbClr val="F26E2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80420C4-0631-4E50-905A-EE209FC74610}"/>
              </a:ext>
            </a:extLst>
          </p:cNvPr>
          <p:cNvSpPr txBox="1"/>
          <p:nvPr/>
        </p:nvSpPr>
        <p:spPr>
          <a:xfrm>
            <a:off x="1311919" y="1942051"/>
            <a:ext cx="102112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Основные проблемы теплоснабжающего комплекса</a:t>
            </a:r>
            <a:r>
              <a:rPr lang="en-US" sz="1600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algn="just"/>
            <a:r>
              <a:rPr lang="en-US" sz="14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ru-RU" sz="14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69 % </a:t>
            </a:r>
            <a:r>
              <a:rPr lang="ru-RU" sz="1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тепловых сетей имеют срок службы более 30 </a:t>
            </a:r>
            <a:r>
              <a:rPr lang="ru-RU" sz="14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лет</a:t>
            </a:r>
            <a:endParaRPr lang="en-US" sz="1400" dirty="0" smtClean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sz="14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ru-RU" sz="14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тепловые сети имеют износ до 90 %</a:t>
            </a:r>
            <a:endParaRPr lang="en-US" sz="1400" dirty="0" smtClean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темп перекладки тепловых сетей не более 1,5% в год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более чем </a:t>
            </a:r>
            <a:r>
              <a:rPr lang="ru-RU" sz="14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70 % </a:t>
            </a:r>
            <a:r>
              <a:rPr lang="ru-RU" sz="1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котельных города имеют существенный износ оборудования и работают в неэффективном </a:t>
            </a:r>
            <a:r>
              <a:rPr lang="ru-RU" sz="14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режиме. 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25" name="Рисунок 24" descr="Изображение выглядит как легк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275E766D-F832-47E0-80AD-2C25E71F29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3" y="3838261"/>
            <a:ext cx="567755" cy="58324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E9A028BD-0C80-4DDF-BBD6-A41FFA6F2B5B}"/>
              </a:ext>
            </a:extLst>
          </p:cNvPr>
          <p:cNvSpPr txBox="1"/>
          <p:nvPr/>
        </p:nvSpPr>
        <p:spPr>
          <a:xfrm>
            <a:off x="1380458" y="5649535"/>
            <a:ext cx="11584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3,5%</a:t>
            </a:r>
            <a:endParaRPr lang="ru-RU" sz="3200" b="1" dirty="0">
              <a:solidFill>
                <a:srgbClr val="022977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85E83A7-A2CA-4138-9031-97EE294D399D}"/>
              </a:ext>
            </a:extLst>
          </p:cNvPr>
          <p:cNvSpPr txBox="1"/>
          <p:nvPr/>
        </p:nvSpPr>
        <p:spPr>
          <a:xfrm>
            <a:off x="1275004" y="5232713"/>
            <a:ext cx="1566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Темп перекладок ТС увеличился до</a:t>
            </a:r>
            <a:endParaRPr lang="ru-RU" sz="12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BC78F8B7-8671-4968-8EF1-1A4106CA4E03}"/>
              </a:ext>
            </a:extLst>
          </p:cNvPr>
          <p:cNvSpPr/>
          <p:nvPr/>
        </p:nvSpPr>
        <p:spPr>
          <a:xfrm>
            <a:off x="249382" y="3166834"/>
            <a:ext cx="7123215" cy="3530245"/>
          </a:xfrm>
          <a:prstGeom prst="rect">
            <a:avLst/>
          </a:prstGeom>
          <a:noFill/>
          <a:ln w="38100">
            <a:solidFill>
              <a:srgbClr val="858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10C1C817-E037-4CF4-8CC9-909B6BC98706}"/>
              </a:ext>
            </a:extLst>
          </p:cNvPr>
          <p:cNvSpPr txBox="1"/>
          <p:nvPr/>
        </p:nvSpPr>
        <p:spPr>
          <a:xfrm>
            <a:off x="1365662" y="3209066"/>
            <a:ext cx="60097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 2018 году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Разработана и утверждена новая схема теплоснабжения;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Утверждены новые долгосрочные (на 5 лет) тарифы на тепловую энергию для основной единой теплоснабжающей организации, предусматривающие дополнительное увеличение капитальных затрат на 170-200 млн. руб. в год.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Принято решение о выделении из областного бюджета 200 млн. руб. ежегодно на капитальный ремонт муниципальных тепловых сетей. Программа рассчитана на 7 лет.</a:t>
            </a:r>
            <a:endParaRPr lang="ru-RU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6832A4F1-9C82-4B33-BE5F-AD84D33AA175}"/>
              </a:ext>
            </a:extLst>
          </p:cNvPr>
          <p:cNvSpPr txBox="1"/>
          <p:nvPr/>
        </p:nvSpPr>
        <p:spPr>
          <a:xfrm>
            <a:off x="8022570" y="3094999"/>
            <a:ext cx="33689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Дальнейшие планы в соответствии со Схемой ТС</a:t>
            </a:r>
            <a:endParaRPr lang="ru-RU" sz="1600" dirty="0">
              <a:solidFill>
                <a:srgbClr val="F26E25"/>
              </a:solidFill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264F7DBC-1BDB-4599-8496-115EDCA71A28}"/>
              </a:ext>
            </a:extLst>
          </p:cNvPr>
          <p:cNvSpPr/>
          <p:nvPr/>
        </p:nvSpPr>
        <p:spPr>
          <a:xfrm>
            <a:off x="7550581" y="3164099"/>
            <a:ext cx="4490998" cy="3544855"/>
          </a:xfrm>
          <a:prstGeom prst="rect">
            <a:avLst/>
          </a:prstGeom>
          <a:noFill/>
          <a:ln w="38100">
            <a:solidFill>
              <a:srgbClr val="858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50C8259D-CD4D-421F-819C-BA38D04CB10C}"/>
              </a:ext>
            </a:extLst>
          </p:cNvPr>
          <p:cNvSpPr txBox="1"/>
          <p:nvPr/>
        </p:nvSpPr>
        <p:spPr>
          <a:xfrm>
            <a:off x="8372104" y="3640839"/>
            <a:ext cx="2351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Техническое перевооружение котельных</a:t>
            </a:r>
            <a:endParaRPr lang="ru-RU" sz="12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45CCF435-E6BD-4617-B673-D29EAE50B1DE}"/>
              </a:ext>
            </a:extLst>
          </p:cNvPr>
          <p:cNvSpPr txBox="1"/>
          <p:nvPr/>
        </p:nvSpPr>
        <p:spPr>
          <a:xfrm>
            <a:off x="10559146" y="5185873"/>
            <a:ext cx="13636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3,5%</a:t>
            </a:r>
            <a:r>
              <a:rPr lang="ru-RU" b="1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b="1" dirty="0" smtClean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 год</a:t>
            </a:r>
            <a:endParaRPr lang="ru-RU" b="1" dirty="0">
              <a:solidFill>
                <a:srgbClr val="022977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CD10326-CD83-4452-B7B1-A68AE7807076}"/>
              </a:ext>
            </a:extLst>
          </p:cNvPr>
          <p:cNvSpPr txBox="1"/>
          <p:nvPr/>
        </p:nvSpPr>
        <p:spPr>
          <a:xfrm>
            <a:off x="8511395" y="4676326"/>
            <a:ext cx="29199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Полная замена 1-й </a:t>
            </a:r>
            <a:r>
              <a:rPr lang="ru-RU" sz="1200" dirty="0" err="1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тепломагистрали</a:t>
            </a:r>
            <a:endParaRPr lang="ru-RU" sz="12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E06430F4-BB61-466D-B204-D0B2F9D247CB}"/>
              </a:ext>
            </a:extLst>
          </p:cNvPr>
          <p:cNvSpPr txBox="1"/>
          <p:nvPr/>
        </p:nvSpPr>
        <p:spPr>
          <a:xfrm>
            <a:off x="10622916" y="3621691"/>
            <a:ext cx="1158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33 шт.</a:t>
            </a:r>
            <a:endParaRPr lang="ru-RU" sz="2400" dirty="0">
              <a:solidFill>
                <a:srgbClr val="022977"/>
              </a:solidFill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xmlns="" id="{DAD19869-FC15-4DB3-A95E-8AE778622415}"/>
              </a:ext>
            </a:extLst>
          </p:cNvPr>
          <p:cNvCxnSpPr>
            <a:cxnSpLocks/>
          </p:cNvCxnSpPr>
          <p:nvPr/>
        </p:nvCxnSpPr>
        <p:spPr>
          <a:xfrm flipV="1">
            <a:off x="820690" y="4886527"/>
            <a:ext cx="6540048" cy="3045"/>
          </a:xfrm>
          <a:prstGeom prst="line">
            <a:avLst/>
          </a:prstGeom>
          <a:ln w="9525">
            <a:solidFill>
              <a:srgbClr val="85878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xmlns="" id="{01DFC84E-4486-4BB3-ACC1-4D3D599ACDDF}"/>
              </a:ext>
            </a:extLst>
          </p:cNvPr>
          <p:cNvCxnSpPr>
            <a:cxnSpLocks/>
          </p:cNvCxnSpPr>
          <p:nvPr/>
        </p:nvCxnSpPr>
        <p:spPr>
          <a:xfrm>
            <a:off x="8399171" y="5644833"/>
            <a:ext cx="3063586" cy="0"/>
          </a:xfrm>
          <a:prstGeom prst="line">
            <a:avLst/>
          </a:prstGeom>
          <a:ln w="9525">
            <a:solidFill>
              <a:srgbClr val="85878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xmlns="" id="{A63A17D7-613E-4BCF-A222-84FFC3EBD9F0}"/>
              </a:ext>
            </a:extLst>
          </p:cNvPr>
          <p:cNvCxnSpPr>
            <a:cxnSpLocks/>
          </p:cNvCxnSpPr>
          <p:nvPr/>
        </p:nvCxnSpPr>
        <p:spPr>
          <a:xfrm>
            <a:off x="8399171" y="4559271"/>
            <a:ext cx="3063586" cy="0"/>
          </a:xfrm>
          <a:prstGeom prst="line">
            <a:avLst/>
          </a:prstGeom>
          <a:ln w="9525">
            <a:solidFill>
              <a:srgbClr val="85878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01460261-E3AA-44CB-91D9-1367D6381410}"/>
              </a:ext>
            </a:extLst>
          </p:cNvPr>
          <p:cNvSpPr txBox="1"/>
          <p:nvPr/>
        </p:nvSpPr>
        <p:spPr>
          <a:xfrm>
            <a:off x="8523025" y="5793834"/>
            <a:ext cx="1618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Снижение доли фактических потерь в тепловых сетях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9F40DEF5-7EC3-4D20-AD25-F19B4593047F}"/>
              </a:ext>
            </a:extLst>
          </p:cNvPr>
          <p:cNvSpPr txBox="1"/>
          <p:nvPr/>
        </p:nvSpPr>
        <p:spPr>
          <a:xfrm>
            <a:off x="10200904" y="5946408"/>
            <a:ext cx="18169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 22,4 до 17,4 %</a:t>
            </a:r>
            <a:endParaRPr lang="ru-RU" sz="1600" b="1" dirty="0">
              <a:solidFill>
                <a:srgbClr val="022977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493028" y="1995260"/>
            <a:ext cx="914164" cy="7857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32249" y="4935198"/>
            <a:ext cx="31368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Результат за 2018-2020 годы:</a:t>
            </a:r>
            <a:endParaRPr lang="ru-RU" sz="1600" b="1" dirty="0">
              <a:solidFill>
                <a:srgbClr val="F26E2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E9A028BD-0C80-4DDF-BBD6-A41FFA6F2B5B}"/>
              </a:ext>
            </a:extLst>
          </p:cNvPr>
          <p:cNvSpPr txBox="1"/>
          <p:nvPr/>
        </p:nvSpPr>
        <p:spPr>
          <a:xfrm>
            <a:off x="1275004" y="6128875"/>
            <a:ext cx="11584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 год</a:t>
            </a:r>
            <a:endParaRPr lang="ru-RU" sz="1600" b="1" dirty="0">
              <a:solidFill>
                <a:srgbClr val="022977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E9A028BD-0C80-4DDF-BBD6-A41FFA6F2B5B}"/>
              </a:ext>
            </a:extLst>
          </p:cNvPr>
          <p:cNvSpPr txBox="1"/>
          <p:nvPr/>
        </p:nvSpPr>
        <p:spPr>
          <a:xfrm>
            <a:off x="3531591" y="5649535"/>
            <a:ext cx="11584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</a:t>
            </a:r>
            <a:endParaRPr lang="ru-RU" sz="3200" b="1" dirty="0">
              <a:solidFill>
                <a:srgbClr val="022977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A85E83A7-A2CA-4138-9031-97EE294D399D}"/>
              </a:ext>
            </a:extLst>
          </p:cNvPr>
          <p:cNvSpPr txBox="1"/>
          <p:nvPr/>
        </p:nvSpPr>
        <p:spPr>
          <a:xfrm>
            <a:off x="3426137" y="5232713"/>
            <a:ext cx="1566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Переключены на ТЭЦ</a:t>
            </a:r>
            <a:endParaRPr lang="ru-RU" sz="12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E9A028BD-0C80-4DDF-BBD6-A41FFA6F2B5B}"/>
              </a:ext>
            </a:extLst>
          </p:cNvPr>
          <p:cNvSpPr txBox="1"/>
          <p:nvPr/>
        </p:nvSpPr>
        <p:spPr>
          <a:xfrm>
            <a:off x="3687394" y="6116999"/>
            <a:ext cx="1474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Неэффективных котельных</a:t>
            </a:r>
            <a:endParaRPr lang="ru-RU" sz="1200" b="1" dirty="0">
              <a:solidFill>
                <a:srgbClr val="F26E25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E9A028BD-0C80-4DDF-BBD6-A41FFA6F2B5B}"/>
              </a:ext>
            </a:extLst>
          </p:cNvPr>
          <p:cNvSpPr txBox="1"/>
          <p:nvPr/>
        </p:nvSpPr>
        <p:spPr>
          <a:xfrm>
            <a:off x="5766631" y="5805710"/>
            <a:ext cx="11584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40%</a:t>
            </a:r>
            <a:endParaRPr lang="ru-RU" sz="3200" b="1" dirty="0">
              <a:solidFill>
                <a:srgbClr val="022977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A85E83A7-A2CA-4138-9031-97EE294D399D}"/>
              </a:ext>
            </a:extLst>
          </p:cNvPr>
          <p:cNvSpPr txBox="1"/>
          <p:nvPr/>
        </p:nvSpPr>
        <p:spPr>
          <a:xfrm>
            <a:off x="5702998" y="5264889"/>
            <a:ext cx="18121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Снижено количество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повреждений ТС на </a:t>
            </a:r>
            <a:endParaRPr lang="ru-RU" sz="12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55322" y="3788014"/>
            <a:ext cx="648847" cy="653116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50C8259D-CD4D-421F-819C-BA38D04CB10C}"/>
              </a:ext>
            </a:extLst>
          </p:cNvPr>
          <p:cNvSpPr txBox="1"/>
          <p:nvPr/>
        </p:nvSpPr>
        <p:spPr>
          <a:xfrm>
            <a:off x="8407730" y="4035717"/>
            <a:ext cx="21725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Переключение котельных на ТЭЦ</a:t>
            </a:r>
            <a:endParaRPr lang="ru-RU" sz="12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E06430F4-BB61-466D-B204-D0B2F9D247CB}"/>
              </a:ext>
            </a:extLst>
          </p:cNvPr>
          <p:cNvSpPr txBox="1"/>
          <p:nvPr/>
        </p:nvSpPr>
        <p:spPr>
          <a:xfrm>
            <a:off x="10630399" y="4028445"/>
            <a:ext cx="1158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32 шт.</a:t>
            </a:r>
            <a:endParaRPr lang="ru-RU" sz="2400" dirty="0">
              <a:solidFill>
                <a:srgbClr val="022977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04698" y="4764589"/>
            <a:ext cx="795068" cy="799946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BCD10326-CD83-4452-B7B1-A68AE7807076}"/>
              </a:ext>
            </a:extLst>
          </p:cNvPr>
          <p:cNvSpPr txBox="1"/>
          <p:nvPr/>
        </p:nvSpPr>
        <p:spPr>
          <a:xfrm>
            <a:off x="8475523" y="4977553"/>
            <a:ext cx="2091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Поддержание темпов перекладки  тепловых сетей на уровне</a:t>
            </a:r>
            <a:endParaRPr lang="ru-RU" sz="12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97242" y="5776572"/>
            <a:ext cx="755009" cy="74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6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8956" y="4966107"/>
            <a:ext cx="796432" cy="7698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0" y="2300308"/>
            <a:ext cx="914164" cy="78575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67335" y="5066083"/>
            <a:ext cx="647412" cy="52719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05695" y="5145579"/>
            <a:ext cx="540430" cy="7314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7283" y="975950"/>
            <a:ext cx="1041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Красноярск </a:t>
            </a:r>
            <a:r>
              <a:rPr lang="ru-RU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– </a:t>
            </a:r>
            <a:r>
              <a:rPr lang="ru-RU" sz="1600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система теплоснабжения высокой степени централизации с разветвлённой тепловой сетью на базе </a:t>
            </a:r>
            <a:r>
              <a:rPr lang="ru-RU" sz="1600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трех </a:t>
            </a:r>
            <a:r>
              <a:rPr lang="ru-RU" sz="1600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ТЭЦ </a:t>
            </a:r>
            <a:r>
              <a:rPr lang="ru-RU" sz="1600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(ООО «СГК») </a:t>
            </a:r>
            <a:r>
              <a:rPr lang="ru-RU" sz="1600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 </a:t>
            </a:r>
            <a:r>
              <a:rPr lang="ru-RU" sz="1600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94 котельных</a:t>
            </a:r>
            <a:r>
              <a:rPr lang="ru-RU" sz="1600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Основное топливо – 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УГОЛЬ</a:t>
            </a:r>
            <a:r>
              <a:rPr lang="ru-RU" sz="1600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endParaRPr lang="ru-RU" sz="16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183BBB0-68B9-494F-9B80-923367AA7ABF}"/>
              </a:ext>
            </a:extLst>
          </p:cNvPr>
          <p:cNvCxnSpPr>
            <a:cxnSpLocks/>
          </p:cNvCxnSpPr>
          <p:nvPr/>
        </p:nvCxnSpPr>
        <p:spPr>
          <a:xfrm>
            <a:off x="444500" y="908720"/>
            <a:ext cx="112141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81C9916-0CBE-47F0-9C07-15E9F7F60F02}"/>
              </a:ext>
            </a:extLst>
          </p:cNvPr>
          <p:cNvPicPr/>
          <p:nvPr/>
        </p:nvPicPr>
        <p:blipFill>
          <a:blip r:embed="rId7" cstate="print"/>
          <a:srcRect l="58144" t="26531" r="21031" b="42449"/>
          <a:stretch>
            <a:fillRect/>
          </a:stretch>
        </p:blipFill>
        <p:spPr bwMode="auto">
          <a:xfrm>
            <a:off x="10555166" y="143297"/>
            <a:ext cx="887616" cy="66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0C53D6A-9358-4581-9AC2-C12E276E3362}"/>
              </a:ext>
            </a:extLst>
          </p:cNvPr>
          <p:cNvSpPr txBox="1"/>
          <p:nvPr/>
        </p:nvSpPr>
        <p:spPr>
          <a:xfrm>
            <a:off x="528595" y="187154"/>
            <a:ext cx="9706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Система теплоснабжения города </a:t>
            </a:r>
            <a:r>
              <a:rPr lang="ru-RU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Красноярска (СФО, </a:t>
            </a:r>
            <a:r>
              <a:rPr lang="ru-RU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население </a:t>
            </a:r>
            <a:r>
              <a:rPr lang="ru-RU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1095 </a:t>
            </a:r>
            <a:r>
              <a:rPr lang="ru-RU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тыс. человек</a:t>
            </a:r>
            <a:r>
              <a:rPr lang="ru-RU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 Ценовая </a:t>
            </a:r>
            <a:r>
              <a:rPr lang="ru-RU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зона теплоснабжения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D179A69-4489-4D06-A85A-132F625F3E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569" y="958467"/>
            <a:ext cx="463753" cy="627743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3099A81B-AA35-4714-82F4-19C39CEEF443}"/>
              </a:ext>
            </a:extLst>
          </p:cNvPr>
          <p:cNvCxnSpPr>
            <a:cxnSpLocks/>
          </p:cNvCxnSpPr>
          <p:nvPr/>
        </p:nvCxnSpPr>
        <p:spPr>
          <a:xfrm>
            <a:off x="493028" y="1622281"/>
            <a:ext cx="11214100" cy="0"/>
          </a:xfrm>
          <a:prstGeom prst="line">
            <a:avLst/>
          </a:prstGeom>
          <a:ln w="38100">
            <a:solidFill>
              <a:srgbClr val="F26E2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80420C4-0631-4E50-905A-EE209FC74610}"/>
              </a:ext>
            </a:extLst>
          </p:cNvPr>
          <p:cNvSpPr txBox="1"/>
          <p:nvPr/>
        </p:nvSpPr>
        <p:spPr>
          <a:xfrm>
            <a:off x="760021" y="1606273"/>
            <a:ext cx="692331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Основные проблемы теплоснабжающего комплекса</a:t>
            </a:r>
            <a:r>
              <a:rPr lang="en-US" sz="1400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ru-RU" sz="1400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br>
              <a:rPr lang="ru-RU" sz="1400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ВЫСОКИЙ уровень загрязнения атмосферы города – выбросы энергетики в городе 35-40% от суммарных валовых выбросов в городе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  <a:endParaRPr lang="ru-RU" sz="1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наличие большого количества котельных с низкими дымовыми трубами </a:t>
            </a:r>
            <a:b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без системы очистки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  <a:endParaRPr lang="ru-RU" sz="1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наличие частного сектора с печным отоплением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  <a:endParaRPr lang="ru-RU" sz="1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износ оборудования котельных 75%.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более 69</a:t>
            </a:r>
            <a:r>
              <a:rPr lang="ru-RU" sz="14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% тепловых </a:t>
            </a:r>
            <a:r>
              <a:rPr lang="ru-RU" sz="1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сетей имеют срок службы более 30 </a:t>
            </a:r>
            <a:r>
              <a:rPr lang="ru-RU" sz="14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лет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10C1C817-E037-4CF4-8CC9-909B6BC98706}"/>
              </a:ext>
            </a:extLst>
          </p:cNvPr>
          <p:cNvSpPr txBox="1"/>
          <p:nvPr/>
        </p:nvSpPr>
        <p:spPr>
          <a:xfrm>
            <a:off x="7532661" y="1709304"/>
            <a:ext cx="436641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В 2020 году</a:t>
            </a:r>
          </a:p>
          <a:p>
            <a:pPr marL="360000">
              <a:buFontTx/>
              <a:buChar char="-"/>
            </a:pPr>
            <a:r>
              <a:rPr lang="ru-RU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Город Красноярск отнесен к ценовой зоне теплоснабжения (ЦЗТ)</a:t>
            </a:r>
          </a:p>
          <a:p>
            <a:pPr marL="360000" indent="-285750"/>
            <a:r>
              <a:rPr lang="ru-RU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	- Разработана (актуализирована) новая схема теплоснабжения с учетом отнесения К ЦЗТ. Учтен комплексный план мероприятий по снижению выбросов загрязняющих веществ в атмосферный воздух</a:t>
            </a:r>
            <a:r>
              <a:rPr lang="ru-RU" sz="1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6832A4F1-9C82-4B33-BE5F-AD84D33AA175}"/>
              </a:ext>
            </a:extLst>
          </p:cNvPr>
          <p:cNvSpPr txBox="1"/>
          <p:nvPr/>
        </p:nvSpPr>
        <p:spPr>
          <a:xfrm>
            <a:off x="7983002" y="3472456"/>
            <a:ext cx="33689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Планируемые результаты</a:t>
            </a:r>
            <a:endParaRPr lang="ru-RU" sz="1600" dirty="0">
              <a:solidFill>
                <a:srgbClr val="F26E25"/>
              </a:solidFill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264F7DBC-1BDB-4599-8496-115EDCA71A28}"/>
              </a:ext>
            </a:extLst>
          </p:cNvPr>
          <p:cNvSpPr/>
          <p:nvPr/>
        </p:nvSpPr>
        <p:spPr>
          <a:xfrm>
            <a:off x="7488887" y="3443845"/>
            <a:ext cx="4410187" cy="3253839"/>
          </a:xfrm>
          <a:prstGeom prst="rect">
            <a:avLst/>
          </a:prstGeom>
          <a:noFill/>
          <a:ln w="38100">
            <a:solidFill>
              <a:srgbClr val="858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50C8259D-CD4D-421F-819C-BA38D04CB10C}"/>
              </a:ext>
            </a:extLst>
          </p:cNvPr>
          <p:cNvSpPr txBox="1"/>
          <p:nvPr/>
        </p:nvSpPr>
        <p:spPr>
          <a:xfrm>
            <a:off x="8325782" y="3748234"/>
            <a:ext cx="34189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Прогнозируется </a:t>
            </a:r>
            <a:r>
              <a:rPr lang="ru-RU" sz="1200" b="1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 превышение ПДК </a:t>
            </a:r>
            <a:r>
              <a:rPr lang="ru-RU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 практически по всем видам загрязняющих веществ, снижение удельных валовых выбросов с 18 до 14 т/год/Гкал/ч</a:t>
            </a:r>
            <a:endParaRPr lang="ru-RU" sz="12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45CCF435-E6BD-4617-B673-D29EAE50B1DE}"/>
              </a:ext>
            </a:extLst>
          </p:cNvPr>
          <p:cNvSpPr txBox="1"/>
          <p:nvPr/>
        </p:nvSpPr>
        <p:spPr>
          <a:xfrm>
            <a:off x="10321639" y="5354724"/>
            <a:ext cx="1565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 13 до 10 %</a:t>
            </a:r>
            <a:endParaRPr lang="ru-RU" b="1" dirty="0">
              <a:solidFill>
                <a:srgbClr val="022977"/>
              </a:solidFill>
            </a:endParaRPr>
          </a:p>
        </p:txBody>
      </p: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xmlns="" id="{01DFC84E-4486-4BB3-ACC1-4D3D599ACDDF}"/>
              </a:ext>
            </a:extLst>
          </p:cNvPr>
          <p:cNvCxnSpPr>
            <a:cxnSpLocks/>
          </p:cNvCxnSpPr>
          <p:nvPr/>
        </p:nvCxnSpPr>
        <p:spPr>
          <a:xfrm>
            <a:off x="8411045" y="5873060"/>
            <a:ext cx="3063586" cy="0"/>
          </a:xfrm>
          <a:prstGeom prst="line">
            <a:avLst/>
          </a:prstGeom>
          <a:ln w="9525">
            <a:solidFill>
              <a:srgbClr val="85878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xmlns="" id="{A63A17D7-613E-4BCF-A222-84FFC3EBD9F0}"/>
              </a:ext>
            </a:extLst>
          </p:cNvPr>
          <p:cNvCxnSpPr>
            <a:cxnSpLocks/>
          </p:cNvCxnSpPr>
          <p:nvPr/>
        </p:nvCxnSpPr>
        <p:spPr>
          <a:xfrm>
            <a:off x="8142077" y="4637388"/>
            <a:ext cx="3063586" cy="0"/>
          </a:xfrm>
          <a:prstGeom prst="line">
            <a:avLst/>
          </a:prstGeom>
          <a:ln w="9525">
            <a:solidFill>
              <a:srgbClr val="85878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01460261-E3AA-44CB-91D9-1367D6381410}"/>
              </a:ext>
            </a:extLst>
          </p:cNvPr>
          <p:cNvSpPr txBox="1"/>
          <p:nvPr/>
        </p:nvSpPr>
        <p:spPr>
          <a:xfrm>
            <a:off x="8329867" y="5953081"/>
            <a:ext cx="220354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Снижение УРУТ на отпуск электроэнергии, г/кВт*ч</a:t>
            </a:r>
            <a:endParaRPr lang="ru-RU" sz="14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9F40DEF5-7EC3-4D20-AD25-F19B4593047F}"/>
              </a:ext>
            </a:extLst>
          </p:cNvPr>
          <p:cNvSpPr txBox="1"/>
          <p:nvPr/>
        </p:nvSpPr>
        <p:spPr>
          <a:xfrm>
            <a:off x="10390909" y="5991377"/>
            <a:ext cx="1531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 340 до 240 г/кВт*ч</a:t>
            </a:r>
            <a:endParaRPr lang="ru-RU" b="1" dirty="0">
              <a:solidFill>
                <a:srgbClr val="022977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BCD10326-CD83-4452-B7B1-A68AE7807076}"/>
              </a:ext>
            </a:extLst>
          </p:cNvPr>
          <p:cNvSpPr txBox="1"/>
          <p:nvPr/>
        </p:nvSpPr>
        <p:spPr>
          <a:xfrm>
            <a:off x="8335881" y="5249204"/>
            <a:ext cx="2091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Снижение доли фактических потерь в тепловых сетях</a:t>
            </a:r>
            <a:endParaRPr lang="ru-RU" sz="12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0" y="6055884"/>
            <a:ext cx="503123" cy="499295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6883" y="4995676"/>
            <a:ext cx="753068" cy="753315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E9A028BD-0C80-4DDF-BBD6-A41FFA6F2B5B}"/>
              </a:ext>
            </a:extLst>
          </p:cNvPr>
          <p:cNvSpPr txBox="1"/>
          <p:nvPr/>
        </p:nvSpPr>
        <p:spPr>
          <a:xfrm>
            <a:off x="554194" y="5760895"/>
            <a:ext cx="1381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128,6 </a:t>
            </a:r>
            <a:r>
              <a:rPr lang="ru-RU" sz="1400" b="1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км</a:t>
            </a:r>
            <a:endParaRPr lang="ru-RU" sz="1400" b="1" dirty="0">
              <a:solidFill>
                <a:srgbClr val="F26E25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A85E83A7-A2CA-4138-9031-97EE294D399D}"/>
              </a:ext>
            </a:extLst>
          </p:cNvPr>
          <p:cNvSpPr txBox="1"/>
          <p:nvPr/>
        </p:nvSpPr>
        <p:spPr>
          <a:xfrm>
            <a:off x="1068583" y="4992052"/>
            <a:ext cx="12708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Перекладка и новое строительство ТС</a:t>
            </a:r>
            <a:endParaRPr lang="ru-RU" sz="12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BC78F8B7-8671-4968-8EF1-1A4106CA4E03}"/>
              </a:ext>
            </a:extLst>
          </p:cNvPr>
          <p:cNvSpPr/>
          <p:nvPr/>
        </p:nvSpPr>
        <p:spPr>
          <a:xfrm>
            <a:off x="213756" y="3455720"/>
            <a:ext cx="7154097" cy="3241964"/>
          </a:xfrm>
          <a:prstGeom prst="rect">
            <a:avLst/>
          </a:prstGeom>
          <a:noFill/>
          <a:ln w="38100">
            <a:solidFill>
              <a:srgbClr val="858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10C1C817-E037-4CF4-8CC9-909B6BC98706}"/>
              </a:ext>
            </a:extLst>
          </p:cNvPr>
          <p:cNvSpPr txBox="1"/>
          <p:nvPr/>
        </p:nvSpPr>
        <p:spPr>
          <a:xfrm>
            <a:off x="1301820" y="3446383"/>
            <a:ext cx="58391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 соответствии со схемой ТС и планами по ЦЗТ</a:t>
            </a:r>
            <a:r>
              <a:rPr lang="en-US" sz="1600" b="1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endParaRPr lang="ru-RU" sz="1600" b="1" dirty="0" smtClean="0">
              <a:solidFill>
                <a:srgbClr val="F26E2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xmlns="" id="{DAD19869-FC15-4DB3-A95E-8AE778622415}"/>
              </a:ext>
            </a:extLst>
          </p:cNvPr>
          <p:cNvCxnSpPr>
            <a:cxnSpLocks/>
          </p:cNvCxnSpPr>
          <p:nvPr/>
        </p:nvCxnSpPr>
        <p:spPr>
          <a:xfrm flipV="1">
            <a:off x="566377" y="4661036"/>
            <a:ext cx="6540048" cy="3045"/>
          </a:xfrm>
          <a:prstGeom prst="line">
            <a:avLst/>
          </a:prstGeom>
          <a:ln w="9525">
            <a:solidFill>
              <a:srgbClr val="85878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2532008" y="4675354"/>
            <a:ext cx="27533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 результате к 2029 году:</a:t>
            </a:r>
            <a:endParaRPr lang="ru-RU" sz="1600" b="1" dirty="0">
              <a:solidFill>
                <a:srgbClr val="F26E2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E9A028BD-0C80-4DDF-BBD6-A41FFA6F2B5B}"/>
              </a:ext>
            </a:extLst>
          </p:cNvPr>
          <p:cNvSpPr txBox="1"/>
          <p:nvPr/>
        </p:nvSpPr>
        <p:spPr>
          <a:xfrm>
            <a:off x="3154722" y="5410685"/>
            <a:ext cx="11584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28</a:t>
            </a:r>
            <a:endParaRPr lang="ru-RU" sz="3200" b="1" dirty="0">
              <a:solidFill>
                <a:srgbClr val="022977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A85E83A7-A2CA-4138-9031-97EE294D399D}"/>
              </a:ext>
            </a:extLst>
          </p:cNvPr>
          <p:cNvSpPr txBox="1"/>
          <p:nvPr/>
        </p:nvSpPr>
        <p:spPr>
          <a:xfrm>
            <a:off x="2936819" y="5001931"/>
            <a:ext cx="1538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Переключение</a:t>
            </a:r>
            <a:br>
              <a:rPr lang="ru-RU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 ТЭЦ </a:t>
            </a:r>
            <a:endParaRPr lang="ru-RU" sz="12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E9A028BD-0C80-4DDF-BBD6-A41FFA6F2B5B}"/>
              </a:ext>
            </a:extLst>
          </p:cNvPr>
          <p:cNvSpPr txBox="1"/>
          <p:nvPr/>
        </p:nvSpPr>
        <p:spPr>
          <a:xfrm>
            <a:off x="2858809" y="5826379"/>
            <a:ext cx="16085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угольных котельных тепловой мощностью 300 Гкал/ч</a:t>
            </a:r>
            <a:endParaRPr lang="ru-RU" sz="12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A85E83A7-A2CA-4138-9031-97EE294D399D}"/>
              </a:ext>
            </a:extLst>
          </p:cNvPr>
          <p:cNvSpPr txBox="1"/>
          <p:nvPr/>
        </p:nvSpPr>
        <p:spPr>
          <a:xfrm>
            <a:off x="5108379" y="4974434"/>
            <a:ext cx="21323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Переключение </a:t>
            </a:r>
            <a:r>
              <a:rPr lang="ru-RU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 </a:t>
            </a:r>
            <a:r>
              <a:rPr lang="ru-RU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СЦТ </a:t>
            </a:r>
            <a:r>
              <a:rPr lang="ru-RU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двух </a:t>
            </a:r>
            <a:r>
              <a:rPr lang="ru-RU" sz="1200" dirty="0" err="1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мкр</a:t>
            </a:r>
            <a:r>
              <a:rPr lang="ru-RU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ru-RU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частного сектора (Покровка, </a:t>
            </a:r>
            <a:r>
              <a:rPr lang="ru-RU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Суворовский)</a:t>
            </a:r>
            <a:endParaRPr lang="ru-RU" sz="12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0127" y="3914352"/>
            <a:ext cx="675502" cy="674642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50C8259D-CD4D-421F-819C-BA38D04CB10C}"/>
              </a:ext>
            </a:extLst>
          </p:cNvPr>
          <p:cNvSpPr txBox="1"/>
          <p:nvPr/>
        </p:nvSpPr>
        <p:spPr>
          <a:xfrm>
            <a:off x="1465016" y="3738487"/>
            <a:ext cx="56367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Увеличение инвестиций в систему теплоснабжения</a:t>
            </a:r>
            <a:endParaRPr lang="ru-RU" sz="12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E9A028BD-0C80-4DDF-BBD6-A41FFA6F2B5B}"/>
              </a:ext>
            </a:extLst>
          </p:cNvPr>
          <p:cNvSpPr txBox="1"/>
          <p:nvPr/>
        </p:nvSpPr>
        <p:spPr>
          <a:xfrm>
            <a:off x="1116280" y="4100723"/>
            <a:ext cx="61122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 </a:t>
            </a:r>
            <a:r>
              <a:rPr lang="ru-RU" sz="1600" b="1" dirty="0" smtClean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2,5</a:t>
            </a:r>
            <a:r>
              <a:rPr lang="ru-RU" sz="1600" b="1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раза, до </a:t>
            </a:r>
            <a:r>
              <a:rPr lang="ru-RU" sz="1600" b="1" dirty="0" smtClean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16,36</a:t>
            </a:r>
            <a:r>
              <a:rPr lang="ru-RU" sz="1600" b="1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млрд. руб. в период 2020-2029 годов </a:t>
            </a:r>
            <a:endParaRPr lang="ru-RU" sz="1600" b="1" dirty="0">
              <a:solidFill>
                <a:srgbClr val="F26E25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A85E83A7-A2CA-4138-9031-97EE294D399D}"/>
              </a:ext>
            </a:extLst>
          </p:cNvPr>
          <p:cNvSpPr txBox="1"/>
          <p:nvPr/>
        </p:nvSpPr>
        <p:spPr>
          <a:xfrm>
            <a:off x="5142017" y="5715944"/>
            <a:ext cx="21221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Программа </a:t>
            </a:r>
            <a:r>
              <a:rPr lang="ru-RU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модернизации Красноярских </a:t>
            </a:r>
            <a:r>
              <a:rPr lang="ru-RU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ТЭЦ: новый энергоблок ТЭЦ-3, новая дымовая труба ТЭЦ-1, замена оборудования </a:t>
            </a:r>
            <a:endParaRPr lang="ru-RU" sz="12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79380" y="3940037"/>
            <a:ext cx="699019" cy="554625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BCD10326-CD83-4452-B7B1-A68AE7807076}"/>
              </a:ext>
            </a:extLst>
          </p:cNvPr>
          <p:cNvSpPr txBox="1"/>
          <p:nvPr/>
        </p:nvSpPr>
        <p:spPr>
          <a:xfrm>
            <a:off x="8404130" y="4683306"/>
            <a:ext cx="2248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Снижено количество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повреждений ТС на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45CCF435-E6BD-4617-B673-D29EAE50B1DE}"/>
              </a:ext>
            </a:extLst>
          </p:cNvPr>
          <p:cNvSpPr txBox="1"/>
          <p:nvPr/>
        </p:nvSpPr>
        <p:spPr>
          <a:xfrm>
            <a:off x="10353359" y="4890056"/>
            <a:ext cx="1379997" cy="255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</a:pPr>
            <a:r>
              <a:rPr lang="ru-RU" b="1" dirty="0" smtClean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45%</a:t>
            </a:r>
            <a:endParaRPr lang="ru-RU" b="1" dirty="0">
              <a:solidFill>
                <a:srgbClr val="022977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25480" y="5932238"/>
            <a:ext cx="699908" cy="69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4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0514" y="4776101"/>
            <a:ext cx="1097375" cy="10607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0" y="2003425"/>
            <a:ext cx="914164" cy="7857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0776" y="1694008"/>
            <a:ext cx="664522" cy="6645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7283" y="975950"/>
            <a:ext cx="1066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Самара </a:t>
            </a:r>
            <a:r>
              <a:rPr lang="ru-RU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– </a:t>
            </a:r>
            <a:r>
              <a:rPr lang="ru-RU" sz="1600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система теплоснабжения высокой степени централизации с разветвлённой тепловой сетью на базе </a:t>
            </a:r>
            <a:r>
              <a:rPr lang="ru-RU" sz="1600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пяти </a:t>
            </a:r>
            <a:r>
              <a:rPr lang="ru-RU" sz="1600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ТЭЦ </a:t>
            </a:r>
            <a:r>
              <a:rPr lang="ru-RU" sz="1600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 100 котельных</a:t>
            </a:r>
            <a:r>
              <a:rPr lang="ru-RU" sz="1600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Основное топливо – природный газ. 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183BBB0-68B9-494F-9B80-923367AA7ABF}"/>
              </a:ext>
            </a:extLst>
          </p:cNvPr>
          <p:cNvCxnSpPr>
            <a:cxnSpLocks/>
          </p:cNvCxnSpPr>
          <p:nvPr/>
        </p:nvCxnSpPr>
        <p:spPr>
          <a:xfrm>
            <a:off x="444500" y="908720"/>
            <a:ext cx="112141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81C9916-0CBE-47F0-9C07-15E9F7F60F02}"/>
              </a:ext>
            </a:extLst>
          </p:cNvPr>
          <p:cNvPicPr/>
          <p:nvPr/>
        </p:nvPicPr>
        <p:blipFill>
          <a:blip r:embed="rId6" cstate="print"/>
          <a:srcRect l="58144" t="26531" r="21031" b="42449"/>
          <a:stretch>
            <a:fillRect/>
          </a:stretch>
        </p:blipFill>
        <p:spPr bwMode="auto">
          <a:xfrm>
            <a:off x="10555166" y="143297"/>
            <a:ext cx="887616" cy="66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0C53D6A-9358-4581-9AC2-C12E276E3362}"/>
              </a:ext>
            </a:extLst>
          </p:cNvPr>
          <p:cNvSpPr txBox="1"/>
          <p:nvPr/>
        </p:nvSpPr>
        <p:spPr>
          <a:xfrm>
            <a:off x="528595" y="187154"/>
            <a:ext cx="988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Система теплоснабжения города </a:t>
            </a:r>
            <a:r>
              <a:rPr lang="ru-RU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Самара (ПФО, </a:t>
            </a:r>
            <a:r>
              <a:rPr lang="ru-RU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население </a:t>
            </a:r>
            <a:r>
              <a:rPr lang="ru-RU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1157 </a:t>
            </a:r>
            <a:r>
              <a:rPr lang="ru-RU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тыс. человек</a:t>
            </a:r>
            <a:r>
              <a:rPr lang="ru-RU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 </a:t>
            </a:r>
            <a:r>
              <a:rPr lang="ru-RU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Ценовая зона теплоснабжения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D179A69-4489-4D06-A85A-132F625F3E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569" y="958467"/>
            <a:ext cx="463753" cy="627743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3099A81B-AA35-4714-82F4-19C39CEEF443}"/>
              </a:ext>
            </a:extLst>
          </p:cNvPr>
          <p:cNvCxnSpPr>
            <a:cxnSpLocks/>
          </p:cNvCxnSpPr>
          <p:nvPr/>
        </p:nvCxnSpPr>
        <p:spPr>
          <a:xfrm>
            <a:off x="493028" y="1622281"/>
            <a:ext cx="11214100" cy="0"/>
          </a:xfrm>
          <a:prstGeom prst="line">
            <a:avLst/>
          </a:prstGeom>
          <a:ln w="38100">
            <a:solidFill>
              <a:srgbClr val="F26E2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80420C4-0631-4E50-905A-EE209FC74610}"/>
              </a:ext>
            </a:extLst>
          </p:cNvPr>
          <p:cNvSpPr txBox="1"/>
          <p:nvPr/>
        </p:nvSpPr>
        <p:spPr>
          <a:xfrm>
            <a:off x="839452" y="1773754"/>
            <a:ext cx="631973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Основные проблемы теплоснабжающего комплекса</a:t>
            </a:r>
            <a:r>
              <a:rPr lang="en-US" sz="1400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ru-RU" sz="1400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более 63</a:t>
            </a:r>
            <a:r>
              <a:rPr lang="ru-RU" sz="14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% тепловых </a:t>
            </a:r>
            <a:r>
              <a:rPr lang="ru-RU" sz="1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сетей имеют срок службы </a:t>
            </a:r>
            <a:r>
              <a:rPr lang="ru-RU" sz="14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более 30 лет</a:t>
            </a:r>
          </a:p>
          <a:p>
            <a:pPr algn="just">
              <a:buFontTx/>
              <a:buChar char="-"/>
            </a:pPr>
            <a:endParaRPr lang="ru-RU" sz="1400" dirty="0" smtClean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рост количества повреждений на тепловых сетях: с 2485 в 2017 году до 3273 в 2019 году, 10% из них приводят к отключению потребителей.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10C1C817-E037-4CF4-8CC9-909B6BC98706}"/>
              </a:ext>
            </a:extLst>
          </p:cNvPr>
          <p:cNvSpPr txBox="1"/>
          <p:nvPr/>
        </p:nvSpPr>
        <p:spPr>
          <a:xfrm>
            <a:off x="7140776" y="1614301"/>
            <a:ext cx="489882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В 2020 году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Город Самара отнесен к </a:t>
            </a:r>
            <a:r>
              <a:rPr lang="ru-RU" sz="1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ценовой зоне теплоснабжения (ЦЗТ)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ru-RU" sz="12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Разработана (актуализирована) новая схема теплоснабжения с учетом отнесения К ЦЗТ.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6832A4F1-9C82-4B33-BE5F-AD84D33AA175}"/>
              </a:ext>
            </a:extLst>
          </p:cNvPr>
          <p:cNvSpPr txBox="1"/>
          <p:nvPr/>
        </p:nvSpPr>
        <p:spPr>
          <a:xfrm>
            <a:off x="7765478" y="3200730"/>
            <a:ext cx="33689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Планируемые результаты</a:t>
            </a:r>
            <a:endParaRPr lang="ru-RU" sz="1600" dirty="0">
              <a:solidFill>
                <a:srgbClr val="F26E25"/>
              </a:solidFill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264F7DBC-1BDB-4599-8496-115EDCA71A28}"/>
              </a:ext>
            </a:extLst>
          </p:cNvPr>
          <p:cNvSpPr/>
          <p:nvPr/>
        </p:nvSpPr>
        <p:spPr>
          <a:xfrm>
            <a:off x="7358261" y="3147030"/>
            <a:ext cx="4671444" cy="3538778"/>
          </a:xfrm>
          <a:prstGeom prst="rect">
            <a:avLst/>
          </a:prstGeom>
          <a:noFill/>
          <a:ln w="38100">
            <a:solidFill>
              <a:srgbClr val="858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50C8259D-CD4D-421F-819C-BA38D04CB10C}"/>
              </a:ext>
            </a:extLst>
          </p:cNvPr>
          <p:cNvSpPr txBox="1"/>
          <p:nvPr/>
        </p:nvSpPr>
        <p:spPr>
          <a:xfrm>
            <a:off x="8181241" y="3452287"/>
            <a:ext cx="32625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Планируемое </a:t>
            </a:r>
            <a:r>
              <a:rPr lang="ru-RU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увеличение тепловых нагрузок при росте строительных </a:t>
            </a:r>
            <a:r>
              <a:rPr lang="ru-RU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фондов города будет обеспечено </a:t>
            </a:r>
            <a:r>
              <a:rPr lang="ru-RU" sz="12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без ухудшения </a:t>
            </a:r>
            <a:r>
              <a:rPr lang="ru-RU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допустимого воздействия на атмосферный воздух выбросов от основных теплоисточников города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45CCF435-E6BD-4617-B673-D29EAE50B1DE}"/>
              </a:ext>
            </a:extLst>
          </p:cNvPr>
          <p:cNvSpPr txBox="1"/>
          <p:nvPr/>
        </p:nvSpPr>
        <p:spPr>
          <a:xfrm>
            <a:off x="10167261" y="5152843"/>
            <a:ext cx="17318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 23 до 14 %</a:t>
            </a:r>
            <a:endParaRPr lang="ru-RU" b="1" dirty="0">
              <a:solidFill>
                <a:srgbClr val="022977"/>
              </a:solidFill>
            </a:endParaRPr>
          </a:p>
        </p:txBody>
      </p: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xmlns="" id="{01DFC84E-4486-4BB3-ACC1-4D3D599ACDDF}"/>
              </a:ext>
            </a:extLst>
          </p:cNvPr>
          <p:cNvCxnSpPr>
            <a:cxnSpLocks/>
          </p:cNvCxnSpPr>
          <p:nvPr/>
        </p:nvCxnSpPr>
        <p:spPr>
          <a:xfrm>
            <a:off x="8102289" y="5754307"/>
            <a:ext cx="3063586" cy="0"/>
          </a:xfrm>
          <a:prstGeom prst="line">
            <a:avLst/>
          </a:prstGeom>
          <a:ln w="9525">
            <a:solidFill>
              <a:srgbClr val="85878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xmlns="" id="{A63A17D7-613E-4BCF-A222-84FFC3EBD9F0}"/>
              </a:ext>
            </a:extLst>
          </p:cNvPr>
          <p:cNvCxnSpPr>
            <a:cxnSpLocks/>
          </p:cNvCxnSpPr>
          <p:nvPr/>
        </p:nvCxnSpPr>
        <p:spPr>
          <a:xfrm>
            <a:off x="8070827" y="4637387"/>
            <a:ext cx="3063586" cy="0"/>
          </a:xfrm>
          <a:prstGeom prst="line">
            <a:avLst/>
          </a:prstGeom>
          <a:ln w="9525">
            <a:solidFill>
              <a:srgbClr val="85878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01460261-E3AA-44CB-91D9-1367D6381410}"/>
              </a:ext>
            </a:extLst>
          </p:cNvPr>
          <p:cNvSpPr txBox="1"/>
          <p:nvPr/>
        </p:nvSpPr>
        <p:spPr>
          <a:xfrm>
            <a:off x="8241193" y="5876883"/>
            <a:ext cx="20379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Увеличение доли выработки электроэнергии в комбинированном цикле</a:t>
            </a:r>
            <a:endParaRPr lang="ru-RU" sz="12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9F40DEF5-7EC3-4D20-AD25-F19B4593047F}"/>
              </a:ext>
            </a:extLst>
          </p:cNvPr>
          <p:cNvSpPr txBox="1"/>
          <p:nvPr/>
        </p:nvSpPr>
        <p:spPr>
          <a:xfrm>
            <a:off x="10412663" y="6025114"/>
            <a:ext cx="1355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до 86%</a:t>
            </a:r>
            <a:endParaRPr lang="ru-RU" b="1" dirty="0">
              <a:solidFill>
                <a:srgbClr val="022977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BCD10326-CD83-4452-B7B1-A68AE7807076}"/>
              </a:ext>
            </a:extLst>
          </p:cNvPr>
          <p:cNvSpPr txBox="1"/>
          <p:nvPr/>
        </p:nvSpPr>
        <p:spPr>
          <a:xfrm>
            <a:off x="8214513" y="5163051"/>
            <a:ext cx="2091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Снижение доли фактических потерь в тепловых сетях</a:t>
            </a:r>
            <a:endParaRPr lang="ru-RU" sz="12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19625" y="5751084"/>
            <a:ext cx="755009" cy="749265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2673" y="5328185"/>
            <a:ext cx="998537" cy="998865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E9A028BD-0C80-4DDF-BBD6-A41FFA6F2B5B}"/>
              </a:ext>
            </a:extLst>
          </p:cNvPr>
          <p:cNvSpPr txBox="1"/>
          <p:nvPr/>
        </p:nvSpPr>
        <p:spPr>
          <a:xfrm>
            <a:off x="1170581" y="5115205"/>
            <a:ext cx="2773389" cy="1600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Увеличение темпов перекладки более чем в 2 раза: 75 км магистральных ТС (37 %); 44 км квартальных ТС(48 %)</a:t>
            </a:r>
          </a:p>
          <a:p>
            <a:pPr algn="ctr"/>
            <a:r>
              <a:rPr lang="ru-RU" sz="1400" b="1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84 км бесхозяйных ТС(40% от общего количества).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A85E83A7-A2CA-4138-9031-97EE294D399D}"/>
              </a:ext>
            </a:extLst>
          </p:cNvPr>
          <p:cNvSpPr txBox="1"/>
          <p:nvPr/>
        </p:nvSpPr>
        <p:spPr>
          <a:xfrm>
            <a:off x="959754" y="4994740"/>
            <a:ext cx="28899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Перекладка ТС</a:t>
            </a:r>
            <a:endParaRPr lang="ru-RU" sz="12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BC78F8B7-8671-4968-8EF1-1A4106CA4E03}"/>
              </a:ext>
            </a:extLst>
          </p:cNvPr>
          <p:cNvSpPr/>
          <p:nvPr/>
        </p:nvSpPr>
        <p:spPr>
          <a:xfrm>
            <a:off x="319693" y="3147030"/>
            <a:ext cx="6870031" cy="3550654"/>
          </a:xfrm>
          <a:prstGeom prst="rect">
            <a:avLst/>
          </a:prstGeom>
          <a:noFill/>
          <a:ln w="38100">
            <a:solidFill>
              <a:srgbClr val="858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10C1C817-E037-4CF4-8CC9-909B6BC98706}"/>
              </a:ext>
            </a:extLst>
          </p:cNvPr>
          <p:cNvSpPr txBox="1"/>
          <p:nvPr/>
        </p:nvSpPr>
        <p:spPr>
          <a:xfrm>
            <a:off x="1233213" y="3173451"/>
            <a:ext cx="58391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 соответствии со схемой ТС и планами по ЦЗТ</a:t>
            </a:r>
          </a:p>
        </p:txBody>
      </p: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xmlns="" id="{DAD19869-FC15-4DB3-A95E-8AE778622415}"/>
              </a:ext>
            </a:extLst>
          </p:cNvPr>
          <p:cNvCxnSpPr>
            <a:cxnSpLocks/>
          </p:cNvCxnSpPr>
          <p:nvPr/>
        </p:nvCxnSpPr>
        <p:spPr>
          <a:xfrm flipV="1">
            <a:off x="447625" y="4625410"/>
            <a:ext cx="6540048" cy="3045"/>
          </a:xfrm>
          <a:prstGeom prst="line">
            <a:avLst/>
          </a:prstGeom>
          <a:ln w="9525">
            <a:solidFill>
              <a:srgbClr val="85878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596332" y="4627852"/>
            <a:ext cx="27533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 результате к 2032 году:</a:t>
            </a:r>
            <a:endParaRPr lang="ru-RU" sz="1600" b="1" dirty="0">
              <a:solidFill>
                <a:srgbClr val="F26E2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A85E83A7-A2CA-4138-9031-97EE294D399D}"/>
              </a:ext>
            </a:extLst>
          </p:cNvPr>
          <p:cNvSpPr txBox="1"/>
          <p:nvPr/>
        </p:nvSpPr>
        <p:spPr>
          <a:xfrm>
            <a:off x="4330157" y="4689425"/>
            <a:ext cx="27206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 2019-2020 годах полностью переложены трубопроводы ТС состояние которых привело к крупной коммунальной аварии</a:t>
            </a:r>
            <a:endParaRPr lang="ru-RU" sz="1200" i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0936" y="3627539"/>
            <a:ext cx="886764" cy="885635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50C8259D-CD4D-421F-819C-BA38D04CB10C}"/>
              </a:ext>
            </a:extLst>
          </p:cNvPr>
          <p:cNvSpPr txBox="1"/>
          <p:nvPr/>
        </p:nvSpPr>
        <p:spPr>
          <a:xfrm>
            <a:off x="1311210" y="3443492"/>
            <a:ext cx="56367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Увеличение инвестиций в систему теплоснабжения</a:t>
            </a:r>
            <a:endParaRPr lang="ru-RU" sz="12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E9A028BD-0C80-4DDF-BBD6-A41FFA6F2B5B}"/>
              </a:ext>
            </a:extLst>
          </p:cNvPr>
          <p:cNvSpPr txBox="1"/>
          <p:nvPr/>
        </p:nvSpPr>
        <p:spPr>
          <a:xfrm>
            <a:off x="1221467" y="3564394"/>
            <a:ext cx="58941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</a:t>
            </a:r>
            <a:r>
              <a:rPr lang="ru-RU" sz="3200" b="1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1,9</a:t>
            </a:r>
            <a:r>
              <a:rPr lang="ru-RU" sz="3200" b="1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раза, до </a:t>
            </a:r>
            <a:r>
              <a:rPr lang="ru-RU" sz="3200" b="1" dirty="0" smtClean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35,4</a:t>
            </a:r>
            <a:r>
              <a:rPr lang="ru-RU" sz="1600" b="1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млрд. руб. в период 2020-2032 годов (29,5 млрд. руб. – ПАО «Т Плюс», 5,5 млрд. руб. – прочие ТСО, 0,4 млрд. руб. – бюджетные средства)</a:t>
            </a:r>
            <a:endParaRPr lang="ru-RU" sz="1600" b="1" dirty="0">
              <a:solidFill>
                <a:srgbClr val="F26E25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A85E83A7-A2CA-4138-9031-97EE294D399D}"/>
              </a:ext>
            </a:extLst>
          </p:cNvPr>
          <p:cNvSpPr txBox="1"/>
          <p:nvPr/>
        </p:nvSpPr>
        <p:spPr>
          <a:xfrm>
            <a:off x="4747358" y="5508643"/>
            <a:ext cx="238615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Программа </a:t>
            </a:r>
            <a:r>
              <a:rPr lang="ru-RU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модернизации </a:t>
            </a:r>
            <a:r>
              <a:rPr lang="ru-RU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Самарских ТЭЦ: Новая турбина №4 на </a:t>
            </a:r>
            <a:r>
              <a:rPr lang="ru-RU" sz="1200" dirty="0" err="1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СамТЭЦ</a:t>
            </a:r>
            <a:r>
              <a:rPr lang="ru-RU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1200" dirty="0" err="1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техперевооружение</a:t>
            </a:r>
            <a:r>
              <a:rPr lang="ru-RU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ТЭЦ и котельных, разгрузка </a:t>
            </a:r>
            <a:r>
              <a:rPr lang="ru-RU" sz="1200" dirty="0" err="1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Безымянской</a:t>
            </a:r>
            <a:r>
              <a:rPr lang="ru-RU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ТЭЦ</a:t>
            </a:r>
          </a:p>
          <a:p>
            <a:endParaRPr lang="ru-RU" sz="12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36878" y="3845034"/>
            <a:ext cx="699019" cy="554625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BCD10326-CD83-4452-B7B1-A68AE7807076}"/>
              </a:ext>
            </a:extLst>
          </p:cNvPr>
          <p:cNvSpPr txBox="1"/>
          <p:nvPr/>
        </p:nvSpPr>
        <p:spPr>
          <a:xfrm>
            <a:off x="8237878" y="4647679"/>
            <a:ext cx="2248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Снижено количество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повреждений ТС на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45CCF435-E6BD-4617-B673-D29EAE50B1DE}"/>
              </a:ext>
            </a:extLst>
          </p:cNvPr>
          <p:cNvSpPr txBox="1"/>
          <p:nvPr/>
        </p:nvSpPr>
        <p:spPr>
          <a:xfrm>
            <a:off x="10234607" y="4783177"/>
            <a:ext cx="1379997" cy="255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</a:pPr>
            <a:r>
              <a:rPr lang="ru-RU" b="1" dirty="0" smtClean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49%</a:t>
            </a:r>
            <a:endParaRPr lang="ru-RU" b="1" dirty="0">
              <a:solidFill>
                <a:srgbClr val="022977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481908" y="5890604"/>
            <a:ext cx="755970" cy="7498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49967" y="4689398"/>
            <a:ext cx="567966" cy="57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: скругленные углы 13">
            <a:extLst>
              <a:ext uri="{FF2B5EF4-FFF2-40B4-BE49-F238E27FC236}">
                <a16:creationId xmlns:a16="http://schemas.microsoft.com/office/drawing/2014/main" xmlns="" id="{CB834C82-3221-45FA-A373-3080407220C7}"/>
              </a:ext>
            </a:extLst>
          </p:cNvPr>
          <p:cNvSpPr/>
          <p:nvPr/>
        </p:nvSpPr>
        <p:spPr>
          <a:xfrm>
            <a:off x="112143" y="4873925"/>
            <a:ext cx="3234905" cy="1380226"/>
          </a:xfrm>
          <a:prstGeom prst="roundRect">
            <a:avLst>
              <a:gd name="adj" fmla="val 0"/>
            </a:avLst>
          </a:prstGeom>
          <a:solidFill>
            <a:srgbClr val="F26E25"/>
          </a:solidFill>
          <a:ln>
            <a:solidFill>
              <a:srgbClr val="E7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Ответственность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за нарушение требований к </a:t>
            </a:r>
            <a:r>
              <a:rPr lang="ru-RU" sz="1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схемам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 теплоснабжения и требований к порядку их </a:t>
            </a:r>
            <a:r>
              <a:rPr lang="ru-RU" sz="1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разработки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 и 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утверждения</a:t>
            </a: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776A8CF-D7B6-43AB-BEC5-C6786B6DF559}"/>
              </a:ext>
            </a:extLst>
          </p:cNvPr>
          <p:cNvCxnSpPr>
            <a:cxnSpLocks/>
          </p:cNvCxnSpPr>
          <p:nvPr/>
        </p:nvCxnSpPr>
        <p:spPr>
          <a:xfrm>
            <a:off x="444500" y="908720"/>
            <a:ext cx="112141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48B7303-2CBA-4102-83A1-ED927E6A8C29}"/>
              </a:ext>
            </a:extLst>
          </p:cNvPr>
          <p:cNvPicPr/>
          <p:nvPr/>
        </p:nvPicPr>
        <p:blipFill>
          <a:blip r:embed="rId3" cstate="print"/>
          <a:srcRect l="58144" t="26531" r="21031" b="42449"/>
          <a:stretch>
            <a:fillRect/>
          </a:stretch>
        </p:blipFill>
        <p:spPr bwMode="auto">
          <a:xfrm>
            <a:off x="10555166" y="143297"/>
            <a:ext cx="887616" cy="66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F58FC95-7AC6-4A54-BFBB-885BC14B578D}"/>
              </a:ext>
            </a:extLst>
          </p:cNvPr>
          <p:cNvSpPr txBox="1"/>
          <p:nvPr/>
        </p:nvSpPr>
        <p:spPr>
          <a:xfrm>
            <a:off x="444500" y="488337"/>
            <a:ext cx="9955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>
                <a:latin typeface="Arial Cyr" pitchFamily="34" charset="0"/>
                <a:cs typeface="Arial Cyr" pitchFamily="34" charset="0"/>
              </a:rPr>
              <a:t>Усиление ответственности за схемы теплоснабжения</a:t>
            </a:r>
            <a:endParaRPr lang="ru-RU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78A8829-0E13-4618-8A0F-80E05B7666FA}"/>
              </a:ext>
            </a:extLst>
          </p:cNvPr>
          <p:cNvSpPr/>
          <p:nvPr/>
        </p:nvSpPr>
        <p:spPr>
          <a:xfrm>
            <a:off x="138024" y="957847"/>
            <a:ext cx="3209026" cy="2462213"/>
          </a:xfrm>
          <a:prstGeom prst="rect">
            <a:avLst/>
          </a:prstGeom>
          <a:solidFill>
            <a:srgbClr val="E7E6E6"/>
          </a:solidFill>
          <a:ln>
            <a:solidFill>
              <a:srgbClr val="E7E6E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Федеральный закон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от 19.07.2018 № 220-ФЗ </a:t>
            </a:r>
            <a:endParaRPr lang="ru-RU" sz="1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ru-RU" sz="1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ru-RU" sz="1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ru-RU" sz="1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ru-RU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ru-RU" sz="1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ru-RU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A86432FA-830A-4D59-A5BA-E88CE78D8543}"/>
              </a:ext>
            </a:extLst>
          </p:cNvPr>
          <p:cNvSpPr/>
          <p:nvPr/>
        </p:nvSpPr>
        <p:spPr>
          <a:xfrm>
            <a:off x="3950897" y="964229"/>
            <a:ext cx="3597215" cy="2462213"/>
          </a:xfrm>
          <a:prstGeom prst="rect">
            <a:avLst/>
          </a:prstGeom>
          <a:solidFill>
            <a:srgbClr val="E7E6E6"/>
          </a:solidFill>
          <a:ln>
            <a:solidFill>
              <a:srgbClr val="E7E6E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Постановление Правительства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ru-RU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Российской Федерации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от 03.04.2020 г. № 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429</a:t>
            </a:r>
          </a:p>
          <a:p>
            <a:pPr algn="ctr"/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ru-RU" sz="1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ru-RU" sz="1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ru-RU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487F8553-2110-4493-A8D2-15BF6DEB96A3}"/>
              </a:ext>
            </a:extLst>
          </p:cNvPr>
          <p:cNvSpPr/>
          <p:nvPr/>
        </p:nvSpPr>
        <p:spPr>
          <a:xfrm>
            <a:off x="8091078" y="936010"/>
            <a:ext cx="3962900" cy="2492990"/>
          </a:xfrm>
          <a:prstGeom prst="rect">
            <a:avLst/>
          </a:prstGeom>
          <a:solidFill>
            <a:srgbClr val="E7E6E6"/>
          </a:solidFill>
          <a:ln>
            <a:solidFill>
              <a:srgbClr val="E7E6E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Проект постановления Правительства Российской Федерации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«О внесении изменений в требования к порядку разработки и утверждения схем теплоснабжения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»</a:t>
            </a:r>
          </a:p>
          <a:p>
            <a:pPr algn="ctr"/>
            <a:endParaRPr lang="ru-RU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ru-RU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ru-RU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ru-RU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5AE66A6-E961-4D05-AF69-55E1E90D90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5684" b="14339"/>
          <a:stretch/>
        </p:blipFill>
        <p:spPr>
          <a:xfrm>
            <a:off x="8990124" y="2287602"/>
            <a:ext cx="2149879" cy="994749"/>
          </a:xfrm>
          <a:prstGeom prst="rect">
            <a:avLst/>
          </a:prstGeom>
          <a:ln w="28575">
            <a:solidFill>
              <a:srgbClr val="858789"/>
            </a:solidFill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9B7A3964-BDF3-40F4-A267-54F896AE43F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98516" y="1762094"/>
            <a:ext cx="1363842" cy="1589268"/>
          </a:xfrm>
          <a:prstGeom prst="rect">
            <a:avLst/>
          </a:prstGeom>
          <a:ln w="28575">
            <a:solidFill>
              <a:srgbClr val="858789"/>
            </a:solidFill>
          </a:ln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FC910FAD-0276-426C-94A3-950D3CB9BCB3}"/>
              </a:ext>
            </a:extLst>
          </p:cNvPr>
          <p:cNvSpPr/>
          <p:nvPr/>
        </p:nvSpPr>
        <p:spPr>
          <a:xfrm>
            <a:off x="3942270" y="4520243"/>
            <a:ext cx="3605843" cy="940280"/>
          </a:xfrm>
          <a:prstGeom prst="rect">
            <a:avLst/>
          </a:prstGeom>
          <a:solidFill>
            <a:srgbClr val="F26E25"/>
          </a:solidFill>
          <a:ln>
            <a:solidFill>
              <a:srgbClr val="E7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Выдача предписаний обязательных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для 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исполнения об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устранении нарушений требований к порядку и требований к 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схемам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B1B9E179-51C0-4325-AC8F-1EF0271FA6A1}"/>
              </a:ext>
            </a:extLst>
          </p:cNvPr>
          <p:cNvSpPr/>
          <p:nvPr/>
        </p:nvSpPr>
        <p:spPr>
          <a:xfrm>
            <a:off x="8068305" y="5014958"/>
            <a:ext cx="4123695" cy="1138685"/>
          </a:xfrm>
          <a:prstGeom prst="rect">
            <a:avLst/>
          </a:prstGeom>
          <a:solidFill>
            <a:srgbClr val="F26E25"/>
          </a:solidFill>
          <a:ln>
            <a:solidFill>
              <a:srgbClr val="E7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Изменения в </a:t>
            </a:r>
            <a:r>
              <a:rPr lang="ru-RU" sz="1400" dirty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части уточнения процедуры публичных слушаний проектов схем теплоснабжения при установлении режима повышенной готовности или чрезвычайной </a:t>
            </a:r>
            <a:r>
              <a:rPr lang="ru-RU" sz="1400" dirty="0" smtClean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ситуации</a:t>
            </a:r>
            <a:endParaRPr lang="ru-RU" sz="1400" dirty="0">
              <a:solidFill>
                <a:schemeClr val="l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9" name="Равнобедренный треугольник 78">
            <a:extLst>
              <a:ext uri="{FF2B5EF4-FFF2-40B4-BE49-F238E27FC236}">
                <a16:creationId xmlns:a16="http://schemas.microsoft.com/office/drawing/2014/main" xmlns="" id="{76225DD7-8C6C-4C86-AF82-1EFD1FFA8E50}"/>
              </a:ext>
            </a:extLst>
          </p:cNvPr>
          <p:cNvSpPr/>
          <p:nvPr/>
        </p:nvSpPr>
        <p:spPr>
          <a:xfrm rot="10800000">
            <a:off x="138023" y="3428997"/>
            <a:ext cx="3234905" cy="1326459"/>
          </a:xfrm>
          <a:prstGeom prst="triangle">
            <a:avLst>
              <a:gd name="adj" fmla="val 52887"/>
            </a:avLst>
          </a:prstGeom>
          <a:gradFill>
            <a:gsLst>
              <a:gs pos="36000">
                <a:srgbClr val="858789"/>
              </a:gs>
              <a:gs pos="92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E94847CE-94A7-4A59-9AF4-2B9C40EB44F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7718" y="1774794"/>
            <a:ext cx="1396305" cy="1576568"/>
          </a:xfrm>
          <a:prstGeom prst="rect">
            <a:avLst/>
          </a:prstGeom>
          <a:ln w="28575">
            <a:solidFill>
              <a:srgbClr val="858789"/>
            </a:solidFill>
          </a:ln>
        </p:spPr>
      </p:pic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9474C362-61E7-45BB-BB09-904926C14A9C}"/>
              </a:ext>
            </a:extLst>
          </p:cNvPr>
          <p:cNvSpPr/>
          <p:nvPr/>
        </p:nvSpPr>
        <p:spPr>
          <a:xfrm>
            <a:off x="94891" y="940279"/>
            <a:ext cx="3278037" cy="5516089"/>
          </a:xfrm>
          <a:prstGeom prst="rect">
            <a:avLst/>
          </a:prstGeom>
          <a:noFill/>
          <a:ln>
            <a:solidFill>
              <a:srgbClr val="858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Равнобедренный треугольник 81">
            <a:extLst>
              <a:ext uri="{FF2B5EF4-FFF2-40B4-BE49-F238E27FC236}">
                <a16:creationId xmlns:a16="http://schemas.microsoft.com/office/drawing/2014/main" xmlns="" id="{76225DD7-8C6C-4C86-AF82-1EFD1FFA8E50}"/>
              </a:ext>
            </a:extLst>
          </p:cNvPr>
          <p:cNvSpPr/>
          <p:nvPr/>
        </p:nvSpPr>
        <p:spPr>
          <a:xfrm rot="10800000">
            <a:off x="3933645" y="3428998"/>
            <a:ext cx="3692106" cy="1065364"/>
          </a:xfrm>
          <a:prstGeom prst="triangle">
            <a:avLst>
              <a:gd name="adj" fmla="val 52887"/>
            </a:avLst>
          </a:prstGeom>
          <a:gradFill>
            <a:gsLst>
              <a:gs pos="36000">
                <a:srgbClr val="858789"/>
              </a:gs>
              <a:gs pos="92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FC910FAD-0276-426C-94A3-950D3CB9BCB3}"/>
              </a:ext>
            </a:extLst>
          </p:cNvPr>
          <p:cNvSpPr/>
          <p:nvPr/>
        </p:nvSpPr>
        <p:spPr>
          <a:xfrm>
            <a:off x="3965275" y="5564037"/>
            <a:ext cx="3591465" cy="868473"/>
          </a:xfrm>
          <a:prstGeom prst="rect">
            <a:avLst/>
          </a:prstGeom>
          <a:solidFill>
            <a:srgbClr val="F26E25"/>
          </a:solidFill>
          <a:ln>
            <a:solidFill>
              <a:srgbClr val="E7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Рассмотрение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в пределах 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полномочий Минэнерго России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дела об административных правонарушениях в сфере 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теплоснабжения</a:t>
            </a:r>
            <a:endParaRPr lang="ru-RU" sz="1400" dirty="0">
              <a:solidFill>
                <a:schemeClr val="l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xmlns="" id="{9474C362-61E7-45BB-BB09-904926C14A9C}"/>
              </a:ext>
            </a:extLst>
          </p:cNvPr>
          <p:cNvSpPr/>
          <p:nvPr/>
        </p:nvSpPr>
        <p:spPr>
          <a:xfrm>
            <a:off x="3922143" y="937403"/>
            <a:ext cx="3651849" cy="5516089"/>
          </a:xfrm>
          <a:prstGeom prst="rect">
            <a:avLst/>
          </a:prstGeom>
          <a:noFill/>
          <a:ln>
            <a:solidFill>
              <a:srgbClr val="858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9474C362-61E7-45BB-BB09-904926C14A9C}"/>
              </a:ext>
            </a:extLst>
          </p:cNvPr>
          <p:cNvSpPr/>
          <p:nvPr/>
        </p:nvSpPr>
        <p:spPr>
          <a:xfrm>
            <a:off x="8059947" y="951781"/>
            <a:ext cx="4051540" cy="5516089"/>
          </a:xfrm>
          <a:prstGeom prst="rect">
            <a:avLst/>
          </a:prstGeom>
          <a:noFill/>
          <a:ln>
            <a:solidFill>
              <a:srgbClr val="858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Равнобедренный треугольник 85">
            <a:extLst>
              <a:ext uri="{FF2B5EF4-FFF2-40B4-BE49-F238E27FC236}">
                <a16:creationId xmlns:a16="http://schemas.microsoft.com/office/drawing/2014/main" xmlns="" id="{76225DD7-8C6C-4C86-AF82-1EFD1FFA8E50}"/>
              </a:ext>
            </a:extLst>
          </p:cNvPr>
          <p:cNvSpPr/>
          <p:nvPr/>
        </p:nvSpPr>
        <p:spPr>
          <a:xfrm rot="10800000">
            <a:off x="8126081" y="3466213"/>
            <a:ext cx="4065919" cy="1329471"/>
          </a:xfrm>
          <a:prstGeom prst="triangle">
            <a:avLst>
              <a:gd name="adj" fmla="val 50533"/>
            </a:avLst>
          </a:prstGeom>
          <a:gradFill>
            <a:gsLst>
              <a:gs pos="36000">
                <a:srgbClr val="858789"/>
              </a:gs>
              <a:gs pos="92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82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72188" y="715008"/>
            <a:ext cx="8832951" cy="5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898194" y="2583441"/>
            <a:ext cx="2929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Спасибо за внимание</a:t>
            </a:r>
            <a:endParaRPr lang="ru-RU" sz="3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 l="39770" t="25708" r="31609" b="30871"/>
          <a:stretch>
            <a:fillRect/>
          </a:stretch>
        </p:blipFill>
        <p:spPr bwMode="auto">
          <a:xfrm>
            <a:off x="9839144" y="188640"/>
            <a:ext cx="1964931" cy="150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174978" y="6306518"/>
            <a:ext cx="2629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Москва 2020</a:t>
            </a:r>
            <a:endParaRPr lang="ru-RU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46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Линейчатая диаграмма с тенденцией к понижению">
            <a:extLst>
              <a:ext uri="{FF2B5EF4-FFF2-40B4-BE49-F238E27FC236}">
                <a16:creationId xmlns="" xmlns:a16="http://schemas.microsoft.com/office/drawing/2014/main" id="{E86EF348-AE76-4CC6-BA33-17B63414AC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9490" y="922422"/>
            <a:ext cx="914400" cy="9144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25467" y="960943"/>
            <a:ext cx="10188588" cy="837358"/>
          </a:xfrm>
          <a:prstGeom prst="rect">
            <a:avLst/>
          </a:prstGeom>
          <a:noFill/>
        </p:spPr>
        <p:txBody>
          <a:bodyPr wrap="square" lIns="97740" tIns="48870" rIns="97740" bIns="48870">
            <a:spAutoFit/>
          </a:bodyPr>
          <a:lstStyle/>
          <a:p>
            <a:r>
              <a:rPr kumimoji="1"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Более</a:t>
            </a:r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1"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60 лет назад СССР выстроил развитую инфраструктуру централизованного теплоснабжения в городах</a:t>
            </a:r>
            <a:r>
              <a:rPr kumimoji="1" lang="ru-RU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За последние 30 лет показатели надежности, качества и </a:t>
            </a:r>
            <a:r>
              <a:rPr kumimoji="1" lang="ru-RU" sz="16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энергоэффективности</a:t>
            </a:r>
            <a:r>
              <a:rPr kumimoji="1" lang="ru-RU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в теплоснабжении значительно снизились.</a:t>
            </a:r>
            <a:endParaRPr kumimoji="1" lang="ru-RU" sz="1600" b="1" dirty="0">
              <a:solidFill>
                <a:srgbClr val="F26E25"/>
              </a:solidFill>
              <a:highlight>
                <a:srgbClr val="FFFF00"/>
              </a:highligh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F63505EC-2BDF-461A-92A1-265FCD300282}"/>
              </a:ext>
            </a:extLst>
          </p:cNvPr>
          <p:cNvPicPr/>
          <p:nvPr/>
        </p:nvPicPr>
        <p:blipFill>
          <a:blip r:embed="rId5" cstate="print"/>
          <a:srcRect l="58144" t="26531" r="21031" b="42449"/>
          <a:stretch>
            <a:fillRect/>
          </a:stretch>
        </p:blipFill>
        <p:spPr bwMode="auto">
          <a:xfrm>
            <a:off x="10604699" y="188642"/>
            <a:ext cx="887616" cy="66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0AD7760-326A-43C5-B092-1C2B3C4972F8}"/>
              </a:ext>
            </a:extLst>
          </p:cNvPr>
          <p:cNvSpPr txBox="1"/>
          <p:nvPr/>
        </p:nvSpPr>
        <p:spPr>
          <a:xfrm>
            <a:off x="599565" y="463159"/>
            <a:ext cx="7845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Текущее состояние отрасли теплоснабжения в России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4D9A2D53-8D2B-4964-AE1F-9D4D5311B613}"/>
              </a:ext>
            </a:extLst>
          </p:cNvPr>
          <p:cNvCxnSpPr>
            <a:cxnSpLocks/>
          </p:cNvCxnSpPr>
          <p:nvPr/>
        </p:nvCxnSpPr>
        <p:spPr>
          <a:xfrm>
            <a:off x="444500" y="908720"/>
            <a:ext cx="112141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="" xmlns:a16="http://schemas.microsoft.com/office/drawing/2014/main" id="{AA83937F-5B70-4CF6-BE69-3D05123A8063}"/>
              </a:ext>
            </a:extLst>
          </p:cNvPr>
          <p:cNvCxnSpPr>
            <a:cxnSpLocks/>
          </p:cNvCxnSpPr>
          <p:nvPr/>
        </p:nvCxnSpPr>
        <p:spPr>
          <a:xfrm>
            <a:off x="509490" y="1826085"/>
            <a:ext cx="11149109" cy="0"/>
          </a:xfrm>
          <a:prstGeom prst="line">
            <a:avLst/>
          </a:prstGeom>
          <a:ln w="38100">
            <a:solidFill>
              <a:srgbClr val="F26E2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630C856B-FF56-46EE-9C40-1E499716BE91}"/>
              </a:ext>
            </a:extLst>
          </p:cNvPr>
          <p:cNvSpPr/>
          <p:nvPr/>
        </p:nvSpPr>
        <p:spPr>
          <a:xfrm>
            <a:off x="1144189" y="1398768"/>
            <a:ext cx="148036" cy="207612"/>
          </a:xfrm>
          <a:prstGeom prst="rect">
            <a:avLst/>
          </a:prstGeom>
          <a:solidFill>
            <a:srgbClr val="F26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06F8CAA-3363-4FE6-AE35-C4B19290851D}"/>
              </a:ext>
            </a:extLst>
          </p:cNvPr>
          <p:cNvSpPr/>
          <p:nvPr/>
        </p:nvSpPr>
        <p:spPr>
          <a:xfrm>
            <a:off x="1077157" y="2246955"/>
            <a:ext cx="2152521" cy="687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41"/>
              </a:spcAft>
            </a:pPr>
            <a:r>
              <a:rPr lang="ru-RU" sz="1400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Снижение отпуска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100" dirty="0">
                <a:latin typeface="Helvetica" panose="020B0604020202020204" pitchFamily="34" charset="0"/>
                <a:cs typeface="Helvetica" panose="020B0604020202020204" pitchFamily="34" charset="0"/>
              </a:rPr>
              <a:t>в системах централизованного теплоснабжения</a:t>
            </a: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68D6798A-85F2-4C45-8573-99AA828786B3}"/>
              </a:ext>
            </a:extLst>
          </p:cNvPr>
          <p:cNvGrpSpPr/>
          <p:nvPr/>
        </p:nvGrpSpPr>
        <p:grpSpPr>
          <a:xfrm rot="5400000">
            <a:off x="1196198" y="4456648"/>
            <a:ext cx="1207294" cy="2979018"/>
            <a:chOff x="1077681" y="4567345"/>
            <a:chExt cx="1207294" cy="2979018"/>
          </a:xfrm>
        </p:grpSpPr>
        <p:sp>
          <p:nvSpPr>
            <p:cNvPr id="45" name="Прямоугольник 44">
              <a:extLst>
                <a:ext uri="{FF2B5EF4-FFF2-40B4-BE49-F238E27FC236}">
                  <a16:creationId xmlns="" xmlns:a16="http://schemas.microsoft.com/office/drawing/2014/main" id="{E30DDA62-5BE3-4D86-B215-705A7B7F4497}"/>
                </a:ext>
              </a:extLst>
            </p:cNvPr>
            <p:cNvSpPr/>
            <p:nvPr/>
          </p:nvSpPr>
          <p:spPr>
            <a:xfrm>
              <a:off x="1168526" y="5734308"/>
              <a:ext cx="454172" cy="645201"/>
            </a:xfrm>
            <a:prstGeom prst="rect">
              <a:avLst/>
            </a:prstGeom>
            <a:gradFill>
              <a:gsLst>
                <a:gs pos="96000">
                  <a:schemeClr val="bg2"/>
                </a:gs>
                <a:gs pos="100000">
                  <a:schemeClr val="bg1"/>
                </a:gs>
                <a:gs pos="33000">
                  <a:srgbClr val="85878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E143B80B-0EFA-45A6-B13E-6080D0631C7A}"/>
                </a:ext>
              </a:extLst>
            </p:cNvPr>
            <p:cNvSpPr txBox="1"/>
            <p:nvPr/>
          </p:nvSpPr>
          <p:spPr>
            <a:xfrm rot="16200000">
              <a:off x="1067732" y="5311453"/>
              <a:ext cx="6452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2D1F1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15%</a:t>
              </a:r>
              <a:endParaRPr lang="ru-RU" sz="1600" b="1" dirty="0">
                <a:solidFill>
                  <a:srgbClr val="2D1F10"/>
                </a:solidFill>
              </a:endParaRP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="" xmlns:a16="http://schemas.microsoft.com/office/drawing/2014/main" id="{F07A67FC-6AEB-49E3-BF43-60D158E8072B}"/>
                </a:ext>
              </a:extLst>
            </p:cNvPr>
            <p:cNvSpPr/>
            <p:nvPr/>
          </p:nvSpPr>
          <p:spPr>
            <a:xfrm>
              <a:off x="1746731" y="5211602"/>
              <a:ext cx="454173" cy="1167908"/>
            </a:xfrm>
            <a:prstGeom prst="rect">
              <a:avLst/>
            </a:prstGeom>
            <a:gradFill>
              <a:gsLst>
                <a:gs pos="75000">
                  <a:srgbClr val="F7A085"/>
                </a:gs>
                <a:gs pos="100000">
                  <a:schemeClr val="bg1"/>
                </a:gs>
                <a:gs pos="33000">
                  <a:srgbClr val="F26E2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2068E6B1-411B-4AB6-98D7-E25AB9D1C264}"/>
                </a:ext>
              </a:extLst>
            </p:cNvPr>
            <p:cNvSpPr txBox="1"/>
            <p:nvPr/>
          </p:nvSpPr>
          <p:spPr>
            <a:xfrm rot="16200000">
              <a:off x="1669513" y="4736957"/>
              <a:ext cx="67777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2D1F1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30%</a:t>
              </a:r>
              <a:endParaRPr lang="ru-RU" sz="1600" b="1" dirty="0">
                <a:solidFill>
                  <a:srgbClr val="2D1F10"/>
                </a:solidFill>
              </a:endParaRPr>
            </a:p>
          </p:txBody>
        </p:sp>
        <p:cxnSp>
          <p:nvCxnSpPr>
            <p:cNvPr id="51" name="Прямая соединительная линия 50">
              <a:extLst>
                <a:ext uri="{FF2B5EF4-FFF2-40B4-BE49-F238E27FC236}">
                  <a16:creationId xmlns="" xmlns:a16="http://schemas.microsoft.com/office/drawing/2014/main" id="{9196E6D6-0D5C-43EA-A603-9426A47F0BF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681328" y="5818754"/>
              <a:ext cx="0" cy="120729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971224CA-78D3-411F-91EE-379017AFA400}"/>
                </a:ext>
              </a:extLst>
            </p:cNvPr>
            <p:cNvSpPr txBox="1"/>
            <p:nvPr/>
          </p:nvSpPr>
          <p:spPr>
            <a:xfrm rot="16200000">
              <a:off x="827745" y="6830623"/>
              <a:ext cx="11237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Котельные</a:t>
              </a:r>
              <a:endParaRPr lang="en-US" sz="14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1F9B8513-DBA8-43CF-94E7-91C8E3EC9A40}"/>
                </a:ext>
              </a:extLst>
            </p:cNvPr>
            <p:cNvSpPr txBox="1"/>
            <p:nvPr/>
          </p:nvSpPr>
          <p:spPr>
            <a:xfrm rot="16200000">
              <a:off x="1609537" y="6645498"/>
              <a:ext cx="7594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ТЭЦ</a:t>
              </a:r>
              <a:endParaRPr lang="en-US" sz="14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F5B7437C-5BA7-4EF8-A2A7-4E1829F7BF85}"/>
              </a:ext>
            </a:extLst>
          </p:cNvPr>
          <p:cNvSpPr/>
          <p:nvPr/>
        </p:nvSpPr>
        <p:spPr>
          <a:xfrm>
            <a:off x="1423131" y="4735309"/>
            <a:ext cx="2032994" cy="529582"/>
          </a:xfrm>
          <a:prstGeom prst="rect">
            <a:avLst/>
          </a:prstGeom>
        </p:spPr>
        <p:txBody>
          <a:bodyPr wrap="square" lIns="97740" tIns="48870" rIns="97740" bIns="48870">
            <a:spAutoFit/>
          </a:bodyPr>
          <a:lstStyle/>
          <a:p>
            <a:r>
              <a:rPr kumimoji="1" lang="ru-RU" sz="1400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Избыток тепловой </a:t>
            </a:r>
            <a:r>
              <a:rPr kumimoji="1" lang="ru-RU" sz="1400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мощности (КИУМ)</a:t>
            </a:r>
            <a:endParaRPr kumimoji="1" lang="ru-RU" dirty="0">
              <a:solidFill>
                <a:srgbClr val="F26E2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="" xmlns:a16="http://schemas.microsoft.com/office/drawing/2014/main" id="{9AEB4F8C-0E27-4004-B5C4-75D86393D380}"/>
              </a:ext>
            </a:extLst>
          </p:cNvPr>
          <p:cNvSpPr/>
          <p:nvPr/>
        </p:nvSpPr>
        <p:spPr>
          <a:xfrm>
            <a:off x="9359630" y="4702318"/>
            <a:ext cx="2206063" cy="1940492"/>
          </a:xfrm>
          <a:prstGeom prst="rect">
            <a:avLst/>
          </a:prstGeom>
          <a:noFill/>
          <a:ln w="38100">
            <a:solidFill>
              <a:srgbClr val="858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4" name="Группа 103">
            <a:extLst>
              <a:ext uri="{FF2B5EF4-FFF2-40B4-BE49-F238E27FC236}">
                <a16:creationId xmlns="" xmlns:a16="http://schemas.microsoft.com/office/drawing/2014/main" id="{50954B06-F359-46C9-9A62-D7BDC940ADEF}"/>
              </a:ext>
            </a:extLst>
          </p:cNvPr>
          <p:cNvGrpSpPr/>
          <p:nvPr/>
        </p:nvGrpSpPr>
        <p:grpSpPr>
          <a:xfrm>
            <a:off x="929036" y="2860371"/>
            <a:ext cx="2428645" cy="1320659"/>
            <a:chOff x="1269430" y="3515589"/>
            <a:chExt cx="2982331" cy="1320659"/>
          </a:xfrm>
        </p:grpSpPr>
        <p:cxnSp>
          <p:nvCxnSpPr>
            <p:cNvPr id="86" name="Прямая соединительная линия 85">
              <a:extLst>
                <a:ext uri="{FF2B5EF4-FFF2-40B4-BE49-F238E27FC236}">
                  <a16:creationId xmlns="" xmlns:a16="http://schemas.microsoft.com/office/drawing/2014/main" id="{77387F33-1831-4490-8A87-D3109331E7BE}"/>
                </a:ext>
              </a:extLst>
            </p:cNvPr>
            <p:cNvCxnSpPr>
              <a:cxnSpLocks/>
            </p:cNvCxnSpPr>
            <p:nvPr/>
          </p:nvCxnSpPr>
          <p:spPr>
            <a:xfrm>
              <a:off x="1269430" y="4554857"/>
              <a:ext cx="285115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142A5AA2-FB4A-4816-A80F-418750BB6E49}"/>
                </a:ext>
              </a:extLst>
            </p:cNvPr>
            <p:cNvSpPr txBox="1"/>
            <p:nvPr/>
          </p:nvSpPr>
          <p:spPr>
            <a:xfrm>
              <a:off x="3226316" y="4554857"/>
              <a:ext cx="7594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20</a:t>
              </a:r>
              <a:r>
                <a:rPr lang="ru-RU" sz="12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18</a:t>
              </a:r>
              <a:endParaRPr lang="en-US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5" name="Прямоугольник 94">
              <a:extLst>
                <a:ext uri="{FF2B5EF4-FFF2-40B4-BE49-F238E27FC236}">
                  <a16:creationId xmlns="" xmlns:a16="http://schemas.microsoft.com/office/drawing/2014/main" id="{E65801DC-9909-4C12-9EC8-1F4FD22A0BF0}"/>
                </a:ext>
              </a:extLst>
            </p:cNvPr>
            <p:cNvSpPr/>
            <p:nvPr/>
          </p:nvSpPr>
          <p:spPr>
            <a:xfrm>
              <a:off x="1516339" y="3746328"/>
              <a:ext cx="605577" cy="748263"/>
            </a:xfrm>
            <a:prstGeom prst="rect">
              <a:avLst/>
            </a:prstGeom>
            <a:gradFill>
              <a:gsLst>
                <a:gs pos="65000">
                  <a:schemeClr val="bg1">
                    <a:lumMod val="75000"/>
                  </a:schemeClr>
                </a:gs>
                <a:gs pos="100000">
                  <a:schemeClr val="bg1"/>
                </a:gs>
                <a:gs pos="33000">
                  <a:srgbClr val="85878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TextBox 95">
              <a:extLst>
                <a:ext uri="{FF2B5EF4-FFF2-40B4-BE49-F238E27FC236}">
                  <a16:creationId xmlns="" xmlns:a16="http://schemas.microsoft.com/office/drawing/2014/main" id="{6C870351-4F5E-49C2-BEB2-9BA092873AB5}"/>
                </a:ext>
              </a:extLst>
            </p:cNvPr>
            <p:cNvSpPr txBox="1"/>
            <p:nvPr/>
          </p:nvSpPr>
          <p:spPr>
            <a:xfrm>
              <a:off x="1435062" y="4554857"/>
              <a:ext cx="7594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1990</a:t>
              </a:r>
              <a:endParaRPr lang="en-US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FAECDEF7-6AC1-45FE-AE2F-9EFC8859D036}"/>
                </a:ext>
              </a:extLst>
            </p:cNvPr>
            <p:cNvSpPr txBox="1"/>
            <p:nvPr/>
          </p:nvSpPr>
          <p:spPr>
            <a:xfrm>
              <a:off x="2340812" y="4497707"/>
              <a:ext cx="759445" cy="33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…</a:t>
              </a:r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="" xmlns:a16="http://schemas.microsoft.com/office/drawing/2014/main" id="{78C8FC73-BDE0-49CC-9EBA-7CFBEB6AAA08}"/>
                </a:ext>
              </a:extLst>
            </p:cNvPr>
            <p:cNvSpPr/>
            <p:nvPr/>
          </p:nvSpPr>
          <p:spPr>
            <a:xfrm>
              <a:off x="2235904" y="3515589"/>
              <a:ext cx="20158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>
                  <a:solidFill>
                    <a:srgbClr val="C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в 2 раза меньше</a:t>
              </a:r>
            </a:p>
          </p:txBody>
        </p:sp>
        <p:sp>
          <p:nvSpPr>
            <p:cNvPr id="102" name="Прямоугольник: скругленные углы 101">
              <a:extLst>
                <a:ext uri="{FF2B5EF4-FFF2-40B4-BE49-F238E27FC236}">
                  <a16:creationId xmlns="" xmlns:a16="http://schemas.microsoft.com/office/drawing/2014/main" id="{71878D42-052B-499E-86A0-695AF6A2EE73}"/>
                </a:ext>
              </a:extLst>
            </p:cNvPr>
            <p:cNvSpPr/>
            <p:nvPr/>
          </p:nvSpPr>
          <p:spPr>
            <a:xfrm>
              <a:off x="1392922" y="4532528"/>
              <a:ext cx="82139" cy="243542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103" name="Соединитель: уступ 102">
              <a:extLst>
                <a:ext uri="{FF2B5EF4-FFF2-40B4-BE49-F238E27FC236}">
                  <a16:creationId xmlns="" xmlns:a16="http://schemas.microsoft.com/office/drawing/2014/main" id="{06BD6B4B-F9FD-411A-946E-19D138B6E1B7}"/>
                </a:ext>
              </a:extLst>
            </p:cNvPr>
            <p:cNvCxnSpPr>
              <a:cxnSpLocks/>
              <a:stCxn id="102" idx="0"/>
              <a:endCxn id="101" idx="1"/>
            </p:cNvCxnSpPr>
            <p:nvPr/>
          </p:nvCxnSpPr>
          <p:spPr>
            <a:xfrm rot="5400000" flipH="1" flipV="1">
              <a:off x="1403422" y="3700047"/>
              <a:ext cx="863050" cy="801912"/>
            </a:xfrm>
            <a:prstGeom prst="bentConnector2">
              <a:avLst/>
            </a:prstGeom>
            <a:ln>
              <a:solidFill>
                <a:srgbClr val="F26E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Прямоугольник 106">
              <a:extLst>
                <a:ext uri="{FF2B5EF4-FFF2-40B4-BE49-F238E27FC236}">
                  <a16:creationId xmlns="" xmlns:a16="http://schemas.microsoft.com/office/drawing/2014/main" id="{FEB3F0D5-528E-4B47-B819-5F8EACEC5723}"/>
                </a:ext>
              </a:extLst>
            </p:cNvPr>
            <p:cNvSpPr/>
            <p:nvPr/>
          </p:nvSpPr>
          <p:spPr>
            <a:xfrm>
              <a:off x="3300091" y="4131738"/>
              <a:ext cx="605577" cy="365346"/>
            </a:xfrm>
            <a:prstGeom prst="rect">
              <a:avLst/>
            </a:prstGeom>
            <a:gradFill>
              <a:gsLst>
                <a:gs pos="75000">
                  <a:schemeClr val="accent2">
                    <a:lumMod val="40000"/>
                    <a:lumOff val="60000"/>
                  </a:schemeClr>
                </a:gs>
                <a:gs pos="100000">
                  <a:schemeClr val="bg1"/>
                </a:gs>
                <a:gs pos="33000">
                  <a:srgbClr val="F26E2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1" name="Прямоугольник 110">
            <a:extLst>
              <a:ext uri="{FF2B5EF4-FFF2-40B4-BE49-F238E27FC236}">
                <a16:creationId xmlns="" xmlns:a16="http://schemas.microsoft.com/office/drawing/2014/main" id="{E284F184-C0C6-4E6F-A732-545E6D3B7050}"/>
              </a:ext>
            </a:extLst>
          </p:cNvPr>
          <p:cNvSpPr/>
          <p:nvPr/>
        </p:nvSpPr>
        <p:spPr>
          <a:xfrm>
            <a:off x="8966024" y="2117678"/>
            <a:ext cx="2545476" cy="745025"/>
          </a:xfrm>
          <a:prstGeom prst="rect">
            <a:avLst/>
          </a:prstGeom>
        </p:spPr>
        <p:txBody>
          <a:bodyPr wrap="square" lIns="97740" tIns="48870" rIns="97740" bIns="48870">
            <a:spAutoFit/>
          </a:bodyPr>
          <a:lstStyle/>
          <a:p>
            <a:r>
              <a:rPr kumimoji="1" lang="ru-RU" sz="1400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Снижение комбинированной выработки</a:t>
            </a:r>
            <a:endParaRPr kumimoji="1" lang="ru-RU" dirty="0">
              <a:solidFill>
                <a:srgbClr val="F26E2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12" name="Группа 111">
            <a:extLst>
              <a:ext uri="{FF2B5EF4-FFF2-40B4-BE49-F238E27FC236}">
                <a16:creationId xmlns="" xmlns:a16="http://schemas.microsoft.com/office/drawing/2014/main" id="{1935A11A-7039-4AAD-A450-7EE42ECE8A89}"/>
              </a:ext>
            </a:extLst>
          </p:cNvPr>
          <p:cNvGrpSpPr/>
          <p:nvPr/>
        </p:nvGrpSpPr>
        <p:grpSpPr>
          <a:xfrm>
            <a:off x="8773708" y="3210241"/>
            <a:ext cx="2470247" cy="975818"/>
            <a:chOff x="1269430" y="3860430"/>
            <a:chExt cx="2851150" cy="975818"/>
          </a:xfrm>
        </p:grpSpPr>
        <p:cxnSp>
          <p:nvCxnSpPr>
            <p:cNvPr id="113" name="Прямая соединительная линия 112">
              <a:extLst>
                <a:ext uri="{FF2B5EF4-FFF2-40B4-BE49-F238E27FC236}">
                  <a16:creationId xmlns="" xmlns:a16="http://schemas.microsoft.com/office/drawing/2014/main" id="{D58BAF61-6D85-4D1E-A516-7A3F449A48A6}"/>
                </a:ext>
              </a:extLst>
            </p:cNvPr>
            <p:cNvCxnSpPr>
              <a:cxnSpLocks/>
            </p:cNvCxnSpPr>
            <p:nvPr/>
          </p:nvCxnSpPr>
          <p:spPr>
            <a:xfrm>
              <a:off x="1269430" y="4554857"/>
              <a:ext cx="285115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="" xmlns:a16="http://schemas.microsoft.com/office/drawing/2014/main" id="{687A38C9-22D3-4E0C-B314-141768EBB200}"/>
                </a:ext>
              </a:extLst>
            </p:cNvPr>
            <p:cNvSpPr txBox="1"/>
            <p:nvPr/>
          </p:nvSpPr>
          <p:spPr>
            <a:xfrm>
              <a:off x="3226316" y="4554857"/>
              <a:ext cx="7594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20</a:t>
              </a:r>
              <a:r>
                <a:rPr lang="ru-RU" sz="12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18</a:t>
              </a:r>
              <a:endParaRPr lang="en-US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5" name="Прямоугольник 114">
              <a:extLst>
                <a:ext uri="{FF2B5EF4-FFF2-40B4-BE49-F238E27FC236}">
                  <a16:creationId xmlns="" xmlns:a16="http://schemas.microsoft.com/office/drawing/2014/main" id="{C200C546-6849-4134-8FF9-AC0380BB9774}"/>
                </a:ext>
              </a:extLst>
            </p:cNvPr>
            <p:cNvSpPr/>
            <p:nvPr/>
          </p:nvSpPr>
          <p:spPr>
            <a:xfrm>
              <a:off x="1516339" y="3860430"/>
              <a:ext cx="605577" cy="634161"/>
            </a:xfrm>
            <a:prstGeom prst="rect">
              <a:avLst/>
            </a:prstGeom>
            <a:gradFill>
              <a:gsLst>
                <a:gs pos="65000">
                  <a:schemeClr val="bg1">
                    <a:lumMod val="75000"/>
                  </a:schemeClr>
                </a:gs>
                <a:gs pos="100000">
                  <a:schemeClr val="bg1"/>
                </a:gs>
                <a:gs pos="33000">
                  <a:srgbClr val="85878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="" xmlns:a16="http://schemas.microsoft.com/office/drawing/2014/main" id="{B3F5429A-CD67-4E7F-8DD6-61F7BD083A05}"/>
                </a:ext>
              </a:extLst>
            </p:cNvPr>
            <p:cNvSpPr txBox="1"/>
            <p:nvPr/>
          </p:nvSpPr>
          <p:spPr>
            <a:xfrm>
              <a:off x="1435062" y="4554857"/>
              <a:ext cx="7594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1980-е</a:t>
              </a:r>
              <a:endParaRPr lang="en-US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="" xmlns:a16="http://schemas.microsoft.com/office/drawing/2014/main" id="{1130736B-08F7-46CF-8AAA-AE6882BD0D65}"/>
                </a:ext>
              </a:extLst>
            </p:cNvPr>
            <p:cNvSpPr txBox="1"/>
            <p:nvPr/>
          </p:nvSpPr>
          <p:spPr>
            <a:xfrm>
              <a:off x="2338001" y="4497707"/>
              <a:ext cx="759445" cy="33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…</a:t>
              </a:r>
            </a:p>
          </p:txBody>
        </p:sp>
        <p:sp>
          <p:nvSpPr>
            <p:cNvPr id="119" name="Прямоугольник: скругленные углы 118">
              <a:extLst>
                <a:ext uri="{FF2B5EF4-FFF2-40B4-BE49-F238E27FC236}">
                  <a16:creationId xmlns="" xmlns:a16="http://schemas.microsoft.com/office/drawing/2014/main" id="{EA6B4913-8019-4DA8-9FF5-D7000FE29B71}"/>
                </a:ext>
              </a:extLst>
            </p:cNvPr>
            <p:cNvSpPr/>
            <p:nvPr/>
          </p:nvSpPr>
          <p:spPr>
            <a:xfrm>
              <a:off x="1392922" y="4532528"/>
              <a:ext cx="82139" cy="243542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21" name="Прямоугольник 120">
              <a:extLst>
                <a:ext uri="{FF2B5EF4-FFF2-40B4-BE49-F238E27FC236}">
                  <a16:creationId xmlns="" xmlns:a16="http://schemas.microsoft.com/office/drawing/2014/main" id="{75D2DD1D-EDA2-4C5A-814B-E18CDBEB22D3}"/>
                </a:ext>
              </a:extLst>
            </p:cNvPr>
            <p:cNvSpPr/>
            <p:nvPr/>
          </p:nvSpPr>
          <p:spPr>
            <a:xfrm>
              <a:off x="3300091" y="4131738"/>
              <a:ext cx="605577" cy="365346"/>
            </a:xfrm>
            <a:prstGeom prst="rect">
              <a:avLst/>
            </a:prstGeom>
            <a:gradFill>
              <a:gsLst>
                <a:gs pos="75000">
                  <a:schemeClr val="accent2">
                    <a:lumMod val="40000"/>
                    <a:lumOff val="60000"/>
                  </a:schemeClr>
                </a:gs>
                <a:gs pos="100000">
                  <a:schemeClr val="bg1"/>
                </a:gs>
                <a:gs pos="33000">
                  <a:srgbClr val="F26E2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7B84EC78-FB91-45F4-A145-72E487577AD7}"/>
              </a:ext>
            </a:extLst>
          </p:cNvPr>
          <p:cNvSpPr txBox="1"/>
          <p:nvPr/>
        </p:nvSpPr>
        <p:spPr>
          <a:xfrm>
            <a:off x="8951868" y="2903887"/>
            <a:ext cx="645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D1F1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34%</a:t>
            </a:r>
            <a:endParaRPr lang="ru-RU" sz="1600" b="1" dirty="0">
              <a:solidFill>
                <a:srgbClr val="2D1F10"/>
              </a:solidFill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71C4D4FA-CA10-4D8D-8A6D-FB8907ED2CF9}"/>
              </a:ext>
            </a:extLst>
          </p:cNvPr>
          <p:cNvSpPr txBox="1"/>
          <p:nvPr/>
        </p:nvSpPr>
        <p:spPr>
          <a:xfrm>
            <a:off x="10517956" y="3143737"/>
            <a:ext cx="645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D1F1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28%</a:t>
            </a:r>
            <a:endParaRPr lang="ru-RU" sz="1600" b="1" dirty="0">
              <a:solidFill>
                <a:srgbClr val="2D1F10"/>
              </a:solidFill>
            </a:endParaRP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="" xmlns:a16="http://schemas.microsoft.com/office/drawing/2014/main" id="{05E34942-4A9C-408F-BAB3-F2ACE644CA8F}"/>
              </a:ext>
            </a:extLst>
          </p:cNvPr>
          <p:cNvSpPr/>
          <p:nvPr/>
        </p:nvSpPr>
        <p:spPr>
          <a:xfrm>
            <a:off x="4912382" y="2226343"/>
            <a:ext cx="2533720" cy="547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41"/>
              </a:spcAft>
            </a:pPr>
            <a:r>
              <a:rPr lang="ru-RU" sz="1400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Рост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числа мелких </a:t>
            </a:r>
            <a:r>
              <a:rPr lang="ru-RU" sz="1400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котельных</a:t>
            </a: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5" name="Рисунок 144" descr="Изображение выглядит как рисунок, еда, легк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36489FB4-6A61-4212-BD93-48A3C3BF05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85" y="4702318"/>
            <a:ext cx="560399" cy="560399"/>
          </a:xfrm>
          <a:prstGeom prst="rect">
            <a:avLst/>
          </a:prstGeom>
        </p:spPr>
      </p:pic>
      <p:pic>
        <p:nvPicPr>
          <p:cNvPr id="147" name="Рисунок 146" descr="Изображение выглядит как легкий, тарел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45B0EAA6-17B6-4824-8BAB-E515C80472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69" y="2253742"/>
            <a:ext cx="507837" cy="507837"/>
          </a:xfrm>
          <a:prstGeom prst="rect">
            <a:avLst/>
          </a:prstGeom>
        </p:spPr>
      </p:pic>
      <p:grpSp>
        <p:nvGrpSpPr>
          <p:cNvPr id="212" name="Группа 211">
            <a:extLst>
              <a:ext uri="{FF2B5EF4-FFF2-40B4-BE49-F238E27FC236}">
                <a16:creationId xmlns="" xmlns:a16="http://schemas.microsoft.com/office/drawing/2014/main" id="{974685C8-AB58-4420-9CE9-61A3D3F9C95B}"/>
              </a:ext>
            </a:extLst>
          </p:cNvPr>
          <p:cNvGrpSpPr/>
          <p:nvPr/>
        </p:nvGrpSpPr>
        <p:grpSpPr>
          <a:xfrm>
            <a:off x="8166763" y="2216901"/>
            <a:ext cx="705824" cy="472631"/>
            <a:chOff x="8238708" y="2270004"/>
            <a:chExt cx="705824" cy="472631"/>
          </a:xfrm>
        </p:grpSpPr>
        <p:pic>
          <p:nvPicPr>
            <p:cNvPr id="126" name="Рисунок 125" descr="Изображение выглядит как знак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C8CAFE73-4148-4153-BEA7-60E21CCF7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8708" y="2270004"/>
              <a:ext cx="472631" cy="472631"/>
            </a:xfrm>
            <a:prstGeom prst="rect">
              <a:avLst/>
            </a:prstGeom>
          </p:spPr>
        </p:pic>
        <p:cxnSp>
          <p:nvCxnSpPr>
            <p:cNvPr id="128" name="Прямая соединительная линия 127">
              <a:extLst>
                <a:ext uri="{FF2B5EF4-FFF2-40B4-BE49-F238E27FC236}">
                  <a16:creationId xmlns="" xmlns:a16="http://schemas.microsoft.com/office/drawing/2014/main" id="{88793A0C-C459-4ADF-9686-7ACC63E6E9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65338" y="2332580"/>
              <a:ext cx="208371" cy="326122"/>
            </a:xfrm>
            <a:prstGeom prst="line">
              <a:avLst/>
            </a:prstGeom>
            <a:ln>
              <a:solidFill>
                <a:srgbClr val="EB70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9" name="Рисунок 148" descr="Изображение выглядит как рисунок, легкий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745CD95B-9C0F-4B86-BD38-920C2C2F0D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92" r="32399" b="73182"/>
            <a:stretch/>
          </p:blipFill>
          <p:spPr>
            <a:xfrm>
              <a:off x="8688648" y="2428478"/>
              <a:ext cx="255884" cy="295078"/>
            </a:xfrm>
            <a:prstGeom prst="rect">
              <a:avLst/>
            </a:prstGeom>
          </p:spPr>
        </p:pic>
      </p:grpSp>
      <p:grpSp>
        <p:nvGrpSpPr>
          <p:cNvPr id="210" name="Группа 209">
            <a:extLst>
              <a:ext uri="{FF2B5EF4-FFF2-40B4-BE49-F238E27FC236}">
                <a16:creationId xmlns="" xmlns:a16="http://schemas.microsoft.com/office/drawing/2014/main" id="{8E8ACDBA-3A06-43BF-A6F8-0BAD730D424D}"/>
              </a:ext>
            </a:extLst>
          </p:cNvPr>
          <p:cNvGrpSpPr/>
          <p:nvPr/>
        </p:nvGrpSpPr>
        <p:grpSpPr>
          <a:xfrm>
            <a:off x="4817787" y="2783333"/>
            <a:ext cx="2735538" cy="1398458"/>
            <a:chOff x="1362563" y="5154595"/>
            <a:chExt cx="2735538" cy="1398458"/>
          </a:xfrm>
        </p:grpSpPr>
        <p:sp>
          <p:nvSpPr>
            <p:cNvPr id="152" name="Прямоугольник: скругленные углы 151">
              <a:extLst>
                <a:ext uri="{FF2B5EF4-FFF2-40B4-BE49-F238E27FC236}">
                  <a16:creationId xmlns="" xmlns:a16="http://schemas.microsoft.com/office/drawing/2014/main" id="{21A2CDAB-DB83-4A91-B6CD-CB144C4B1694}"/>
                </a:ext>
              </a:extLst>
            </p:cNvPr>
            <p:cNvSpPr/>
            <p:nvPr/>
          </p:nvSpPr>
          <p:spPr>
            <a:xfrm>
              <a:off x="1375018" y="6228131"/>
              <a:ext cx="82139" cy="243542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195" name="Группа 194">
              <a:extLst>
                <a:ext uri="{FF2B5EF4-FFF2-40B4-BE49-F238E27FC236}">
                  <a16:creationId xmlns="" xmlns:a16="http://schemas.microsoft.com/office/drawing/2014/main" id="{3FA6EA7B-DB34-47DA-A5A2-560471FC163B}"/>
                </a:ext>
              </a:extLst>
            </p:cNvPr>
            <p:cNvGrpSpPr/>
            <p:nvPr/>
          </p:nvGrpSpPr>
          <p:grpSpPr>
            <a:xfrm>
              <a:off x="1362563" y="5154595"/>
              <a:ext cx="2735538" cy="1398458"/>
              <a:chOff x="794055" y="5154595"/>
              <a:chExt cx="3263827" cy="1398458"/>
            </a:xfrm>
          </p:grpSpPr>
          <p:grpSp>
            <p:nvGrpSpPr>
              <p:cNvPr id="134" name="Группа 133">
                <a:extLst>
                  <a:ext uri="{FF2B5EF4-FFF2-40B4-BE49-F238E27FC236}">
                    <a16:creationId xmlns="" xmlns:a16="http://schemas.microsoft.com/office/drawing/2014/main" id="{6D0660D7-72DA-4BAE-92C4-9B5EB501107F}"/>
                  </a:ext>
                </a:extLst>
              </p:cNvPr>
              <p:cNvGrpSpPr/>
              <p:nvPr/>
            </p:nvGrpSpPr>
            <p:grpSpPr>
              <a:xfrm>
                <a:off x="794055" y="5423688"/>
                <a:ext cx="3263827" cy="1129365"/>
                <a:chOff x="1269430" y="3706883"/>
                <a:chExt cx="3263827" cy="1129365"/>
              </a:xfrm>
            </p:grpSpPr>
            <p:cxnSp>
              <p:nvCxnSpPr>
                <p:cNvPr id="135" name="Прямая соединительная линия 134">
                  <a:extLst>
                    <a:ext uri="{FF2B5EF4-FFF2-40B4-BE49-F238E27FC236}">
                      <a16:creationId xmlns="" xmlns:a16="http://schemas.microsoft.com/office/drawing/2014/main" id="{A39FA119-976D-440B-B34C-4260F3B9FC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69430" y="4554857"/>
                  <a:ext cx="28511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6" name="TextBox 135">
                  <a:extLst>
                    <a:ext uri="{FF2B5EF4-FFF2-40B4-BE49-F238E27FC236}">
                      <a16:creationId xmlns="" xmlns:a16="http://schemas.microsoft.com/office/drawing/2014/main" id="{4B199597-CDD1-4E30-B582-918F235CF18A}"/>
                    </a:ext>
                  </a:extLst>
                </p:cNvPr>
                <p:cNvSpPr txBox="1"/>
                <p:nvPr/>
              </p:nvSpPr>
              <p:spPr>
                <a:xfrm>
                  <a:off x="3226316" y="4554857"/>
                  <a:ext cx="75944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20</a:t>
                  </a:r>
                  <a:r>
                    <a:rPr lang="ru-RU" sz="1200" dirty="0" smtClean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18</a:t>
                  </a:r>
                  <a:endParaRPr lang="en-US" sz="1200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137" name="Прямоугольник 136">
                  <a:extLst>
                    <a:ext uri="{FF2B5EF4-FFF2-40B4-BE49-F238E27FC236}">
                      <a16:creationId xmlns="" xmlns:a16="http://schemas.microsoft.com/office/drawing/2014/main" id="{81BD5342-08E9-459B-A9C7-1875415FB232}"/>
                    </a:ext>
                  </a:extLst>
                </p:cNvPr>
                <p:cNvSpPr/>
                <p:nvPr/>
              </p:nvSpPr>
              <p:spPr>
                <a:xfrm>
                  <a:off x="1516339" y="4136515"/>
                  <a:ext cx="605577" cy="358076"/>
                </a:xfrm>
                <a:prstGeom prst="rect">
                  <a:avLst/>
                </a:prstGeom>
                <a:gradFill>
                  <a:gsLst>
                    <a:gs pos="6500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  <a:gs pos="33000">
                      <a:srgbClr val="858789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8" name="TextBox 137">
                  <a:extLst>
                    <a:ext uri="{FF2B5EF4-FFF2-40B4-BE49-F238E27FC236}">
                      <a16:creationId xmlns="" xmlns:a16="http://schemas.microsoft.com/office/drawing/2014/main" id="{EC287390-A059-424C-AA61-985BE4D26F61}"/>
                    </a:ext>
                  </a:extLst>
                </p:cNvPr>
                <p:cNvSpPr txBox="1"/>
                <p:nvPr/>
              </p:nvSpPr>
              <p:spPr>
                <a:xfrm>
                  <a:off x="1435062" y="4554857"/>
                  <a:ext cx="75944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2000</a:t>
                  </a:r>
                </a:p>
              </p:txBody>
            </p:sp>
            <p:sp>
              <p:nvSpPr>
                <p:cNvPr id="139" name="TextBox 138">
                  <a:extLst>
                    <a:ext uri="{FF2B5EF4-FFF2-40B4-BE49-F238E27FC236}">
                      <a16:creationId xmlns="" xmlns:a16="http://schemas.microsoft.com/office/drawing/2014/main" id="{5A401E83-93ED-42F3-8548-8A2F20836FCE}"/>
                    </a:ext>
                  </a:extLst>
                </p:cNvPr>
                <p:cNvSpPr txBox="1"/>
                <p:nvPr/>
              </p:nvSpPr>
              <p:spPr>
                <a:xfrm>
                  <a:off x="2339484" y="4497707"/>
                  <a:ext cx="759445" cy="3385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…</a:t>
                  </a:r>
                </a:p>
              </p:txBody>
            </p:sp>
            <p:sp>
              <p:nvSpPr>
                <p:cNvPr id="140" name="Прямоугольник 139">
                  <a:extLst>
                    <a:ext uri="{FF2B5EF4-FFF2-40B4-BE49-F238E27FC236}">
                      <a16:creationId xmlns="" xmlns:a16="http://schemas.microsoft.com/office/drawing/2014/main" id="{2445DABF-1C5A-48ED-A049-BC2467C13C46}"/>
                    </a:ext>
                  </a:extLst>
                </p:cNvPr>
                <p:cNvSpPr/>
                <p:nvPr/>
              </p:nvSpPr>
              <p:spPr>
                <a:xfrm>
                  <a:off x="1861837" y="3706883"/>
                  <a:ext cx="2671420" cy="261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sz="1100" dirty="0">
                      <a:solidFill>
                        <a:srgbClr val="C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На природном газе: </a:t>
                  </a:r>
                  <a:r>
                    <a:rPr lang="ru-RU" sz="1100" dirty="0" smtClean="0">
                      <a:solidFill>
                        <a:srgbClr val="C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в </a:t>
                  </a:r>
                  <a:r>
                    <a:rPr lang="en-US" sz="1100" dirty="0" smtClean="0">
                      <a:solidFill>
                        <a:srgbClr val="C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1,5</a:t>
                  </a:r>
                  <a:r>
                    <a:rPr lang="ru-RU" sz="1100" dirty="0" smtClean="0">
                      <a:solidFill>
                        <a:srgbClr val="C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 </a:t>
                  </a:r>
                  <a:r>
                    <a:rPr lang="ru-RU" sz="1100" dirty="0">
                      <a:solidFill>
                        <a:srgbClr val="C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раза</a:t>
                  </a:r>
                </a:p>
              </p:txBody>
            </p:sp>
            <p:sp>
              <p:nvSpPr>
                <p:cNvPr id="141" name="Прямоугольник: скругленные углы 140">
                  <a:extLst>
                    <a:ext uri="{FF2B5EF4-FFF2-40B4-BE49-F238E27FC236}">
                      <a16:creationId xmlns="" xmlns:a16="http://schemas.microsoft.com/office/drawing/2014/main" id="{9A0ABACB-AD9F-4723-9CCD-4CA927389B5A}"/>
                    </a:ext>
                  </a:extLst>
                </p:cNvPr>
                <p:cNvSpPr/>
                <p:nvPr/>
              </p:nvSpPr>
              <p:spPr>
                <a:xfrm>
                  <a:off x="1392922" y="4513478"/>
                  <a:ext cx="82139" cy="243542"/>
                </a:xfrm>
                <a:prstGeom prst="roundRect">
                  <a:avLst>
                    <a:gd name="adj" fmla="val 0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022977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cxnSp>
              <p:nvCxnSpPr>
                <p:cNvPr id="142" name="Соединитель: уступ 141">
                  <a:extLst>
                    <a:ext uri="{FF2B5EF4-FFF2-40B4-BE49-F238E27FC236}">
                      <a16:creationId xmlns="" xmlns:a16="http://schemas.microsoft.com/office/drawing/2014/main" id="{41E40551-B45C-4262-825D-497F0E577ECB}"/>
                    </a:ext>
                  </a:extLst>
                </p:cNvPr>
                <p:cNvCxnSpPr>
                  <a:cxnSpLocks/>
                  <a:stCxn id="141" idx="0"/>
                  <a:endCxn id="140" idx="1"/>
                </p:cNvCxnSpPr>
                <p:nvPr/>
              </p:nvCxnSpPr>
              <p:spPr>
                <a:xfrm rot="5400000" flipH="1" flipV="1">
                  <a:off x="1310019" y="3961660"/>
                  <a:ext cx="675790" cy="427846"/>
                </a:xfrm>
                <a:prstGeom prst="bentConnector2">
                  <a:avLst/>
                </a:prstGeom>
                <a:ln>
                  <a:solidFill>
                    <a:srgbClr val="F26E2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3" name="Прямоугольник 142">
                  <a:extLst>
                    <a:ext uri="{FF2B5EF4-FFF2-40B4-BE49-F238E27FC236}">
                      <a16:creationId xmlns="" xmlns:a16="http://schemas.microsoft.com/office/drawing/2014/main" id="{CEA8616E-649B-4C33-B25A-292AE53BD4E9}"/>
                    </a:ext>
                  </a:extLst>
                </p:cNvPr>
                <p:cNvSpPr/>
                <p:nvPr/>
              </p:nvSpPr>
              <p:spPr>
                <a:xfrm>
                  <a:off x="3300091" y="4012434"/>
                  <a:ext cx="605577" cy="484650"/>
                </a:xfrm>
                <a:prstGeom prst="rect">
                  <a:avLst/>
                </a:prstGeom>
                <a:gradFill>
                  <a:gsLst>
                    <a:gs pos="75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1"/>
                    </a:gs>
                    <a:gs pos="33000">
                      <a:srgbClr val="F26E25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51" name="Прямоугольник 150">
                <a:extLst>
                  <a:ext uri="{FF2B5EF4-FFF2-40B4-BE49-F238E27FC236}">
                    <a16:creationId xmlns="" xmlns:a16="http://schemas.microsoft.com/office/drawing/2014/main" id="{0D697E0E-E700-475D-90A4-2C0B87147840}"/>
                  </a:ext>
                </a:extLst>
              </p:cNvPr>
              <p:cNvSpPr/>
              <p:nvPr/>
            </p:nvSpPr>
            <p:spPr>
              <a:xfrm>
                <a:off x="2494357" y="5154595"/>
                <a:ext cx="145332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C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на 20</a:t>
                </a:r>
                <a:r>
                  <a:rPr lang="ru-RU" sz="1400" b="1" dirty="0">
                    <a:solidFill>
                      <a:srgbClr val="C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%</a:t>
                </a:r>
              </a:p>
            </p:txBody>
          </p:sp>
          <p:cxnSp>
            <p:nvCxnSpPr>
              <p:cNvPr id="153" name="Соединитель: уступ 152">
                <a:extLst>
                  <a:ext uri="{FF2B5EF4-FFF2-40B4-BE49-F238E27FC236}">
                    <a16:creationId xmlns="" xmlns:a16="http://schemas.microsoft.com/office/drawing/2014/main" id="{A9BC85E8-9488-4926-8063-DD05E504164C}"/>
                  </a:ext>
                </a:extLst>
              </p:cNvPr>
              <p:cNvCxnSpPr>
                <a:cxnSpLocks/>
                <a:stCxn id="152" idx="0"/>
                <a:endCxn id="151" idx="1"/>
              </p:cNvCxnSpPr>
              <p:nvPr/>
            </p:nvCxnSpPr>
            <p:spPr>
              <a:xfrm rot="5400000" flipH="1" flipV="1">
                <a:off x="1216313" y="4950088"/>
                <a:ext cx="919647" cy="1636440"/>
              </a:xfrm>
              <a:prstGeom prst="bentConnector2">
                <a:avLst/>
              </a:prstGeom>
              <a:ln>
                <a:solidFill>
                  <a:srgbClr val="F26E2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0" name="Прямоугольник 159">
            <a:extLst>
              <a:ext uri="{FF2B5EF4-FFF2-40B4-BE49-F238E27FC236}">
                <a16:creationId xmlns="" xmlns:a16="http://schemas.microsoft.com/office/drawing/2014/main" id="{06219A65-E1E5-403F-83BF-9F0C8DAF1327}"/>
              </a:ext>
            </a:extLst>
          </p:cNvPr>
          <p:cNvSpPr/>
          <p:nvPr/>
        </p:nvSpPr>
        <p:spPr>
          <a:xfrm>
            <a:off x="4559348" y="4746950"/>
            <a:ext cx="1603328" cy="547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41"/>
              </a:spcAft>
            </a:pPr>
            <a:r>
              <a:rPr lang="ru-RU" sz="1400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Износ оборудования</a:t>
            </a: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64" name="Группа 163">
            <a:extLst>
              <a:ext uri="{FF2B5EF4-FFF2-40B4-BE49-F238E27FC236}">
                <a16:creationId xmlns="" xmlns:a16="http://schemas.microsoft.com/office/drawing/2014/main" id="{35AB3900-F717-4D48-B579-4F747DE21F0D}"/>
              </a:ext>
            </a:extLst>
          </p:cNvPr>
          <p:cNvGrpSpPr/>
          <p:nvPr/>
        </p:nvGrpSpPr>
        <p:grpSpPr>
          <a:xfrm rot="5400000">
            <a:off x="4008322" y="4456828"/>
            <a:ext cx="1207294" cy="3027112"/>
            <a:chOff x="1077681" y="4910783"/>
            <a:chExt cx="1207294" cy="3027112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="" xmlns:a16="http://schemas.microsoft.com/office/drawing/2014/main" id="{F1CB3EFD-26DE-47DA-BE00-1B016D547AAC}"/>
                </a:ext>
              </a:extLst>
            </p:cNvPr>
            <p:cNvSpPr/>
            <p:nvPr/>
          </p:nvSpPr>
          <p:spPr>
            <a:xfrm>
              <a:off x="1746733" y="5782085"/>
              <a:ext cx="454173" cy="597427"/>
            </a:xfrm>
            <a:prstGeom prst="rect">
              <a:avLst/>
            </a:prstGeom>
            <a:gradFill>
              <a:gsLst>
                <a:gs pos="79000">
                  <a:srgbClr val="F7A085"/>
                </a:gs>
                <a:gs pos="100000">
                  <a:schemeClr val="bg1"/>
                </a:gs>
                <a:gs pos="33000">
                  <a:srgbClr val="F26E2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9" name="Прямая соединительная линия 168">
              <a:extLst>
                <a:ext uri="{FF2B5EF4-FFF2-40B4-BE49-F238E27FC236}">
                  <a16:creationId xmlns="" xmlns:a16="http://schemas.microsoft.com/office/drawing/2014/main" id="{772684C7-8EFA-4163-9D72-3F51C404699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681328" y="5818754"/>
              <a:ext cx="0" cy="120729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0" name="TextBox 169">
              <a:extLst>
                <a:ext uri="{FF2B5EF4-FFF2-40B4-BE49-F238E27FC236}">
                  <a16:creationId xmlns="" xmlns:a16="http://schemas.microsoft.com/office/drawing/2014/main" id="{23C6F077-B272-4DD4-A8A2-94A382BB5D81}"/>
                </a:ext>
              </a:extLst>
            </p:cNvPr>
            <p:cNvSpPr txBox="1"/>
            <p:nvPr/>
          </p:nvSpPr>
          <p:spPr>
            <a:xfrm rot="16200000">
              <a:off x="682433" y="6949445"/>
              <a:ext cx="15152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Энергетические котлы</a:t>
              </a:r>
              <a:endParaRPr lang="en-US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71" name="TextBox 170">
              <a:extLst>
                <a:ext uri="{FF2B5EF4-FFF2-40B4-BE49-F238E27FC236}">
                  <a16:creationId xmlns="" xmlns:a16="http://schemas.microsoft.com/office/drawing/2014/main" id="{571F8923-FFBB-4EA6-BF40-A2359F49903C}"/>
                </a:ext>
              </a:extLst>
            </p:cNvPr>
            <p:cNvSpPr txBox="1"/>
            <p:nvPr/>
          </p:nvSpPr>
          <p:spPr>
            <a:xfrm rot="16200000">
              <a:off x="1510882" y="6694802"/>
              <a:ext cx="1011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Турбины ТЭЦ</a:t>
              </a:r>
              <a:endParaRPr lang="en-US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72" name="Прямоугольник 171">
              <a:extLst>
                <a:ext uri="{FF2B5EF4-FFF2-40B4-BE49-F238E27FC236}">
                  <a16:creationId xmlns="" xmlns:a16="http://schemas.microsoft.com/office/drawing/2014/main" id="{232BF100-6813-4443-A50F-B129124A089E}"/>
                </a:ext>
              </a:extLst>
            </p:cNvPr>
            <p:cNvSpPr/>
            <p:nvPr/>
          </p:nvSpPr>
          <p:spPr>
            <a:xfrm>
              <a:off x="1746735" y="4910783"/>
              <a:ext cx="454173" cy="871302"/>
            </a:xfrm>
            <a:prstGeom prst="rect">
              <a:avLst/>
            </a:prstGeom>
            <a:solidFill>
              <a:srgbClr val="8587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3" name="Прямоугольник 172">
              <a:extLst>
                <a:ext uri="{FF2B5EF4-FFF2-40B4-BE49-F238E27FC236}">
                  <a16:creationId xmlns="" xmlns:a16="http://schemas.microsoft.com/office/drawing/2014/main" id="{872A1736-A8C1-4352-971E-572D3141FE13}"/>
                </a:ext>
              </a:extLst>
            </p:cNvPr>
            <p:cNvSpPr/>
            <p:nvPr/>
          </p:nvSpPr>
          <p:spPr>
            <a:xfrm>
              <a:off x="1206724" y="5880501"/>
              <a:ext cx="454173" cy="499012"/>
            </a:xfrm>
            <a:prstGeom prst="rect">
              <a:avLst/>
            </a:prstGeom>
            <a:gradFill>
              <a:gsLst>
                <a:gs pos="79000">
                  <a:srgbClr val="F7A085"/>
                </a:gs>
                <a:gs pos="100000">
                  <a:schemeClr val="bg1"/>
                </a:gs>
                <a:gs pos="33000">
                  <a:srgbClr val="F26E2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рямоугольник 173">
              <a:extLst>
                <a:ext uri="{FF2B5EF4-FFF2-40B4-BE49-F238E27FC236}">
                  <a16:creationId xmlns="" xmlns:a16="http://schemas.microsoft.com/office/drawing/2014/main" id="{49322FB8-3E0B-4BE6-A583-20B338595C22}"/>
                </a:ext>
              </a:extLst>
            </p:cNvPr>
            <p:cNvSpPr/>
            <p:nvPr/>
          </p:nvSpPr>
          <p:spPr>
            <a:xfrm>
              <a:off x="1206728" y="4910783"/>
              <a:ext cx="454173" cy="969718"/>
            </a:xfrm>
            <a:prstGeom prst="rect">
              <a:avLst/>
            </a:prstGeom>
            <a:solidFill>
              <a:srgbClr val="8587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6" name="TextBox 165">
              <a:extLst>
                <a:ext uri="{FF2B5EF4-FFF2-40B4-BE49-F238E27FC236}">
                  <a16:creationId xmlns="" xmlns:a16="http://schemas.microsoft.com/office/drawing/2014/main" id="{A0C1DF7E-FA6D-473F-9556-2DC47586C1FF}"/>
                </a:ext>
              </a:extLst>
            </p:cNvPr>
            <p:cNvSpPr txBox="1"/>
            <p:nvPr/>
          </p:nvSpPr>
          <p:spPr>
            <a:xfrm rot="16200000">
              <a:off x="1123889" y="5931780"/>
              <a:ext cx="6452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25%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68" name="TextBox 167">
              <a:extLst>
                <a:ext uri="{FF2B5EF4-FFF2-40B4-BE49-F238E27FC236}">
                  <a16:creationId xmlns="" xmlns:a16="http://schemas.microsoft.com/office/drawing/2014/main" id="{70BADE5D-6C73-4DBD-A8AB-2920C33BE490}"/>
                </a:ext>
              </a:extLst>
            </p:cNvPr>
            <p:cNvSpPr txBox="1"/>
            <p:nvPr/>
          </p:nvSpPr>
          <p:spPr>
            <a:xfrm rot="16200000">
              <a:off x="1639122" y="5849765"/>
              <a:ext cx="67777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36%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5" name="Прямоугольник: скругленные углы 174">
            <a:extLst>
              <a:ext uri="{FF2B5EF4-FFF2-40B4-BE49-F238E27FC236}">
                <a16:creationId xmlns="" xmlns:a16="http://schemas.microsoft.com/office/drawing/2014/main" id="{152C3919-2AA3-4C98-B1BC-8056D206D3B6}"/>
              </a:ext>
            </a:extLst>
          </p:cNvPr>
          <p:cNvSpPr/>
          <p:nvPr/>
        </p:nvSpPr>
        <p:spPr>
          <a:xfrm>
            <a:off x="4664971" y="5345349"/>
            <a:ext cx="104149" cy="108768"/>
          </a:xfrm>
          <a:prstGeom prst="roundRect">
            <a:avLst>
              <a:gd name="adj" fmla="val 0"/>
            </a:avLst>
          </a:prstGeom>
          <a:solidFill>
            <a:srgbClr val="F26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0229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6" name="Прямоугольник 175">
            <a:extLst>
              <a:ext uri="{FF2B5EF4-FFF2-40B4-BE49-F238E27FC236}">
                <a16:creationId xmlns="" xmlns:a16="http://schemas.microsoft.com/office/drawing/2014/main" id="{258C525D-15F7-4884-BE82-F3852BD5AFAB}"/>
              </a:ext>
            </a:extLst>
          </p:cNvPr>
          <p:cNvSpPr/>
          <p:nvPr/>
        </p:nvSpPr>
        <p:spPr>
          <a:xfrm>
            <a:off x="4716626" y="5282426"/>
            <a:ext cx="102784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>
                <a:solidFill>
                  <a:srgbClr val="8587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Моложе 30 лет</a:t>
            </a:r>
            <a:endParaRPr lang="ru-RU" sz="800" b="1" dirty="0">
              <a:solidFill>
                <a:srgbClr val="85878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77" name="Группа 176">
            <a:extLst>
              <a:ext uri="{FF2B5EF4-FFF2-40B4-BE49-F238E27FC236}">
                <a16:creationId xmlns="" xmlns:a16="http://schemas.microsoft.com/office/drawing/2014/main" id="{43C3BB28-6C4A-4BF9-8BAF-D294C326A7CC}"/>
              </a:ext>
            </a:extLst>
          </p:cNvPr>
          <p:cNvGrpSpPr/>
          <p:nvPr/>
        </p:nvGrpSpPr>
        <p:grpSpPr>
          <a:xfrm>
            <a:off x="6817955" y="5434493"/>
            <a:ext cx="1936748" cy="1208319"/>
            <a:chOff x="1317512" y="3623537"/>
            <a:chExt cx="1936748" cy="1208319"/>
          </a:xfrm>
        </p:grpSpPr>
        <p:cxnSp>
          <p:nvCxnSpPr>
            <p:cNvPr id="178" name="Прямая соединительная линия 177">
              <a:extLst>
                <a:ext uri="{FF2B5EF4-FFF2-40B4-BE49-F238E27FC236}">
                  <a16:creationId xmlns="" xmlns:a16="http://schemas.microsoft.com/office/drawing/2014/main" id="{8DC35C81-F1C7-49BF-874F-45CD0B4AB293}"/>
                </a:ext>
              </a:extLst>
            </p:cNvPr>
            <p:cNvCxnSpPr>
              <a:cxnSpLocks/>
            </p:cNvCxnSpPr>
            <p:nvPr/>
          </p:nvCxnSpPr>
          <p:spPr>
            <a:xfrm>
              <a:off x="1323862" y="4554857"/>
              <a:ext cx="1930398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9" name="TextBox 178">
              <a:extLst>
                <a:ext uri="{FF2B5EF4-FFF2-40B4-BE49-F238E27FC236}">
                  <a16:creationId xmlns="" xmlns:a16="http://schemas.microsoft.com/office/drawing/2014/main" id="{24479E2C-BDBF-43E3-AEC9-7DFE379C7B9C}"/>
                </a:ext>
              </a:extLst>
            </p:cNvPr>
            <p:cNvSpPr txBox="1"/>
            <p:nvPr/>
          </p:nvSpPr>
          <p:spPr>
            <a:xfrm>
              <a:off x="2394466" y="4554857"/>
              <a:ext cx="7594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Россия</a:t>
              </a:r>
              <a:endParaRPr lang="en-US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80" name="Прямоугольник 179">
              <a:extLst>
                <a:ext uri="{FF2B5EF4-FFF2-40B4-BE49-F238E27FC236}">
                  <a16:creationId xmlns="" xmlns:a16="http://schemas.microsoft.com/office/drawing/2014/main" id="{D9ABE14B-AF71-4E7D-A918-5C82EE0DD4FD}"/>
                </a:ext>
              </a:extLst>
            </p:cNvPr>
            <p:cNvSpPr/>
            <p:nvPr/>
          </p:nvSpPr>
          <p:spPr>
            <a:xfrm>
              <a:off x="1516339" y="4277859"/>
              <a:ext cx="605577" cy="216732"/>
            </a:xfrm>
            <a:prstGeom prst="rect">
              <a:avLst/>
            </a:prstGeom>
            <a:gradFill>
              <a:gsLst>
                <a:gs pos="65000">
                  <a:schemeClr val="bg1">
                    <a:lumMod val="75000"/>
                  </a:schemeClr>
                </a:gs>
                <a:gs pos="100000">
                  <a:schemeClr val="bg1"/>
                </a:gs>
                <a:gs pos="33000">
                  <a:srgbClr val="85878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="" xmlns:a16="http://schemas.microsoft.com/office/drawing/2014/main" id="{65F17CD3-4F49-4ABF-A8AE-A6D51D201311}"/>
                </a:ext>
              </a:extLst>
            </p:cNvPr>
            <p:cNvSpPr txBox="1"/>
            <p:nvPr/>
          </p:nvSpPr>
          <p:spPr>
            <a:xfrm>
              <a:off x="1317512" y="4554857"/>
              <a:ext cx="997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Финляндия</a:t>
              </a:r>
              <a:endParaRPr lang="en-US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83" name="Прямоугольник 182">
              <a:extLst>
                <a:ext uri="{FF2B5EF4-FFF2-40B4-BE49-F238E27FC236}">
                  <a16:creationId xmlns="" xmlns:a16="http://schemas.microsoft.com/office/drawing/2014/main" id="{FF9D8FCA-EEFE-4A91-9EEC-9900EFDCBCD7}"/>
                </a:ext>
              </a:extLst>
            </p:cNvPr>
            <p:cNvSpPr/>
            <p:nvPr/>
          </p:nvSpPr>
          <p:spPr>
            <a:xfrm>
              <a:off x="1832764" y="3623537"/>
              <a:ext cx="129875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sz="1100" dirty="0">
                  <a:solidFill>
                    <a:srgbClr val="C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в 3 раза больше</a:t>
              </a:r>
            </a:p>
          </p:txBody>
        </p:sp>
        <p:sp>
          <p:nvSpPr>
            <p:cNvPr id="184" name="Прямоугольник: скругленные углы 183">
              <a:extLst>
                <a:ext uri="{FF2B5EF4-FFF2-40B4-BE49-F238E27FC236}">
                  <a16:creationId xmlns="" xmlns:a16="http://schemas.microsoft.com/office/drawing/2014/main" id="{A4248FDE-8D2D-4166-9120-61C76B342CF7}"/>
                </a:ext>
              </a:extLst>
            </p:cNvPr>
            <p:cNvSpPr/>
            <p:nvPr/>
          </p:nvSpPr>
          <p:spPr>
            <a:xfrm>
              <a:off x="1392922" y="4532528"/>
              <a:ext cx="82139" cy="243542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185" name="Соединитель: уступ 184">
              <a:extLst>
                <a:ext uri="{FF2B5EF4-FFF2-40B4-BE49-F238E27FC236}">
                  <a16:creationId xmlns="" xmlns:a16="http://schemas.microsoft.com/office/drawing/2014/main" id="{F23478F7-E718-466E-9568-22A776ABC3C8}"/>
                </a:ext>
              </a:extLst>
            </p:cNvPr>
            <p:cNvCxnSpPr>
              <a:cxnSpLocks/>
              <a:stCxn id="184" idx="0"/>
              <a:endCxn id="183" idx="1"/>
            </p:cNvCxnSpPr>
            <p:nvPr/>
          </p:nvCxnSpPr>
          <p:spPr>
            <a:xfrm rot="5400000" flipH="1" flipV="1">
              <a:off x="1244285" y="3944049"/>
              <a:ext cx="778186" cy="398772"/>
            </a:xfrm>
            <a:prstGeom prst="bentConnector2">
              <a:avLst/>
            </a:prstGeom>
            <a:ln>
              <a:solidFill>
                <a:srgbClr val="F26E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Прямоугольник 185">
              <a:extLst>
                <a:ext uri="{FF2B5EF4-FFF2-40B4-BE49-F238E27FC236}">
                  <a16:creationId xmlns="" xmlns:a16="http://schemas.microsoft.com/office/drawing/2014/main" id="{2E609B94-C227-47A5-B8DE-FC397CCB834A}"/>
                </a:ext>
              </a:extLst>
            </p:cNvPr>
            <p:cNvSpPr/>
            <p:nvPr/>
          </p:nvSpPr>
          <p:spPr>
            <a:xfrm>
              <a:off x="2468241" y="3904199"/>
              <a:ext cx="605577" cy="592885"/>
            </a:xfrm>
            <a:prstGeom prst="rect">
              <a:avLst/>
            </a:prstGeom>
            <a:gradFill>
              <a:gsLst>
                <a:gs pos="75000">
                  <a:schemeClr val="accent2">
                    <a:lumMod val="40000"/>
                    <a:lumOff val="60000"/>
                  </a:schemeClr>
                </a:gs>
                <a:gs pos="100000">
                  <a:schemeClr val="bg1"/>
                </a:gs>
                <a:gs pos="33000">
                  <a:srgbClr val="F26E2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7" name="Прямоугольник 186">
            <a:extLst>
              <a:ext uri="{FF2B5EF4-FFF2-40B4-BE49-F238E27FC236}">
                <a16:creationId xmlns="" xmlns:a16="http://schemas.microsoft.com/office/drawing/2014/main" id="{319618A7-DB72-40B3-9ACF-CA5A72DEC376}"/>
              </a:ext>
            </a:extLst>
          </p:cNvPr>
          <p:cNvSpPr/>
          <p:nvPr/>
        </p:nvSpPr>
        <p:spPr>
          <a:xfrm>
            <a:off x="7440555" y="4746950"/>
            <a:ext cx="1010600" cy="547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41"/>
              </a:spcAft>
            </a:pPr>
            <a:r>
              <a:rPr lang="ru-RU" sz="1400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Потери тепла</a:t>
            </a: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4" name="Прямоугольник 213">
            <a:extLst>
              <a:ext uri="{FF2B5EF4-FFF2-40B4-BE49-F238E27FC236}">
                <a16:creationId xmlns="" xmlns:a16="http://schemas.microsoft.com/office/drawing/2014/main" id="{28310938-EDE5-45D7-94EB-D06135444EF3}"/>
              </a:ext>
            </a:extLst>
          </p:cNvPr>
          <p:cNvSpPr/>
          <p:nvPr/>
        </p:nvSpPr>
        <p:spPr>
          <a:xfrm>
            <a:off x="548742" y="1895536"/>
            <a:ext cx="1886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Ретроспектива</a:t>
            </a:r>
            <a:endParaRPr lang="ru-RU" b="1" dirty="0"/>
          </a:p>
        </p:txBody>
      </p:sp>
      <p:pic>
        <p:nvPicPr>
          <p:cNvPr id="216" name="Рисунок 215" descr="Изображение выглядит как знак, тарел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EF39A929-9484-472C-8AF7-731CA795263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9" y="2323254"/>
            <a:ext cx="489898" cy="489898"/>
          </a:xfrm>
          <a:prstGeom prst="rect">
            <a:avLst/>
          </a:prstGeom>
        </p:spPr>
      </p:pic>
      <p:pic>
        <p:nvPicPr>
          <p:cNvPr id="217" name="Рисунок 216" descr="Изображение выглядит как тарел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C5C8625C-50E8-4930-9C6B-2521D9D68A8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97" y="4717388"/>
            <a:ext cx="560399" cy="560399"/>
          </a:xfrm>
          <a:prstGeom prst="rect">
            <a:avLst/>
          </a:prstGeom>
        </p:spPr>
      </p:pic>
      <p:pic>
        <p:nvPicPr>
          <p:cNvPr id="219" name="Рисунок 218" descr="Изображение выглядит как тарелка, еда&#10;&#10;Автоматически созданное описание">
            <a:extLst>
              <a:ext uri="{FF2B5EF4-FFF2-40B4-BE49-F238E27FC236}">
                <a16:creationId xmlns="" xmlns:a16="http://schemas.microsoft.com/office/drawing/2014/main" id="{0022C7A2-67F7-464B-91EA-7039880294B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350" y="4810775"/>
            <a:ext cx="456942" cy="456942"/>
          </a:xfrm>
          <a:prstGeom prst="rect">
            <a:avLst/>
          </a:prstGeom>
        </p:spPr>
      </p:pic>
      <p:sp>
        <p:nvSpPr>
          <p:cNvPr id="220" name="Прямоугольник 219">
            <a:extLst>
              <a:ext uri="{FF2B5EF4-FFF2-40B4-BE49-F238E27FC236}">
                <a16:creationId xmlns="" xmlns:a16="http://schemas.microsoft.com/office/drawing/2014/main" id="{DAE27795-A0FF-44E3-9573-C9F06BE3D9AC}"/>
              </a:ext>
            </a:extLst>
          </p:cNvPr>
          <p:cNvSpPr/>
          <p:nvPr/>
        </p:nvSpPr>
        <p:spPr>
          <a:xfrm>
            <a:off x="9368009" y="4715681"/>
            <a:ext cx="2182731" cy="612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641"/>
              </a:spcAft>
            </a:pPr>
            <a:r>
              <a:rPr lang="ru-RU" sz="1600" b="1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Отрасль теплоснабжения</a:t>
            </a:r>
            <a:endParaRPr lang="ru-RU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="" xmlns:a16="http://schemas.microsoft.com/office/drawing/2014/main" id="{8CB494DD-A601-4CE5-A2D7-FCE281E0389B}"/>
              </a:ext>
            </a:extLst>
          </p:cNvPr>
          <p:cNvSpPr txBox="1"/>
          <p:nvPr/>
        </p:nvSpPr>
        <p:spPr>
          <a:xfrm>
            <a:off x="9915574" y="5210126"/>
            <a:ext cx="10549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5D93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1,5</a:t>
            </a:r>
            <a:endParaRPr lang="ru-RU" sz="4800" b="1" dirty="0">
              <a:solidFill>
                <a:srgbClr val="5D93FF"/>
              </a:solidFill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="" xmlns:a16="http://schemas.microsoft.com/office/drawing/2014/main" id="{71D11E4B-B73A-431F-A4E0-2CC53A43F784}"/>
              </a:ext>
            </a:extLst>
          </p:cNvPr>
          <p:cNvSpPr txBox="1"/>
          <p:nvPr/>
        </p:nvSpPr>
        <p:spPr>
          <a:xfrm>
            <a:off x="10930439" y="5345933"/>
            <a:ext cx="6683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5D93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трлн руб.</a:t>
            </a:r>
            <a:endParaRPr lang="ru-RU" sz="1400" dirty="0">
              <a:solidFill>
                <a:srgbClr val="5D93FF"/>
              </a:solidFill>
            </a:endParaRPr>
          </a:p>
        </p:txBody>
      </p:sp>
      <p:sp>
        <p:nvSpPr>
          <p:cNvPr id="223" name="Прямоугольник 222">
            <a:extLst>
              <a:ext uri="{FF2B5EF4-FFF2-40B4-BE49-F238E27FC236}">
                <a16:creationId xmlns="" xmlns:a16="http://schemas.microsoft.com/office/drawing/2014/main" id="{C8D74059-92B5-49EE-946B-9ED17F158ABA}"/>
              </a:ext>
            </a:extLst>
          </p:cNvPr>
          <p:cNvSpPr/>
          <p:nvPr/>
        </p:nvSpPr>
        <p:spPr>
          <a:xfrm>
            <a:off x="9496991" y="5472255"/>
            <a:ext cx="614025" cy="310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41"/>
              </a:spcAft>
            </a:pPr>
            <a:r>
              <a:rPr lang="ru-RU" sz="1400" dirty="0">
                <a:solidFill>
                  <a:srgbClr val="5D93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 год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F6871BA4-058B-4497-B32F-534E2C9719B0}"/>
              </a:ext>
            </a:extLst>
          </p:cNvPr>
          <p:cNvSpPr txBox="1"/>
          <p:nvPr/>
        </p:nvSpPr>
        <p:spPr>
          <a:xfrm>
            <a:off x="9400452" y="5968985"/>
            <a:ext cx="10628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EB701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2,5%</a:t>
            </a:r>
            <a:endParaRPr lang="ru-RU" sz="2000" b="1" dirty="0">
              <a:solidFill>
                <a:srgbClr val="EB7016"/>
              </a:solidFill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="" xmlns:a16="http://schemas.microsoft.com/office/drawing/2014/main" id="{C2DD68CC-7BC0-457E-A3CD-213F378D04F1}"/>
              </a:ext>
            </a:extLst>
          </p:cNvPr>
          <p:cNvSpPr txBox="1"/>
          <p:nvPr/>
        </p:nvSpPr>
        <p:spPr>
          <a:xfrm>
            <a:off x="9368009" y="6305301"/>
            <a:ext cx="10236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EB701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ВВП</a:t>
            </a:r>
            <a:endParaRPr lang="ru-RU" sz="1400" dirty="0">
              <a:solidFill>
                <a:srgbClr val="EB7016"/>
              </a:solidFill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="" xmlns:a16="http://schemas.microsoft.com/office/drawing/2014/main" id="{7AE7AA70-70D1-4708-9F51-DDF87D0E45A5}"/>
              </a:ext>
            </a:extLst>
          </p:cNvPr>
          <p:cNvSpPr txBox="1"/>
          <p:nvPr/>
        </p:nvSpPr>
        <p:spPr>
          <a:xfrm>
            <a:off x="10487019" y="5968849"/>
            <a:ext cx="10549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EB701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50%</a:t>
            </a:r>
            <a:endParaRPr lang="ru-RU" sz="2000" b="1" dirty="0">
              <a:solidFill>
                <a:srgbClr val="EB7016"/>
              </a:solidFill>
            </a:endParaRPr>
          </a:p>
        </p:txBody>
      </p:sp>
      <p:cxnSp>
        <p:nvCxnSpPr>
          <p:cNvPr id="228" name="Прямая соединительная линия 227">
            <a:extLst>
              <a:ext uri="{FF2B5EF4-FFF2-40B4-BE49-F238E27FC236}">
                <a16:creationId xmlns="" xmlns:a16="http://schemas.microsoft.com/office/drawing/2014/main" id="{C480F566-4BA8-471C-AA30-62526EB0C301}"/>
              </a:ext>
            </a:extLst>
          </p:cNvPr>
          <p:cNvCxnSpPr/>
          <p:nvPr/>
        </p:nvCxnSpPr>
        <p:spPr>
          <a:xfrm>
            <a:off x="10449961" y="6075355"/>
            <a:ext cx="0" cy="414607"/>
          </a:xfrm>
          <a:prstGeom prst="line">
            <a:avLst/>
          </a:prstGeom>
          <a:ln w="3175">
            <a:solidFill>
              <a:srgbClr val="EB7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Прямоугольник 228">
            <a:extLst>
              <a:ext uri="{FF2B5EF4-FFF2-40B4-BE49-F238E27FC236}">
                <a16:creationId xmlns="" xmlns:a16="http://schemas.microsoft.com/office/drawing/2014/main" id="{BA291BD8-49D5-4BB1-A18D-3FA4AC7E19BB}"/>
              </a:ext>
            </a:extLst>
          </p:cNvPr>
          <p:cNvSpPr/>
          <p:nvPr/>
        </p:nvSpPr>
        <p:spPr>
          <a:xfrm>
            <a:off x="10391625" y="6305301"/>
            <a:ext cx="11740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800" dirty="0">
                <a:solidFill>
                  <a:srgbClr val="EB701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 платеже </a:t>
            </a:r>
            <a:r>
              <a:rPr lang="ru-RU" altLang="ru-RU" sz="800" dirty="0" smtClean="0">
                <a:solidFill>
                  <a:srgbClr val="EB701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гражданина за ЖКУ </a:t>
            </a:r>
            <a:endParaRPr lang="ru-RU" sz="800" dirty="0">
              <a:solidFill>
                <a:srgbClr val="EB701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0" name="Прямоугольник 229">
            <a:extLst>
              <a:ext uri="{FF2B5EF4-FFF2-40B4-BE49-F238E27FC236}">
                <a16:creationId xmlns="" xmlns:a16="http://schemas.microsoft.com/office/drawing/2014/main" id="{14F93C2C-6D03-4B96-96F1-A9747D171F8D}"/>
              </a:ext>
            </a:extLst>
          </p:cNvPr>
          <p:cNvSpPr/>
          <p:nvPr/>
        </p:nvSpPr>
        <p:spPr>
          <a:xfrm>
            <a:off x="548742" y="4206396"/>
            <a:ext cx="1139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Вызовы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0541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/>
          <p:nvPr/>
        </p:nvPicPr>
        <p:blipFill>
          <a:blip r:embed="rId3" cstate="print"/>
          <a:srcRect l="58144" t="26531" r="21031" b="42449"/>
          <a:stretch>
            <a:fillRect/>
          </a:stretch>
        </p:blipFill>
        <p:spPr bwMode="auto">
          <a:xfrm>
            <a:off x="10604699" y="188642"/>
            <a:ext cx="887616" cy="66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557035" y="239875"/>
            <a:ext cx="9767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Динамика комбинированного производства электрической и тепловой энергии в общей структуре установленных мощностей</a:t>
            </a:r>
            <a:endParaRPr lang="ru-RU" sz="20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xmlns="" id="{DE9A518F-FA8D-4726-9D72-77FAF1F29BDC}"/>
              </a:ext>
            </a:extLst>
          </p:cNvPr>
          <p:cNvCxnSpPr>
            <a:cxnSpLocks/>
          </p:cNvCxnSpPr>
          <p:nvPr/>
        </p:nvCxnSpPr>
        <p:spPr>
          <a:xfrm>
            <a:off x="444500" y="908720"/>
            <a:ext cx="112141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46BD785E-FCF6-4332-9B1A-26BCB00216B3}"/>
              </a:ext>
            </a:extLst>
          </p:cNvPr>
          <p:cNvSpPr/>
          <p:nvPr/>
        </p:nvSpPr>
        <p:spPr>
          <a:xfrm>
            <a:off x="1571101" y="1339509"/>
            <a:ext cx="47127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При увеличении совокупной установленной мощности </a:t>
            </a:r>
            <a:r>
              <a:rPr lang="ru-RU" sz="16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тепловых электростанций </a:t>
            </a:r>
            <a:r>
              <a:rPr lang="ru-RU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 абсолютном выражении, их </a:t>
            </a:r>
            <a:r>
              <a:rPr lang="ru-RU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удельный </a:t>
            </a:r>
            <a:r>
              <a:rPr lang="ru-RU" sz="16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вес</a:t>
            </a:r>
            <a:br>
              <a:rPr lang="ru-RU" sz="16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16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 </a:t>
            </a:r>
            <a:r>
              <a:rPr lang="ru-RU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энергобалансе </a:t>
            </a:r>
            <a:r>
              <a:rPr lang="ru-RU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продолжает составлять </a:t>
            </a:r>
            <a:r>
              <a:rPr lang="ru-RU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68%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283B72AA-7D24-482A-B3EA-073DEB711E00}"/>
              </a:ext>
            </a:extLst>
          </p:cNvPr>
          <p:cNvSpPr/>
          <p:nvPr/>
        </p:nvSpPr>
        <p:spPr>
          <a:xfrm>
            <a:off x="7715467" y="1339509"/>
            <a:ext cx="39431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Суммарная тепловая мощность </a:t>
            </a:r>
            <a:r>
              <a:rPr lang="ru-RU" sz="16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тепловых электростанций по итогам </a:t>
            </a:r>
            <a:r>
              <a:rPr lang="ru-RU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2018 г. </a:t>
            </a:r>
            <a:r>
              <a:rPr lang="ru-RU" sz="16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составляет </a:t>
            </a:r>
            <a:r>
              <a:rPr lang="ru-RU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30% от общей тепловой мощности </a:t>
            </a:r>
            <a:r>
              <a:rPr lang="ru-RU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 стране</a:t>
            </a:r>
            <a:endParaRPr lang="ru-RU" sz="16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BDC0A9A7-9A46-41F5-AA4A-094705B264CF}"/>
              </a:ext>
            </a:extLst>
          </p:cNvPr>
          <p:cNvCxnSpPr>
            <a:cxnSpLocks/>
          </p:cNvCxnSpPr>
          <p:nvPr/>
        </p:nvCxnSpPr>
        <p:spPr>
          <a:xfrm>
            <a:off x="1059187" y="4555814"/>
            <a:ext cx="414274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D969EB84-4349-403C-BCFE-8EE32654751C}"/>
              </a:ext>
            </a:extLst>
          </p:cNvPr>
          <p:cNvSpPr txBox="1"/>
          <p:nvPr/>
        </p:nvSpPr>
        <p:spPr>
          <a:xfrm>
            <a:off x="957008" y="4956160"/>
            <a:ext cx="43036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Суммарная установленная электрическая мощность </a:t>
            </a:r>
            <a:r>
              <a:rPr lang="ru-RU" sz="16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тепловых электростанций</a:t>
            </a:r>
            <a:r>
              <a:rPr lang="ru-RU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ГВт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2C1192C4-4630-4D35-AAA9-4F87F6338997}"/>
              </a:ext>
            </a:extLst>
          </p:cNvPr>
          <p:cNvSpPr/>
          <p:nvPr/>
        </p:nvSpPr>
        <p:spPr>
          <a:xfrm>
            <a:off x="3952916" y="2939802"/>
            <a:ext cx="837259" cy="1550603"/>
          </a:xfrm>
          <a:prstGeom prst="rect">
            <a:avLst/>
          </a:prstGeom>
          <a:gradFill>
            <a:gsLst>
              <a:gs pos="94000">
                <a:srgbClr val="F7A085"/>
              </a:gs>
              <a:gs pos="100000">
                <a:schemeClr val="bg1"/>
              </a:gs>
              <a:gs pos="33000">
                <a:srgbClr val="F26E2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AD638063-D7AE-4B39-BCF0-2C76F17EF9C8}"/>
              </a:ext>
            </a:extLst>
          </p:cNvPr>
          <p:cNvSpPr txBox="1"/>
          <p:nvPr/>
        </p:nvSpPr>
        <p:spPr>
          <a:xfrm>
            <a:off x="3989480" y="2949022"/>
            <a:ext cx="772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16</a:t>
            </a:r>
            <a:r>
              <a:rPr lang="en-US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4,6</a:t>
            </a:r>
            <a:r>
              <a:rPr lang="ru-RU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B4031338-7817-4DD4-9400-D9F830C86CF6}"/>
              </a:ext>
            </a:extLst>
          </p:cNvPr>
          <p:cNvSpPr/>
          <p:nvPr/>
        </p:nvSpPr>
        <p:spPr>
          <a:xfrm>
            <a:off x="1275049" y="2474571"/>
            <a:ext cx="144016" cy="140568"/>
          </a:xfrm>
          <a:prstGeom prst="roundRect">
            <a:avLst>
              <a:gd name="adj" fmla="val 0"/>
            </a:avLst>
          </a:prstGeom>
          <a:solidFill>
            <a:srgbClr val="F26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0229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69B880B-4094-474E-A3E5-1E8DDB719660}"/>
              </a:ext>
            </a:extLst>
          </p:cNvPr>
          <p:cNvSpPr/>
          <p:nvPr/>
        </p:nvSpPr>
        <p:spPr>
          <a:xfrm>
            <a:off x="1411096" y="2398767"/>
            <a:ext cx="15135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ТЭС (ТЭЦ+ГРЭС)</a:t>
            </a:r>
            <a:endParaRPr lang="ru-RU" sz="11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B29B562C-6252-427E-875D-F2427B76EDF0}"/>
              </a:ext>
            </a:extLst>
          </p:cNvPr>
          <p:cNvSpPr/>
          <p:nvPr/>
        </p:nvSpPr>
        <p:spPr>
          <a:xfrm>
            <a:off x="2937165" y="2463939"/>
            <a:ext cx="144016" cy="140568"/>
          </a:xfrm>
          <a:prstGeom prst="roundRect">
            <a:avLst>
              <a:gd name="adj" fmla="val 0"/>
            </a:avLst>
          </a:prstGeom>
          <a:solidFill>
            <a:srgbClr val="85878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0229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D9EE479-969F-4901-BB2A-373E7702CF78}"/>
              </a:ext>
            </a:extLst>
          </p:cNvPr>
          <p:cNvSpPr/>
          <p:nvPr/>
        </p:nvSpPr>
        <p:spPr>
          <a:xfrm>
            <a:off x="3124644" y="2404004"/>
            <a:ext cx="18562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Другие электростанции</a:t>
            </a:r>
          </a:p>
        </p:txBody>
      </p:sp>
      <p:pic>
        <p:nvPicPr>
          <p:cNvPr id="21" name="Рисунок 20" descr="Изображение выглядит как тарелка, рисунок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1F68653E-B87F-4665-9574-C153759C36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09" y="1339509"/>
            <a:ext cx="906491" cy="90649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CC90C7B-3018-4849-80D7-8D8289B42C14}"/>
              </a:ext>
            </a:extLst>
          </p:cNvPr>
          <p:cNvSpPr txBox="1"/>
          <p:nvPr/>
        </p:nvSpPr>
        <p:spPr>
          <a:xfrm>
            <a:off x="3999097" y="4554857"/>
            <a:ext cx="759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2018</a:t>
            </a:r>
          </a:p>
        </p:txBody>
      </p:sp>
      <p:pic>
        <p:nvPicPr>
          <p:cNvPr id="82" name="Рисунок 81" descr="Изображение выглядит как тарелка, рисунок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B6F7DB6D-432B-4868-8568-5EB1152F5A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260" y="1339509"/>
            <a:ext cx="853428" cy="853428"/>
          </a:xfrm>
          <a:prstGeom prst="rect">
            <a:avLst/>
          </a:prstGeom>
        </p:spPr>
      </p:pic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B2B183BD-E3D7-4995-AC7D-66FA250C92A7}"/>
              </a:ext>
            </a:extLst>
          </p:cNvPr>
          <p:cNvSpPr/>
          <p:nvPr/>
        </p:nvSpPr>
        <p:spPr>
          <a:xfrm>
            <a:off x="1399211" y="3539593"/>
            <a:ext cx="859610" cy="950812"/>
          </a:xfrm>
          <a:prstGeom prst="rect">
            <a:avLst/>
          </a:prstGeom>
          <a:gradFill>
            <a:gsLst>
              <a:gs pos="94000">
                <a:srgbClr val="F7A085"/>
              </a:gs>
              <a:gs pos="100000">
                <a:schemeClr val="bg1"/>
              </a:gs>
              <a:gs pos="33000">
                <a:srgbClr val="F26E2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5815D094-3776-426B-ABE1-88AF1D42A566}"/>
              </a:ext>
            </a:extLst>
          </p:cNvPr>
          <p:cNvSpPr txBox="1"/>
          <p:nvPr/>
        </p:nvSpPr>
        <p:spPr>
          <a:xfrm>
            <a:off x="1406187" y="4554857"/>
            <a:ext cx="759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60FB434-EE58-4507-97B1-96C5EDBE14AB}"/>
              </a:ext>
            </a:extLst>
          </p:cNvPr>
          <p:cNvSpPr txBox="1"/>
          <p:nvPr/>
        </p:nvSpPr>
        <p:spPr>
          <a:xfrm>
            <a:off x="2764563" y="4554857"/>
            <a:ext cx="759445" cy="33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8A677269-F3CD-489E-A02C-DA6FAED74036}"/>
              </a:ext>
            </a:extLst>
          </p:cNvPr>
          <p:cNvSpPr/>
          <p:nvPr/>
        </p:nvSpPr>
        <p:spPr>
          <a:xfrm>
            <a:off x="1399210" y="3292747"/>
            <a:ext cx="859611" cy="246845"/>
          </a:xfrm>
          <a:prstGeom prst="rect">
            <a:avLst/>
          </a:prstGeom>
          <a:solidFill>
            <a:srgbClr val="858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7A085"/>
              </a:solidFill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xmlns="" id="{94A1AAAB-217B-4718-8C7E-B7B4073B6401}"/>
              </a:ext>
            </a:extLst>
          </p:cNvPr>
          <p:cNvSpPr/>
          <p:nvPr/>
        </p:nvSpPr>
        <p:spPr>
          <a:xfrm>
            <a:off x="3952915" y="2696180"/>
            <a:ext cx="837259" cy="246845"/>
          </a:xfrm>
          <a:prstGeom prst="rect">
            <a:avLst/>
          </a:prstGeom>
          <a:solidFill>
            <a:srgbClr val="858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7A085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93C5F2F-76F7-4F76-95A6-8D36A13AE886}"/>
              </a:ext>
            </a:extLst>
          </p:cNvPr>
          <p:cNvSpPr txBox="1"/>
          <p:nvPr/>
        </p:nvSpPr>
        <p:spPr>
          <a:xfrm>
            <a:off x="1357004" y="3539961"/>
            <a:ext cx="859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49,3</a:t>
            </a:r>
            <a:r>
              <a:rPr lang="ru-RU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47BC0425-EEE3-4EE8-8CF1-F510885BE4FD}"/>
              </a:ext>
            </a:extLst>
          </p:cNvPr>
          <p:cNvSpPr/>
          <p:nvPr/>
        </p:nvSpPr>
        <p:spPr>
          <a:xfrm>
            <a:off x="3106758" y="2956789"/>
            <a:ext cx="896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+10,25%</a:t>
            </a:r>
            <a:endParaRPr lang="ru-RU" sz="1400" b="1" dirty="0">
              <a:solidFill>
                <a:srgbClr val="0229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xmlns="" id="{37DBE20E-CF86-428A-8302-B376FA541FBF}"/>
              </a:ext>
            </a:extLst>
          </p:cNvPr>
          <p:cNvSpPr/>
          <p:nvPr/>
        </p:nvSpPr>
        <p:spPr>
          <a:xfrm>
            <a:off x="1215122" y="4532528"/>
            <a:ext cx="82139" cy="24354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229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3" name="Соединитель: уступ 32">
            <a:extLst>
              <a:ext uri="{FF2B5EF4-FFF2-40B4-BE49-F238E27FC236}">
                <a16:creationId xmlns:a16="http://schemas.microsoft.com/office/drawing/2014/main" xmlns="" id="{D2934338-500D-493B-89BC-28EBD1ECACB7}"/>
              </a:ext>
            </a:extLst>
          </p:cNvPr>
          <p:cNvCxnSpPr>
            <a:cxnSpLocks/>
            <a:stCxn id="90" idx="0"/>
            <a:endCxn id="26" idx="1"/>
          </p:cNvCxnSpPr>
          <p:nvPr/>
        </p:nvCxnSpPr>
        <p:spPr>
          <a:xfrm rot="5400000" flipH="1" flipV="1">
            <a:off x="1470550" y="2896320"/>
            <a:ext cx="1421850" cy="1850566"/>
          </a:xfrm>
          <a:prstGeom prst="bentConnector2">
            <a:avLst/>
          </a:prstGeom>
          <a:ln>
            <a:solidFill>
              <a:srgbClr val="F26E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xmlns="" id="{E0D3B251-EA21-442A-93C8-525E61B92359}"/>
              </a:ext>
            </a:extLst>
          </p:cNvPr>
          <p:cNvCxnSpPr>
            <a:cxnSpLocks/>
          </p:cNvCxnSpPr>
          <p:nvPr/>
        </p:nvCxnSpPr>
        <p:spPr>
          <a:xfrm>
            <a:off x="6986133" y="4555814"/>
            <a:ext cx="414274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BAB1BECA-71B1-44B6-9878-37D0F31B0873}"/>
              </a:ext>
            </a:extLst>
          </p:cNvPr>
          <p:cNvSpPr txBox="1"/>
          <p:nvPr/>
        </p:nvSpPr>
        <p:spPr>
          <a:xfrm>
            <a:off x="6905219" y="4952989"/>
            <a:ext cx="43036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Тепловая мощность тепловых </a:t>
            </a:r>
            <a:r>
              <a:rPr lang="ru-RU" sz="16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станций, </a:t>
            </a:r>
            <a:r>
              <a:rPr lang="ru-RU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тыс. Гкал/ч</a:t>
            </a: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xmlns="" id="{CBD16015-12A0-49BD-AEFD-40CE2E026F1D}"/>
              </a:ext>
            </a:extLst>
          </p:cNvPr>
          <p:cNvSpPr/>
          <p:nvPr/>
        </p:nvSpPr>
        <p:spPr>
          <a:xfrm>
            <a:off x="9878384" y="3095290"/>
            <a:ext cx="838737" cy="1395115"/>
          </a:xfrm>
          <a:prstGeom prst="rect">
            <a:avLst/>
          </a:prstGeom>
          <a:gradFill>
            <a:gsLst>
              <a:gs pos="94000">
                <a:srgbClr val="F7A085"/>
              </a:gs>
              <a:gs pos="100000">
                <a:schemeClr val="bg1"/>
              </a:gs>
              <a:gs pos="33000">
                <a:srgbClr val="F26E2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5CF0A039-0FF1-4101-83F9-28118142EE92}"/>
              </a:ext>
            </a:extLst>
          </p:cNvPr>
          <p:cNvSpPr txBox="1"/>
          <p:nvPr/>
        </p:nvSpPr>
        <p:spPr>
          <a:xfrm>
            <a:off x="9930074" y="3108680"/>
            <a:ext cx="772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259,6</a:t>
            </a:r>
            <a:r>
              <a:rPr lang="ru-RU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70CD4E95-FAA5-4986-A494-016C2DF0B539}"/>
              </a:ext>
            </a:extLst>
          </p:cNvPr>
          <p:cNvSpPr txBox="1"/>
          <p:nvPr/>
        </p:nvSpPr>
        <p:spPr>
          <a:xfrm>
            <a:off x="9915793" y="4554857"/>
            <a:ext cx="759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2018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xmlns="" id="{5A78E61D-2EFD-4100-B63A-159F937C365E}"/>
              </a:ext>
            </a:extLst>
          </p:cNvPr>
          <p:cNvSpPr/>
          <p:nvPr/>
        </p:nvSpPr>
        <p:spPr>
          <a:xfrm>
            <a:off x="7326157" y="2728840"/>
            <a:ext cx="838738" cy="1761565"/>
          </a:xfrm>
          <a:prstGeom prst="rect">
            <a:avLst/>
          </a:prstGeom>
          <a:gradFill>
            <a:gsLst>
              <a:gs pos="94000">
                <a:srgbClr val="F7A085"/>
              </a:gs>
              <a:gs pos="100000">
                <a:schemeClr val="bg1"/>
              </a:gs>
              <a:gs pos="33000">
                <a:srgbClr val="F26E2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94DBFDF4-8645-4366-B575-DE45CAF8946A}"/>
              </a:ext>
            </a:extLst>
          </p:cNvPr>
          <p:cNvSpPr txBox="1"/>
          <p:nvPr/>
        </p:nvSpPr>
        <p:spPr>
          <a:xfrm>
            <a:off x="7376259" y="4586755"/>
            <a:ext cx="759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7C658C8D-0C30-4755-8042-469147A92AAF}"/>
              </a:ext>
            </a:extLst>
          </p:cNvPr>
          <p:cNvSpPr txBox="1"/>
          <p:nvPr/>
        </p:nvSpPr>
        <p:spPr>
          <a:xfrm>
            <a:off x="8691509" y="4554857"/>
            <a:ext cx="759445" cy="33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BBDBA8A6-2BEE-4709-90A8-5063F0917128}"/>
              </a:ext>
            </a:extLst>
          </p:cNvPr>
          <p:cNvSpPr txBox="1"/>
          <p:nvPr/>
        </p:nvSpPr>
        <p:spPr>
          <a:xfrm>
            <a:off x="7340670" y="2727163"/>
            <a:ext cx="825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295,0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xmlns="" id="{9681E6DC-F9F7-4308-843E-ED74AA7A7C10}"/>
              </a:ext>
            </a:extLst>
          </p:cNvPr>
          <p:cNvSpPr/>
          <p:nvPr/>
        </p:nvSpPr>
        <p:spPr>
          <a:xfrm>
            <a:off x="10094765" y="2492332"/>
            <a:ext cx="603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-12%</a:t>
            </a:r>
            <a:endParaRPr lang="ru-RU" sz="1400" b="1" dirty="0">
              <a:solidFill>
                <a:srgbClr val="0229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3" name="Прямоугольник: скругленные углы 102">
            <a:extLst>
              <a:ext uri="{FF2B5EF4-FFF2-40B4-BE49-F238E27FC236}">
                <a16:creationId xmlns:a16="http://schemas.microsoft.com/office/drawing/2014/main" xmlns="" id="{2581B03D-6456-43A4-B1B2-01B235DDDBE0}"/>
              </a:ext>
            </a:extLst>
          </p:cNvPr>
          <p:cNvSpPr/>
          <p:nvPr/>
        </p:nvSpPr>
        <p:spPr>
          <a:xfrm>
            <a:off x="7142068" y="4532528"/>
            <a:ext cx="82139" cy="24354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229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04" name="Соединитель: уступ 103">
            <a:extLst>
              <a:ext uri="{FF2B5EF4-FFF2-40B4-BE49-F238E27FC236}">
                <a16:creationId xmlns:a16="http://schemas.microsoft.com/office/drawing/2014/main" xmlns="" id="{937F2269-26A8-4974-951F-CCFA573169F7}"/>
              </a:ext>
            </a:extLst>
          </p:cNvPr>
          <p:cNvCxnSpPr>
            <a:cxnSpLocks/>
            <a:stCxn id="103" idx="0"/>
            <a:endCxn id="102" idx="1"/>
          </p:cNvCxnSpPr>
          <p:nvPr/>
        </p:nvCxnSpPr>
        <p:spPr>
          <a:xfrm rot="5400000" flipH="1" flipV="1">
            <a:off x="7695798" y="2133562"/>
            <a:ext cx="1886307" cy="2911627"/>
          </a:xfrm>
          <a:prstGeom prst="bentConnector2">
            <a:avLst/>
          </a:prstGeom>
          <a:ln>
            <a:solidFill>
              <a:srgbClr val="F26E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>
            <a:extLst>
              <a:ext uri="{FF2B5EF4-FFF2-40B4-BE49-F238E27FC236}">
                <a16:creationId xmlns:a16="http://schemas.microsoft.com/office/drawing/2014/main" xmlns="" id="{86FA9114-9BF8-4F84-9863-0BE048875FE4}"/>
              </a:ext>
            </a:extLst>
          </p:cNvPr>
          <p:cNvCxnSpPr>
            <a:cxnSpLocks/>
          </p:cNvCxnSpPr>
          <p:nvPr/>
        </p:nvCxnSpPr>
        <p:spPr>
          <a:xfrm>
            <a:off x="580761" y="5664742"/>
            <a:ext cx="11214100" cy="0"/>
          </a:xfrm>
          <a:prstGeom prst="line">
            <a:avLst/>
          </a:prstGeom>
          <a:ln w="38100">
            <a:solidFill>
              <a:srgbClr val="F26E2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0751B977-BF1B-4C17-BA60-2570B056A72D}"/>
              </a:ext>
            </a:extLst>
          </p:cNvPr>
          <p:cNvSpPr txBox="1"/>
          <p:nvPr/>
        </p:nvSpPr>
        <p:spPr>
          <a:xfrm>
            <a:off x="1515428" y="5800253"/>
            <a:ext cx="106765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 итогам 2018 г. доля производства тепловой энергии тепловыми электростанциями от общего объёма производства тепла на </a:t>
            </a:r>
            <a:r>
              <a:rPr lang="ru-RU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территории Российской Федерации </a:t>
            </a:r>
            <a:r>
              <a:rPr lang="ru-RU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продолжает снижаться </a:t>
            </a:r>
            <a:endParaRPr lang="ru-RU" sz="2800" b="1" dirty="0">
              <a:solidFill>
                <a:srgbClr val="F26E2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3FD7A8C0-4685-4660-93DB-7C7DFADF83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880" y="5816009"/>
            <a:ext cx="821662" cy="81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13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Box 188">
            <a:extLst>
              <a:ext uri="{FF2B5EF4-FFF2-40B4-BE49-F238E27FC236}">
                <a16:creationId xmlns:a16="http://schemas.microsoft.com/office/drawing/2014/main" xmlns="" id="{8AADE181-A337-42AA-A33C-364300E048D7}"/>
              </a:ext>
            </a:extLst>
          </p:cNvPr>
          <p:cNvSpPr txBox="1"/>
          <p:nvPr/>
        </p:nvSpPr>
        <p:spPr>
          <a:xfrm>
            <a:off x="9461182" y="3188630"/>
            <a:ext cx="225343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2D1F1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Удельный расход условного </a:t>
            </a:r>
            <a:r>
              <a:rPr lang="ru-RU" sz="1400" b="1" dirty="0" smtClean="0">
                <a:solidFill>
                  <a:srgbClr val="2D1F1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топлива </a:t>
            </a:r>
            <a:r>
              <a:rPr lang="ru-RU" sz="1400" dirty="0">
                <a:solidFill>
                  <a:srgbClr val="2D1F10"/>
                </a:solidFill>
              </a:rPr>
              <a:t>при производстве тепловой </a:t>
            </a:r>
            <a:r>
              <a:rPr lang="ru-RU" sz="1400" dirty="0" smtClean="0">
                <a:solidFill>
                  <a:srgbClr val="2D1F10"/>
                </a:solidFill>
              </a:rPr>
              <a:t>энергии</a:t>
            </a:r>
          </a:p>
          <a:p>
            <a:pPr algn="ctr"/>
            <a:endParaRPr lang="ru-RU" sz="1400" dirty="0">
              <a:solidFill>
                <a:srgbClr val="2D1F10"/>
              </a:solidFill>
            </a:endParaRPr>
          </a:p>
          <a:p>
            <a:pPr algn="ctr"/>
            <a:endParaRPr lang="ru-RU" sz="1400" b="1" dirty="0">
              <a:solidFill>
                <a:srgbClr val="2D1F1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7" name="Прямая соединительная линия 36"/>
          <p:cNvCxnSpPr>
            <a:cxnSpLocks/>
          </p:cNvCxnSpPr>
          <p:nvPr/>
        </p:nvCxnSpPr>
        <p:spPr>
          <a:xfrm>
            <a:off x="444500" y="908720"/>
            <a:ext cx="112141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Рисунок 37"/>
          <p:cNvPicPr/>
          <p:nvPr/>
        </p:nvPicPr>
        <p:blipFill>
          <a:blip r:embed="rId3" cstate="print"/>
          <a:srcRect l="58144" t="26531" r="21031" b="42449"/>
          <a:stretch>
            <a:fillRect/>
          </a:stretch>
        </p:blipFill>
        <p:spPr bwMode="auto">
          <a:xfrm>
            <a:off x="10555166" y="143297"/>
            <a:ext cx="887616" cy="66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444500" y="454305"/>
            <a:ext cx="9004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Перспективные задачи в сфере теплоснабжения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CC2B89A9-0B96-4B70-A5EB-9988F6521ACD}"/>
              </a:ext>
            </a:extLst>
          </p:cNvPr>
          <p:cNvGrpSpPr/>
          <p:nvPr/>
        </p:nvGrpSpPr>
        <p:grpSpPr>
          <a:xfrm>
            <a:off x="191255" y="3961047"/>
            <a:ext cx="2447333" cy="2831989"/>
            <a:chOff x="191255" y="3961047"/>
            <a:chExt cx="2447333" cy="2831989"/>
          </a:xfrm>
        </p:grpSpPr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xmlns="" id="{94EBD0AD-DF07-4AFD-9F6F-D6B12861F7D6}"/>
                </a:ext>
              </a:extLst>
            </p:cNvPr>
            <p:cNvSpPr/>
            <p:nvPr/>
          </p:nvSpPr>
          <p:spPr>
            <a:xfrm>
              <a:off x="1132152" y="4896046"/>
              <a:ext cx="581519" cy="1483464"/>
            </a:xfrm>
            <a:prstGeom prst="rect">
              <a:avLst/>
            </a:prstGeom>
            <a:gradFill>
              <a:gsLst>
                <a:gs pos="96000">
                  <a:schemeClr val="bg2"/>
                </a:gs>
                <a:gs pos="100000">
                  <a:schemeClr val="bg1"/>
                </a:gs>
                <a:gs pos="33000">
                  <a:srgbClr val="85878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17582AC7-D9E2-4329-964F-B9D6D54CF977}"/>
                </a:ext>
              </a:extLst>
            </p:cNvPr>
            <p:cNvSpPr/>
            <p:nvPr/>
          </p:nvSpPr>
          <p:spPr>
            <a:xfrm>
              <a:off x="296196" y="6115213"/>
              <a:ext cx="581519" cy="307188"/>
            </a:xfrm>
            <a:prstGeom prst="rect">
              <a:avLst/>
            </a:prstGeom>
            <a:gradFill>
              <a:gsLst>
                <a:gs pos="84000">
                  <a:schemeClr val="bg2"/>
                </a:gs>
                <a:gs pos="100000">
                  <a:schemeClr val="bg1"/>
                </a:gs>
                <a:gs pos="33000">
                  <a:srgbClr val="85878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D8936F92-AB3A-47DF-BC12-B4E402939646}"/>
                </a:ext>
              </a:extLst>
            </p:cNvPr>
            <p:cNvSpPr txBox="1"/>
            <p:nvPr/>
          </p:nvSpPr>
          <p:spPr>
            <a:xfrm>
              <a:off x="1132152" y="4563430"/>
              <a:ext cx="58151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02297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35</a:t>
              </a:r>
              <a:endParaRPr lang="ru-RU" b="1" dirty="0">
                <a:solidFill>
                  <a:srgbClr val="022977"/>
                </a:solidFill>
              </a:endParaRPr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xmlns="" id="{73AB58D6-7EED-4733-8FBA-470A34278E75}"/>
                </a:ext>
              </a:extLst>
            </p:cNvPr>
            <p:cNvSpPr/>
            <p:nvPr/>
          </p:nvSpPr>
          <p:spPr>
            <a:xfrm>
              <a:off x="1968108" y="4267202"/>
              <a:ext cx="581519" cy="2112308"/>
            </a:xfrm>
            <a:prstGeom prst="rect">
              <a:avLst/>
            </a:prstGeom>
            <a:gradFill>
              <a:gsLst>
                <a:gs pos="94000">
                  <a:srgbClr val="F7A085"/>
                </a:gs>
                <a:gs pos="100000">
                  <a:schemeClr val="bg1"/>
                </a:gs>
                <a:gs pos="33000">
                  <a:srgbClr val="F26E2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44C31159-6371-4A3E-8FF2-B968DE773B88}"/>
                </a:ext>
              </a:extLst>
            </p:cNvPr>
            <p:cNvSpPr txBox="1"/>
            <p:nvPr/>
          </p:nvSpPr>
          <p:spPr>
            <a:xfrm>
              <a:off x="1968107" y="3961047"/>
              <a:ext cx="58151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02297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65</a:t>
              </a:r>
              <a:endParaRPr lang="ru-RU" b="1" dirty="0">
                <a:solidFill>
                  <a:srgbClr val="022977"/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5CD6CF88-A090-4C79-A80B-37B4EB1AE723}"/>
                </a:ext>
              </a:extLst>
            </p:cNvPr>
            <p:cNvSpPr txBox="1"/>
            <p:nvPr/>
          </p:nvSpPr>
          <p:spPr>
            <a:xfrm>
              <a:off x="278339" y="5749915"/>
              <a:ext cx="58151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02297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</a:t>
              </a:r>
              <a:endParaRPr lang="ru-RU" b="1" dirty="0">
                <a:solidFill>
                  <a:srgbClr val="022977"/>
                </a:solidFill>
              </a:endParaRPr>
            </a:p>
          </p:txBody>
        </p:sp>
        <p:cxnSp>
          <p:nvCxnSpPr>
            <p:cNvPr id="92" name="Прямая соединительная линия 91">
              <a:extLst>
                <a:ext uri="{FF2B5EF4-FFF2-40B4-BE49-F238E27FC236}">
                  <a16:creationId xmlns:a16="http://schemas.microsoft.com/office/drawing/2014/main" xmlns="" id="{7C0806EE-BB1E-4A3A-A244-EEE68C5D471E}"/>
                </a:ext>
              </a:extLst>
            </p:cNvPr>
            <p:cNvCxnSpPr>
              <a:cxnSpLocks/>
            </p:cNvCxnSpPr>
            <p:nvPr/>
          </p:nvCxnSpPr>
          <p:spPr>
            <a:xfrm>
              <a:off x="278339" y="6422401"/>
              <a:ext cx="2271287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036891D-CA47-4047-AD92-B54AF50913B4}"/>
                </a:ext>
              </a:extLst>
            </p:cNvPr>
            <p:cNvSpPr txBox="1"/>
            <p:nvPr/>
          </p:nvSpPr>
          <p:spPr>
            <a:xfrm>
              <a:off x="191255" y="6454495"/>
              <a:ext cx="759445" cy="33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2018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14DBB604-FE73-4D0F-9A2F-961B1C44E274}"/>
                </a:ext>
              </a:extLst>
            </p:cNvPr>
            <p:cNvSpPr txBox="1"/>
            <p:nvPr/>
          </p:nvSpPr>
          <p:spPr>
            <a:xfrm>
              <a:off x="934307" y="6435942"/>
              <a:ext cx="759445" cy="33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2024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193D2794-BB94-4DA0-A306-6C1D24F369D8}"/>
                </a:ext>
              </a:extLst>
            </p:cNvPr>
            <p:cNvSpPr txBox="1"/>
            <p:nvPr/>
          </p:nvSpPr>
          <p:spPr>
            <a:xfrm>
              <a:off x="1879143" y="6435942"/>
              <a:ext cx="759445" cy="33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2035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A58381F-F658-44F5-827A-EDCB0945498D}"/>
              </a:ext>
            </a:extLst>
          </p:cNvPr>
          <p:cNvSpPr txBox="1"/>
          <p:nvPr/>
        </p:nvSpPr>
        <p:spPr>
          <a:xfrm>
            <a:off x="106327" y="3248247"/>
            <a:ext cx="243485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2D1F1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Количество </a:t>
            </a:r>
            <a:r>
              <a:rPr lang="ru-RU" sz="1400" b="1" dirty="0" smtClean="0">
                <a:solidFill>
                  <a:srgbClr val="2D1F1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регионов </a:t>
            </a:r>
            <a:r>
              <a:rPr lang="ru-RU" sz="1400" dirty="0" smtClean="0">
                <a:solidFill>
                  <a:srgbClr val="2D1F1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внедривших</a:t>
            </a:r>
            <a:r>
              <a:rPr lang="ru-RU" sz="1400" dirty="0">
                <a:solidFill>
                  <a:srgbClr val="2D1F1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ru-RU" sz="1400" dirty="0">
                <a:solidFill>
                  <a:srgbClr val="2D1F1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1400" dirty="0">
                <a:solidFill>
                  <a:srgbClr val="2D1F1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«альтернативную котельную»</a:t>
            </a:r>
            <a:endParaRPr lang="en-US" sz="1400" dirty="0">
              <a:solidFill>
                <a:srgbClr val="2D1F1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ru-RU" sz="1400" b="1" dirty="0">
              <a:solidFill>
                <a:srgbClr val="2D1F10"/>
              </a:solidFill>
            </a:endParaRPr>
          </a:p>
        </p:txBody>
      </p: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xmlns="" id="{A29E1B15-FB04-4886-AE3F-2D83599FC011}"/>
              </a:ext>
            </a:extLst>
          </p:cNvPr>
          <p:cNvGrpSpPr/>
          <p:nvPr/>
        </p:nvGrpSpPr>
        <p:grpSpPr>
          <a:xfrm>
            <a:off x="3197926" y="4310093"/>
            <a:ext cx="2447333" cy="2482943"/>
            <a:chOff x="191255" y="4310093"/>
            <a:chExt cx="2447333" cy="2482943"/>
          </a:xfrm>
        </p:grpSpPr>
        <p:sp>
          <p:nvSpPr>
            <p:cNvPr id="146" name="Прямоугольник 145">
              <a:extLst>
                <a:ext uri="{FF2B5EF4-FFF2-40B4-BE49-F238E27FC236}">
                  <a16:creationId xmlns:a16="http://schemas.microsoft.com/office/drawing/2014/main" xmlns="" id="{95503261-0CB5-4B66-B1B9-737BA30A5B91}"/>
                </a:ext>
              </a:extLst>
            </p:cNvPr>
            <p:cNvSpPr/>
            <p:nvPr/>
          </p:nvSpPr>
          <p:spPr>
            <a:xfrm>
              <a:off x="1132152" y="4896046"/>
              <a:ext cx="581519" cy="1483464"/>
            </a:xfrm>
            <a:prstGeom prst="rect">
              <a:avLst/>
            </a:prstGeom>
            <a:gradFill>
              <a:gsLst>
                <a:gs pos="96000">
                  <a:schemeClr val="bg2"/>
                </a:gs>
                <a:gs pos="100000">
                  <a:schemeClr val="bg1"/>
                </a:gs>
                <a:gs pos="33000">
                  <a:srgbClr val="85878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рямоугольник 146">
              <a:extLst>
                <a:ext uri="{FF2B5EF4-FFF2-40B4-BE49-F238E27FC236}">
                  <a16:creationId xmlns:a16="http://schemas.microsoft.com/office/drawing/2014/main" xmlns="" id="{FA81D983-EA7D-479F-BAC5-B098A0A42B0F}"/>
                </a:ext>
              </a:extLst>
            </p:cNvPr>
            <p:cNvSpPr/>
            <p:nvPr/>
          </p:nvSpPr>
          <p:spPr>
            <a:xfrm>
              <a:off x="296196" y="4310093"/>
              <a:ext cx="581519" cy="2112308"/>
            </a:xfrm>
            <a:prstGeom prst="rect">
              <a:avLst/>
            </a:prstGeom>
            <a:gradFill>
              <a:gsLst>
                <a:gs pos="95000">
                  <a:schemeClr val="bg2"/>
                </a:gs>
                <a:gs pos="100000">
                  <a:schemeClr val="bg1"/>
                </a:gs>
                <a:gs pos="33000">
                  <a:srgbClr val="85878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рямоугольник 148">
              <a:extLst>
                <a:ext uri="{FF2B5EF4-FFF2-40B4-BE49-F238E27FC236}">
                  <a16:creationId xmlns:a16="http://schemas.microsoft.com/office/drawing/2014/main" xmlns="" id="{69C4CA57-1CF5-47D6-9FCD-052F93CB1EE4}"/>
                </a:ext>
              </a:extLst>
            </p:cNvPr>
            <p:cNvSpPr/>
            <p:nvPr/>
          </p:nvSpPr>
          <p:spPr>
            <a:xfrm>
              <a:off x="1968108" y="5917844"/>
              <a:ext cx="581519" cy="461665"/>
            </a:xfrm>
            <a:prstGeom prst="rect">
              <a:avLst/>
            </a:prstGeom>
            <a:gradFill>
              <a:gsLst>
                <a:gs pos="94000">
                  <a:schemeClr val="bg2"/>
                </a:gs>
                <a:gs pos="100000">
                  <a:schemeClr val="bg1"/>
                </a:gs>
                <a:gs pos="33000">
                  <a:srgbClr val="85878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2" name="Прямая соединительная линия 151">
              <a:extLst>
                <a:ext uri="{FF2B5EF4-FFF2-40B4-BE49-F238E27FC236}">
                  <a16:creationId xmlns:a16="http://schemas.microsoft.com/office/drawing/2014/main" xmlns="" id="{579DE088-18F7-48DC-93BF-6324DDC562D7}"/>
                </a:ext>
              </a:extLst>
            </p:cNvPr>
            <p:cNvCxnSpPr>
              <a:cxnSpLocks/>
            </p:cNvCxnSpPr>
            <p:nvPr/>
          </p:nvCxnSpPr>
          <p:spPr>
            <a:xfrm>
              <a:off x="278339" y="6422401"/>
              <a:ext cx="2271287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xmlns="" id="{3DB0C4CE-F579-4F8E-B156-D15590E8D653}"/>
                </a:ext>
              </a:extLst>
            </p:cNvPr>
            <p:cNvSpPr txBox="1"/>
            <p:nvPr/>
          </p:nvSpPr>
          <p:spPr>
            <a:xfrm>
              <a:off x="191255" y="6454495"/>
              <a:ext cx="759445" cy="33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2018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xmlns="" id="{0AD6ABBB-00F8-4290-B715-CF55E507B4A8}"/>
                </a:ext>
              </a:extLst>
            </p:cNvPr>
            <p:cNvSpPr txBox="1"/>
            <p:nvPr/>
          </p:nvSpPr>
          <p:spPr>
            <a:xfrm>
              <a:off x="934307" y="6435942"/>
              <a:ext cx="759445" cy="33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2024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xmlns="" id="{2D6D9B6E-AAFE-4196-91CB-6B02A865902A}"/>
                </a:ext>
              </a:extLst>
            </p:cNvPr>
            <p:cNvSpPr txBox="1"/>
            <p:nvPr/>
          </p:nvSpPr>
          <p:spPr>
            <a:xfrm>
              <a:off x="1879143" y="6435942"/>
              <a:ext cx="759445" cy="33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2035</a:t>
              </a:r>
            </a:p>
          </p:txBody>
        </p:sp>
      </p:grpSp>
      <p:grpSp>
        <p:nvGrpSpPr>
          <p:cNvPr id="156" name="Группа 155">
            <a:extLst>
              <a:ext uri="{FF2B5EF4-FFF2-40B4-BE49-F238E27FC236}">
                <a16:creationId xmlns:a16="http://schemas.microsoft.com/office/drawing/2014/main" xmlns="" id="{45F5E651-EAF7-46A4-B9CB-3BF548DD9338}"/>
              </a:ext>
            </a:extLst>
          </p:cNvPr>
          <p:cNvGrpSpPr/>
          <p:nvPr/>
        </p:nvGrpSpPr>
        <p:grpSpPr>
          <a:xfrm>
            <a:off x="6149939" y="3932021"/>
            <a:ext cx="2533698" cy="2861015"/>
            <a:chOff x="136597" y="3932021"/>
            <a:chExt cx="2533698" cy="2861015"/>
          </a:xfrm>
        </p:grpSpPr>
        <p:sp>
          <p:nvSpPr>
            <p:cNvPr id="157" name="Прямоугольник 156">
              <a:extLst>
                <a:ext uri="{FF2B5EF4-FFF2-40B4-BE49-F238E27FC236}">
                  <a16:creationId xmlns:a16="http://schemas.microsoft.com/office/drawing/2014/main" xmlns="" id="{AE66C724-6C2B-4694-B154-02884EFA6C3C}"/>
                </a:ext>
              </a:extLst>
            </p:cNvPr>
            <p:cNvSpPr/>
            <p:nvPr/>
          </p:nvSpPr>
          <p:spPr>
            <a:xfrm>
              <a:off x="1132152" y="5060514"/>
              <a:ext cx="581519" cy="1318995"/>
            </a:xfrm>
            <a:prstGeom prst="rect">
              <a:avLst/>
            </a:prstGeom>
            <a:gradFill>
              <a:gsLst>
                <a:gs pos="96000">
                  <a:schemeClr val="bg2"/>
                </a:gs>
                <a:gs pos="100000">
                  <a:schemeClr val="bg1"/>
                </a:gs>
                <a:gs pos="33000">
                  <a:srgbClr val="85878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xmlns="" id="{1B7463F0-F906-4639-A4A0-A9ED99A2EE66}"/>
                </a:ext>
              </a:extLst>
            </p:cNvPr>
            <p:cNvSpPr/>
            <p:nvPr/>
          </p:nvSpPr>
          <p:spPr>
            <a:xfrm>
              <a:off x="296196" y="5260629"/>
              <a:ext cx="581519" cy="1161772"/>
            </a:xfrm>
            <a:prstGeom prst="rect">
              <a:avLst/>
            </a:prstGeom>
            <a:gradFill>
              <a:gsLst>
                <a:gs pos="84000">
                  <a:schemeClr val="bg2"/>
                </a:gs>
                <a:gs pos="100000">
                  <a:schemeClr val="bg1"/>
                </a:gs>
                <a:gs pos="33000">
                  <a:srgbClr val="85878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xmlns="" id="{25CA49FB-1A88-4853-8829-95BF9C69CA53}"/>
                </a:ext>
              </a:extLst>
            </p:cNvPr>
            <p:cNvSpPr txBox="1"/>
            <p:nvPr/>
          </p:nvSpPr>
          <p:spPr>
            <a:xfrm>
              <a:off x="1049150" y="4674274"/>
              <a:ext cx="82286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02297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33%</a:t>
              </a:r>
              <a:endParaRPr lang="ru-RU" b="1" dirty="0">
                <a:solidFill>
                  <a:srgbClr val="022977"/>
                </a:solidFill>
              </a:endParaRPr>
            </a:p>
          </p:txBody>
        </p:sp>
        <p:sp>
          <p:nvSpPr>
            <p:cNvPr id="160" name="Прямоугольник 159">
              <a:extLst>
                <a:ext uri="{FF2B5EF4-FFF2-40B4-BE49-F238E27FC236}">
                  <a16:creationId xmlns:a16="http://schemas.microsoft.com/office/drawing/2014/main" xmlns="" id="{729D26CE-27CE-48BE-AC07-DFB155C5E9F9}"/>
                </a:ext>
              </a:extLst>
            </p:cNvPr>
            <p:cNvSpPr/>
            <p:nvPr/>
          </p:nvSpPr>
          <p:spPr>
            <a:xfrm>
              <a:off x="1968108" y="4267202"/>
              <a:ext cx="581519" cy="2112308"/>
            </a:xfrm>
            <a:prstGeom prst="rect">
              <a:avLst/>
            </a:prstGeom>
            <a:gradFill>
              <a:gsLst>
                <a:gs pos="94000">
                  <a:srgbClr val="F7A085"/>
                </a:gs>
                <a:gs pos="100000">
                  <a:schemeClr val="bg1"/>
                </a:gs>
                <a:gs pos="33000">
                  <a:srgbClr val="F26E2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xmlns="" id="{C2D1D290-7335-4A07-A732-5FC38DC01A04}"/>
                </a:ext>
              </a:extLst>
            </p:cNvPr>
            <p:cNvSpPr txBox="1"/>
            <p:nvPr/>
          </p:nvSpPr>
          <p:spPr>
            <a:xfrm>
              <a:off x="1847434" y="3932021"/>
              <a:ext cx="82286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02297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40%</a:t>
              </a:r>
              <a:endParaRPr lang="ru-RU" b="1" dirty="0">
                <a:solidFill>
                  <a:srgbClr val="022977"/>
                </a:solidFill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xmlns="" id="{5EDB3FBE-1BFB-48C8-944A-318DB35A50C9}"/>
                </a:ext>
              </a:extLst>
            </p:cNvPr>
            <p:cNvSpPr txBox="1"/>
            <p:nvPr/>
          </p:nvSpPr>
          <p:spPr>
            <a:xfrm>
              <a:off x="136597" y="4875848"/>
              <a:ext cx="9917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02297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30,4%</a:t>
              </a:r>
              <a:endParaRPr lang="ru-RU" b="1" dirty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163" name="Прямая соединительная линия 162">
              <a:extLst>
                <a:ext uri="{FF2B5EF4-FFF2-40B4-BE49-F238E27FC236}">
                  <a16:creationId xmlns:a16="http://schemas.microsoft.com/office/drawing/2014/main" xmlns="" id="{50737372-6A25-4D94-9B89-B706C305EE09}"/>
                </a:ext>
              </a:extLst>
            </p:cNvPr>
            <p:cNvCxnSpPr>
              <a:cxnSpLocks/>
            </p:cNvCxnSpPr>
            <p:nvPr/>
          </p:nvCxnSpPr>
          <p:spPr>
            <a:xfrm>
              <a:off x="278339" y="6422401"/>
              <a:ext cx="2271287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xmlns="" id="{F17A8009-C959-4BC1-8408-106E44D9E52C}"/>
                </a:ext>
              </a:extLst>
            </p:cNvPr>
            <p:cNvSpPr txBox="1"/>
            <p:nvPr/>
          </p:nvSpPr>
          <p:spPr>
            <a:xfrm>
              <a:off x="191255" y="6454495"/>
              <a:ext cx="759445" cy="33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2018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xmlns="" id="{DA0E07A9-8068-48FD-BE99-33E76BCDB3A2}"/>
                </a:ext>
              </a:extLst>
            </p:cNvPr>
            <p:cNvSpPr txBox="1"/>
            <p:nvPr/>
          </p:nvSpPr>
          <p:spPr>
            <a:xfrm>
              <a:off x="934307" y="6435942"/>
              <a:ext cx="759445" cy="33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2024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xmlns="" id="{EA87F15A-7F52-4671-B528-E3CE8812CDCE}"/>
                </a:ext>
              </a:extLst>
            </p:cNvPr>
            <p:cNvSpPr txBox="1"/>
            <p:nvPr/>
          </p:nvSpPr>
          <p:spPr>
            <a:xfrm>
              <a:off x="1879143" y="6435942"/>
              <a:ext cx="759445" cy="33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2035</a:t>
              </a:r>
            </a:p>
          </p:txBody>
        </p:sp>
      </p:grp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xmlns="" id="{B6F0B1B0-D625-4501-B506-0679BD20E751}"/>
              </a:ext>
            </a:extLst>
          </p:cNvPr>
          <p:cNvGrpSpPr/>
          <p:nvPr/>
        </p:nvGrpSpPr>
        <p:grpSpPr>
          <a:xfrm>
            <a:off x="9129235" y="4028495"/>
            <a:ext cx="2630856" cy="2764541"/>
            <a:chOff x="109223" y="4028495"/>
            <a:chExt cx="2630856" cy="2764541"/>
          </a:xfrm>
        </p:grpSpPr>
        <p:sp>
          <p:nvSpPr>
            <p:cNvPr id="168" name="Прямоугольник 167">
              <a:extLst>
                <a:ext uri="{FF2B5EF4-FFF2-40B4-BE49-F238E27FC236}">
                  <a16:creationId xmlns:a16="http://schemas.microsoft.com/office/drawing/2014/main" xmlns="" id="{6AC256C9-D3AE-4544-93E0-922A2A7D99EC}"/>
                </a:ext>
              </a:extLst>
            </p:cNvPr>
            <p:cNvSpPr/>
            <p:nvPr/>
          </p:nvSpPr>
          <p:spPr>
            <a:xfrm>
              <a:off x="1102182" y="4746586"/>
              <a:ext cx="712383" cy="1632924"/>
            </a:xfrm>
            <a:prstGeom prst="rect">
              <a:avLst/>
            </a:prstGeom>
            <a:gradFill>
              <a:gsLst>
                <a:gs pos="96000">
                  <a:schemeClr val="bg2"/>
                </a:gs>
                <a:gs pos="100000">
                  <a:schemeClr val="bg1"/>
                </a:gs>
                <a:gs pos="33000">
                  <a:srgbClr val="85878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Прямоугольник 168">
              <a:extLst>
                <a:ext uri="{FF2B5EF4-FFF2-40B4-BE49-F238E27FC236}">
                  <a16:creationId xmlns:a16="http://schemas.microsoft.com/office/drawing/2014/main" xmlns="" id="{E140D1EA-5DB9-482D-A3E0-75DEF2393FCA}"/>
                </a:ext>
              </a:extLst>
            </p:cNvPr>
            <p:cNvSpPr/>
            <p:nvPr/>
          </p:nvSpPr>
          <p:spPr>
            <a:xfrm>
              <a:off x="296196" y="4356423"/>
              <a:ext cx="657132" cy="2065978"/>
            </a:xfrm>
            <a:prstGeom prst="rect">
              <a:avLst/>
            </a:prstGeom>
            <a:gradFill>
              <a:gsLst>
                <a:gs pos="87000">
                  <a:schemeClr val="bg2"/>
                </a:gs>
                <a:gs pos="100000">
                  <a:schemeClr val="bg1"/>
                </a:gs>
                <a:gs pos="33000">
                  <a:srgbClr val="85878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xmlns="" id="{29431A32-81B5-4DAD-8B78-E1716CCD82E9}"/>
                </a:ext>
              </a:extLst>
            </p:cNvPr>
            <p:cNvSpPr txBox="1"/>
            <p:nvPr/>
          </p:nvSpPr>
          <p:spPr>
            <a:xfrm>
              <a:off x="877715" y="4418910"/>
              <a:ext cx="109039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02297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164,2</a:t>
              </a:r>
              <a:endParaRPr lang="ru-RU" b="1" dirty="0">
                <a:solidFill>
                  <a:srgbClr val="022977"/>
                </a:solidFill>
              </a:endParaRPr>
            </a:p>
          </p:txBody>
        </p:sp>
        <p:sp>
          <p:nvSpPr>
            <p:cNvPr id="171" name="Прямоугольник 170">
              <a:extLst>
                <a:ext uri="{FF2B5EF4-FFF2-40B4-BE49-F238E27FC236}">
                  <a16:creationId xmlns:a16="http://schemas.microsoft.com/office/drawing/2014/main" xmlns="" id="{E5FCAEDB-B774-4DBF-A178-48539E2F8836}"/>
                </a:ext>
              </a:extLst>
            </p:cNvPr>
            <p:cNvSpPr/>
            <p:nvPr/>
          </p:nvSpPr>
          <p:spPr>
            <a:xfrm>
              <a:off x="1878360" y="5260628"/>
              <a:ext cx="671267" cy="1118881"/>
            </a:xfrm>
            <a:prstGeom prst="rect">
              <a:avLst/>
            </a:prstGeom>
            <a:gradFill>
              <a:gsLst>
                <a:gs pos="0">
                  <a:srgbClr val="F26E25"/>
                </a:gs>
                <a:gs pos="100000">
                  <a:schemeClr val="bg1"/>
                </a:gs>
                <a:gs pos="75000">
                  <a:srgbClr val="F7A08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xmlns="" id="{722FFE22-05B5-4E91-BEDA-18B131997823}"/>
                </a:ext>
              </a:extLst>
            </p:cNvPr>
            <p:cNvSpPr txBox="1"/>
            <p:nvPr/>
          </p:nvSpPr>
          <p:spPr>
            <a:xfrm>
              <a:off x="1713671" y="4946067"/>
              <a:ext cx="102640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02297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159,3</a:t>
              </a:r>
              <a:endParaRPr lang="ru-RU" b="1" dirty="0">
                <a:solidFill>
                  <a:srgbClr val="022977"/>
                </a:solidFill>
              </a:endParaRP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xmlns="" id="{79E29BD2-E24A-4303-8090-88D8CFA3E1E3}"/>
                </a:ext>
              </a:extLst>
            </p:cNvPr>
            <p:cNvSpPr txBox="1"/>
            <p:nvPr/>
          </p:nvSpPr>
          <p:spPr>
            <a:xfrm>
              <a:off x="109223" y="4028495"/>
              <a:ext cx="9543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02297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</a:t>
              </a:r>
              <a:r>
                <a:rPr lang="ru-RU" b="1" dirty="0">
                  <a:solidFill>
                    <a:srgbClr val="02297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69,2</a:t>
              </a:r>
              <a:endParaRPr lang="ru-RU" b="1" dirty="0">
                <a:solidFill>
                  <a:srgbClr val="022977"/>
                </a:solidFill>
              </a:endParaRPr>
            </a:p>
          </p:txBody>
        </p:sp>
        <p:cxnSp>
          <p:nvCxnSpPr>
            <p:cNvPr id="174" name="Прямая соединительная линия 173">
              <a:extLst>
                <a:ext uri="{FF2B5EF4-FFF2-40B4-BE49-F238E27FC236}">
                  <a16:creationId xmlns:a16="http://schemas.microsoft.com/office/drawing/2014/main" xmlns="" id="{9796C292-154A-4043-8284-04BD77086331}"/>
                </a:ext>
              </a:extLst>
            </p:cNvPr>
            <p:cNvCxnSpPr>
              <a:cxnSpLocks/>
            </p:cNvCxnSpPr>
            <p:nvPr/>
          </p:nvCxnSpPr>
          <p:spPr>
            <a:xfrm>
              <a:off x="278339" y="6422401"/>
              <a:ext cx="2271287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xmlns="" id="{1D168575-813D-4274-BF6B-18DB8D5CE235}"/>
                </a:ext>
              </a:extLst>
            </p:cNvPr>
            <p:cNvSpPr txBox="1"/>
            <p:nvPr/>
          </p:nvSpPr>
          <p:spPr>
            <a:xfrm>
              <a:off x="191255" y="6454495"/>
              <a:ext cx="759445" cy="33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2018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xmlns="" id="{A3774600-AA72-4E5D-8DDE-803EF3CAE188}"/>
                </a:ext>
              </a:extLst>
            </p:cNvPr>
            <p:cNvSpPr txBox="1"/>
            <p:nvPr/>
          </p:nvSpPr>
          <p:spPr>
            <a:xfrm>
              <a:off x="934307" y="6435942"/>
              <a:ext cx="759445" cy="33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2024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xmlns="" id="{F4D5AAB0-42F9-47F1-BB1B-1E63BF3B1DD5}"/>
                </a:ext>
              </a:extLst>
            </p:cNvPr>
            <p:cNvSpPr txBox="1"/>
            <p:nvPr/>
          </p:nvSpPr>
          <p:spPr>
            <a:xfrm>
              <a:off x="1879143" y="6435942"/>
              <a:ext cx="759445" cy="33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2035</a:t>
              </a:r>
            </a:p>
          </p:txBody>
        </p:sp>
      </p:grp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3B1F2CC6-6153-4B65-ADD1-DF50514D715F}"/>
              </a:ext>
            </a:extLst>
          </p:cNvPr>
          <p:cNvSpPr/>
          <p:nvPr/>
        </p:nvSpPr>
        <p:spPr>
          <a:xfrm>
            <a:off x="3502943" y="4123423"/>
            <a:ext cx="137073" cy="133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>
            <a:extLst>
              <a:ext uri="{FF2B5EF4-FFF2-40B4-BE49-F238E27FC236}">
                <a16:creationId xmlns:a16="http://schemas.microsoft.com/office/drawing/2014/main" xmlns="" id="{1A1C0B29-F93E-492F-8B92-E5FD082F5E05}"/>
              </a:ext>
            </a:extLst>
          </p:cNvPr>
          <p:cNvSpPr/>
          <p:nvPr/>
        </p:nvSpPr>
        <p:spPr>
          <a:xfrm>
            <a:off x="4389619" y="4746586"/>
            <a:ext cx="4571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>
            <a:extLst>
              <a:ext uri="{FF2B5EF4-FFF2-40B4-BE49-F238E27FC236}">
                <a16:creationId xmlns:a16="http://schemas.microsoft.com/office/drawing/2014/main" xmlns="" id="{64123996-506E-4B4B-867E-80E53018BB81}"/>
              </a:ext>
            </a:extLst>
          </p:cNvPr>
          <p:cNvSpPr/>
          <p:nvPr/>
        </p:nvSpPr>
        <p:spPr>
          <a:xfrm>
            <a:off x="5196999" y="5703074"/>
            <a:ext cx="137073" cy="133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324138D-8223-4637-8B28-295E4C1A1D1D}"/>
              </a:ext>
            </a:extLst>
          </p:cNvPr>
          <p:cNvSpPr txBox="1"/>
          <p:nvPr/>
        </p:nvSpPr>
        <p:spPr>
          <a:xfrm>
            <a:off x="4697965" y="4274957"/>
            <a:ext cx="11499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2D1F1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Ежегодное снижение </a:t>
            </a:r>
            <a:r>
              <a:rPr lang="ru-RU" sz="1400" dirty="0">
                <a:solidFill>
                  <a:srgbClr val="2D1F1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аварийных ситуаций</a:t>
            </a:r>
            <a:endParaRPr lang="en-US" sz="1400" dirty="0">
              <a:solidFill>
                <a:srgbClr val="2D1F1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E8C707A-280A-4772-9019-07E992CCED85}"/>
              </a:ext>
            </a:extLst>
          </p:cNvPr>
          <p:cNvSpPr txBox="1"/>
          <p:nvPr/>
        </p:nvSpPr>
        <p:spPr>
          <a:xfrm>
            <a:off x="2775098" y="3263058"/>
            <a:ext cx="33209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2D1F1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Количество аварийных </a:t>
            </a:r>
            <a:r>
              <a:rPr lang="ru-RU" sz="1400" b="1" dirty="0" smtClean="0">
                <a:solidFill>
                  <a:srgbClr val="2D1F1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ситуаций </a:t>
            </a:r>
            <a:r>
              <a:rPr lang="ru-RU" sz="1400" dirty="0" smtClean="0">
                <a:solidFill>
                  <a:srgbClr val="2D1F1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 </a:t>
            </a:r>
            <a:r>
              <a:rPr lang="ru-RU" sz="1400" dirty="0">
                <a:solidFill>
                  <a:srgbClr val="2D1F1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источниках тепловой энергии и тепловых сетях в ценовых зонах </a:t>
            </a:r>
            <a:r>
              <a:rPr lang="ru-RU" sz="1400" dirty="0" smtClean="0">
                <a:solidFill>
                  <a:srgbClr val="2D1F1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теплоснабжения</a:t>
            </a:r>
            <a:endParaRPr lang="ru-RU" sz="1400" dirty="0">
              <a:solidFill>
                <a:srgbClr val="2D1F1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AEAF732-8744-464E-BE93-B65D7ABE0414}"/>
              </a:ext>
            </a:extLst>
          </p:cNvPr>
          <p:cNvSpPr txBox="1"/>
          <p:nvPr/>
        </p:nvSpPr>
        <p:spPr>
          <a:xfrm>
            <a:off x="4138984" y="4356556"/>
            <a:ext cx="759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5%</a:t>
            </a:r>
            <a:endParaRPr lang="ru-RU" b="1" dirty="0">
              <a:solidFill>
                <a:srgbClr val="022977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B554BF8-D4BD-498B-999C-6938F9CF36D3}"/>
              </a:ext>
            </a:extLst>
          </p:cNvPr>
          <p:cNvSpPr txBox="1"/>
          <p:nvPr/>
        </p:nvSpPr>
        <p:spPr>
          <a:xfrm>
            <a:off x="6277167" y="3199262"/>
            <a:ext cx="227128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2D1F1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Доля выработки электроэнергии </a:t>
            </a:r>
            <a:r>
              <a:rPr lang="ru-RU" sz="1400" b="1" dirty="0" smtClean="0">
                <a:solidFill>
                  <a:srgbClr val="2D1F1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ТЭЦ </a:t>
            </a:r>
            <a:r>
              <a:rPr lang="ru-RU" sz="1400" dirty="0" smtClean="0">
                <a:solidFill>
                  <a:srgbClr val="2D1F1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 комбинированном цикле </a:t>
            </a:r>
            <a:endParaRPr lang="ru-RU" sz="1400" b="1" dirty="0">
              <a:solidFill>
                <a:srgbClr val="2D1F1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xmlns="" id="{3866F959-B9BA-4C7C-A943-240DDF74828A}"/>
              </a:ext>
            </a:extLst>
          </p:cNvPr>
          <p:cNvSpPr txBox="1"/>
          <p:nvPr/>
        </p:nvSpPr>
        <p:spPr>
          <a:xfrm>
            <a:off x="9287132" y="4344435"/>
            <a:ext cx="9520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D1F1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кг</a:t>
            </a:r>
            <a:r>
              <a:rPr lang="en-US" sz="1400" dirty="0">
                <a:solidFill>
                  <a:srgbClr val="2D1F1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</a:t>
            </a:r>
            <a:r>
              <a:rPr lang="ru-RU" sz="1400" dirty="0">
                <a:solidFill>
                  <a:srgbClr val="2D1F1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Гкал</a:t>
            </a:r>
            <a:endParaRPr lang="ru-RU" sz="1400" dirty="0">
              <a:solidFill>
                <a:srgbClr val="2D1F10"/>
              </a:solidFill>
            </a:endParaRPr>
          </a:p>
        </p:txBody>
      </p:sp>
      <p:pic>
        <p:nvPicPr>
          <p:cNvPr id="194" name="Рисунок 193">
            <a:extLst>
              <a:ext uri="{FF2B5EF4-FFF2-40B4-BE49-F238E27FC236}">
                <a16:creationId xmlns:a16="http://schemas.microsoft.com/office/drawing/2014/main" xmlns="" id="{4CFCAC86-EE20-4245-B90B-7F27CA75EA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063" y="1014299"/>
            <a:ext cx="570297" cy="771961"/>
          </a:xfrm>
          <a:prstGeom prst="rect">
            <a:avLst/>
          </a:prstGeom>
        </p:spPr>
      </p:pic>
      <p:sp>
        <p:nvSpPr>
          <p:cNvPr id="198" name="TextBox 197">
            <a:extLst>
              <a:ext uri="{FF2B5EF4-FFF2-40B4-BE49-F238E27FC236}">
                <a16:creationId xmlns:a16="http://schemas.microsoft.com/office/drawing/2014/main" xmlns="" id="{1D2A218D-9D13-4ADA-985E-3425E77D63A8}"/>
              </a:ext>
            </a:extLst>
          </p:cNvPr>
          <p:cNvSpPr txBox="1"/>
          <p:nvPr/>
        </p:nvSpPr>
        <p:spPr>
          <a:xfrm>
            <a:off x="1057931" y="975812"/>
            <a:ext cx="10635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Задачами сферы теплоснабжения согласно </a:t>
            </a:r>
            <a:r>
              <a:rPr lang="ru-RU" sz="1600" b="1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Энергетической стратегии Российской Федерации </a:t>
            </a:r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на период до 2035 </a:t>
            </a:r>
            <a:r>
              <a:rPr lang="ru-RU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года являются</a:t>
            </a:r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endParaRPr lang="ru-RU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xmlns="" id="{F08563B4-BB2F-44C4-B241-83133BC3D332}"/>
              </a:ext>
            </a:extLst>
          </p:cNvPr>
          <p:cNvSpPr txBox="1"/>
          <p:nvPr/>
        </p:nvSpPr>
        <p:spPr>
          <a:xfrm>
            <a:off x="1057588" y="1562986"/>
            <a:ext cx="105734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формирование эффективных рынков теплоснабжения с приоритетом когенерации при соблюдении балансов интересов хозяйствующих субъектов и потребителей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  <a:endParaRPr lang="ru-RU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повышение надежности и эффективности теплосетевого комплекса. 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xmlns="" id="{315408B9-DEBF-47C9-94CA-F0DA00AF86B7}"/>
              </a:ext>
            </a:extLst>
          </p:cNvPr>
          <p:cNvSpPr txBox="1"/>
          <p:nvPr/>
        </p:nvSpPr>
        <p:spPr>
          <a:xfrm>
            <a:off x="1057931" y="2769418"/>
            <a:ext cx="7810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26E25"/>
                </a:solidFill>
              </a:rPr>
              <a:t>Целевыми показателями решения поставленных задач являются:</a:t>
            </a:r>
          </a:p>
        </p:txBody>
      </p:sp>
      <p:pic>
        <p:nvPicPr>
          <p:cNvPr id="204" name="Рисунок 203" descr="Цель">
            <a:extLst>
              <a:ext uri="{FF2B5EF4-FFF2-40B4-BE49-F238E27FC236}">
                <a16:creationId xmlns:a16="http://schemas.microsoft.com/office/drawing/2014/main" xmlns="" id="{E5B16BA6-FFE4-4FF5-8131-A5C3F3C700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41976" y="2680655"/>
            <a:ext cx="623912" cy="623912"/>
          </a:xfrm>
          <a:prstGeom prst="rect">
            <a:avLst/>
          </a:prstGeom>
        </p:spPr>
      </p:pic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xmlns="" id="{14BBCE30-EEBC-4566-BFA2-5C1F375034AA}"/>
              </a:ext>
            </a:extLst>
          </p:cNvPr>
          <p:cNvCxnSpPr>
            <a:cxnSpLocks/>
          </p:cNvCxnSpPr>
          <p:nvPr/>
        </p:nvCxnSpPr>
        <p:spPr>
          <a:xfrm>
            <a:off x="444500" y="2673719"/>
            <a:ext cx="11214100" cy="0"/>
          </a:xfrm>
          <a:prstGeom prst="line">
            <a:avLst/>
          </a:prstGeom>
          <a:ln w="38100">
            <a:solidFill>
              <a:srgbClr val="F26E2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3866F959-B9BA-4C7C-A943-240DDF74828A}"/>
              </a:ext>
            </a:extLst>
          </p:cNvPr>
          <p:cNvSpPr txBox="1"/>
          <p:nvPr/>
        </p:nvSpPr>
        <p:spPr>
          <a:xfrm>
            <a:off x="10120016" y="4730753"/>
            <a:ext cx="9520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D1F1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кг</a:t>
            </a:r>
            <a:r>
              <a:rPr lang="en-US" sz="1400" dirty="0">
                <a:solidFill>
                  <a:srgbClr val="2D1F1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</a:t>
            </a:r>
            <a:r>
              <a:rPr lang="ru-RU" sz="1400" dirty="0">
                <a:solidFill>
                  <a:srgbClr val="2D1F1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Гкал</a:t>
            </a:r>
            <a:endParaRPr lang="ru-RU" sz="1400" dirty="0">
              <a:solidFill>
                <a:srgbClr val="2D1F1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3866F959-B9BA-4C7C-A943-240DDF74828A}"/>
              </a:ext>
            </a:extLst>
          </p:cNvPr>
          <p:cNvSpPr txBox="1"/>
          <p:nvPr/>
        </p:nvSpPr>
        <p:spPr>
          <a:xfrm>
            <a:off x="10853663" y="5251747"/>
            <a:ext cx="8208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D1F1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кг</a:t>
            </a:r>
            <a:r>
              <a:rPr lang="en-US" sz="1400" dirty="0">
                <a:solidFill>
                  <a:srgbClr val="2D1F1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</a:t>
            </a:r>
            <a:r>
              <a:rPr lang="ru-RU" sz="1400" dirty="0">
                <a:solidFill>
                  <a:srgbClr val="2D1F1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Гкал</a:t>
            </a:r>
            <a:endParaRPr lang="ru-RU" sz="1400" dirty="0">
              <a:solidFill>
                <a:srgbClr val="2D1F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9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Прямоугольник: скругленные углы 55">
            <a:extLst>
              <a:ext uri="{FF2B5EF4-FFF2-40B4-BE49-F238E27FC236}">
                <a16:creationId xmlns:a16="http://schemas.microsoft.com/office/drawing/2014/main" xmlns="" id="{9D004D10-F405-40EA-8C87-E2E9D8926A7E}"/>
              </a:ext>
            </a:extLst>
          </p:cNvPr>
          <p:cNvSpPr/>
          <p:nvPr/>
        </p:nvSpPr>
        <p:spPr>
          <a:xfrm>
            <a:off x="6178262" y="1226842"/>
            <a:ext cx="5781115" cy="265517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85878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776A8CF-D7B6-43AB-BEC5-C6786B6DF559}"/>
              </a:ext>
            </a:extLst>
          </p:cNvPr>
          <p:cNvCxnSpPr>
            <a:cxnSpLocks/>
          </p:cNvCxnSpPr>
          <p:nvPr/>
        </p:nvCxnSpPr>
        <p:spPr>
          <a:xfrm>
            <a:off x="444500" y="908720"/>
            <a:ext cx="112141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48B7303-2CBA-4102-83A1-ED927E6A8C29}"/>
              </a:ext>
            </a:extLst>
          </p:cNvPr>
          <p:cNvPicPr/>
          <p:nvPr/>
        </p:nvPicPr>
        <p:blipFill>
          <a:blip r:embed="rId3" cstate="print"/>
          <a:srcRect l="58144" t="26531" r="21031" b="42449"/>
          <a:stretch>
            <a:fillRect/>
          </a:stretch>
        </p:blipFill>
        <p:spPr bwMode="auto">
          <a:xfrm>
            <a:off x="10555166" y="143297"/>
            <a:ext cx="887616" cy="66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F58FC95-7AC6-4A54-BFBB-885BC14B578D}"/>
              </a:ext>
            </a:extLst>
          </p:cNvPr>
          <p:cNvSpPr txBox="1"/>
          <p:nvPr/>
        </p:nvSpPr>
        <p:spPr>
          <a:xfrm>
            <a:off x="444499" y="495249"/>
            <a:ext cx="9955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Реализация </a:t>
            </a:r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целевой модели рынка тепловой </a:t>
            </a:r>
            <a:r>
              <a:rPr lang="ru-RU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энергии</a:t>
            </a:r>
            <a:endParaRPr lang="ru-RU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6" name="Рисунок 75" descr="Предложение и спрос">
            <a:extLst>
              <a:ext uri="{FF2B5EF4-FFF2-40B4-BE49-F238E27FC236}">
                <a16:creationId xmlns:a16="http://schemas.microsoft.com/office/drawing/2014/main" xmlns="" id="{E74FA842-1BAF-43DA-AF08-91FC154C67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276619" y="3099835"/>
            <a:ext cx="623906" cy="623906"/>
          </a:xfrm>
          <a:prstGeom prst="rect">
            <a:avLst/>
          </a:prstGeom>
        </p:spPr>
      </p:pic>
      <p:sp>
        <p:nvSpPr>
          <p:cNvPr id="52" name="Прямоугольник: скругленные углы 13">
            <a:extLst>
              <a:ext uri="{FF2B5EF4-FFF2-40B4-BE49-F238E27FC236}">
                <a16:creationId xmlns:a16="http://schemas.microsoft.com/office/drawing/2014/main" xmlns="" id="{CB834C82-3221-45FA-A373-3080407220C7}"/>
              </a:ext>
            </a:extLst>
          </p:cNvPr>
          <p:cNvSpPr/>
          <p:nvPr/>
        </p:nvSpPr>
        <p:spPr>
          <a:xfrm>
            <a:off x="177831" y="1247336"/>
            <a:ext cx="5918169" cy="2685721"/>
          </a:xfrm>
          <a:prstGeom prst="roundRect">
            <a:avLst>
              <a:gd name="adj" fmla="val 0"/>
            </a:avLst>
          </a:prstGeom>
          <a:solidFill>
            <a:srgbClr val="E7E6E6"/>
          </a:solidFill>
          <a:ln>
            <a:solidFill>
              <a:srgbClr val="E7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xmlns="" id="{8E4E583A-E47F-439C-BE2F-2F2A16EA8277}"/>
              </a:ext>
            </a:extLst>
          </p:cNvPr>
          <p:cNvGrpSpPr/>
          <p:nvPr/>
        </p:nvGrpSpPr>
        <p:grpSpPr>
          <a:xfrm>
            <a:off x="400342" y="1459992"/>
            <a:ext cx="1125415" cy="914400"/>
            <a:chOff x="185912" y="1105582"/>
            <a:chExt cx="1080120" cy="1080120"/>
          </a:xfrm>
          <a:solidFill>
            <a:srgbClr val="F26E25"/>
          </a:solidFill>
        </p:grpSpPr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xmlns="" id="{4F5026A4-B2E1-4C0B-8C1B-EDD226C09459}"/>
                </a:ext>
              </a:extLst>
            </p:cNvPr>
            <p:cNvSpPr/>
            <p:nvPr/>
          </p:nvSpPr>
          <p:spPr>
            <a:xfrm>
              <a:off x="185912" y="1105582"/>
              <a:ext cx="1080120" cy="10801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 descr="Весы правосудия">
              <a:extLst>
                <a:ext uri="{FF2B5EF4-FFF2-40B4-BE49-F238E27FC236}">
                  <a16:creationId xmlns:a16="http://schemas.microsoft.com/office/drawing/2014/main" xmlns="" id="{5E5E7581-C42D-4649-AC5C-31991A83E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346980" y="1266650"/>
              <a:ext cx="757983" cy="757983"/>
            </a:xfrm>
            <a:prstGeom prst="rect">
              <a:avLst/>
            </a:prstGeom>
            <a:grpFill/>
          </p:spPr>
        </p:pic>
      </p:grp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46E4E4CF-40EC-4AFD-A93B-B0D51A8C9489}"/>
              </a:ext>
            </a:extLst>
          </p:cNvPr>
          <p:cNvSpPr/>
          <p:nvPr/>
        </p:nvSpPr>
        <p:spPr>
          <a:xfrm>
            <a:off x="1605565" y="1605402"/>
            <a:ext cx="44489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Совершенствование</a:t>
            </a:r>
            <a:r>
              <a:rPr lang="ru-RU" sz="2000" b="1" dirty="0" smtClean="0"/>
              <a:t> </a:t>
            </a:r>
            <a:r>
              <a:rPr lang="ru-RU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нормативной</a:t>
            </a:r>
            <a:r>
              <a:rPr lang="ru-RU" sz="2000" b="1" dirty="0"/>
              <a:t> </a:t>
            </a:r>
            <a:r>
              <a:rPr lang="ru-RU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правовой</a:t>
            </a:r>
            <a:r>
              <a:rPr lang="ru-RU" sz="2000" b="1" dirty="0"/>
              <a:t> </a:t>
            </a:r>
            <a:r>
              <a:rPr lang="ru-RU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базы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7C72A9F6-21FF-4590-A94F-3F4AC888024C}"/>
              </a:ext>
            </a:extLst>
          </p:cNvPr>
          <p:cNvSpPr/>
          <p:nvPr/>
        </p:nvSpPr>
        <p:spPr>
          <a:xfrm>
            <a:off x="1170352" y="253087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22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88BB01B4-2646-49F5-8BF4-A8BB63AAF0FC}"/>
              </a:ext>
            </a:extLst>
          </p:cNvPr>
          <p:cNvSpPr/>
          <p:nvPr/>
        </p:nvSpPr>
        <p:spPr>
          <a:xfrm>
            <a:off x="6224601" y="4352419"/>
            <a:ext cx="5772641" cy="2132954"/>
          </a:xfrm>
          <a:prstGeom prst="rect">
            <a:avLst/>
          </a:prstGeom>
          <a:solidFill>
            <a:srgbClr val="F26E25"/>
          </a:solidFill>
          <a:ln>
            <a:solidFill>
              <a:srgbClr val="F26E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4CA7CA91-F25F-4B6F-9B9F-33BECF17D44E}"/>
              </a:ext>
            </a:extLst>
          </p:cNvPr>
          <p:cNvSpPr/>
          <p:nvPr/>
        </p:nvSpPr>
        <p:spPr>
          <a:xfrm>
            <a:off x="4746832" y="4884335"/>
            <a:ext cx="1275696" cy="1392083"/>
          </a:xfrm>
          <a:prstGeom prst="rect">
            <a:avLst/>
          </a:prstGeom>
          <a:solidFill>
            <a:srgbClr val="858789"/>
          </a:solidFill>
          <a:ln>
            <a:solidFill>
              <a:srgbClr val="858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9474C362-61E7-45BB-BB09-904926C14A9C}"/>
              </a:ext>
            </a:extLst>
          </p:cNvPr>
          <p:cNvSpPr/>
          <p:nvPr/>
        </p:nvSpPr>
        <p:spPr>
          <a:xfrm>
            <a:off x="177831" y="4323414"/>
            <a:ext cx="5901243" cy="2132954"/>
          </a:xfrm>
          <a:prstGeom prst="rect">
            <a:avLst/>
          </a:prstGeom>
          <a:noFill/>
          <a:ln>
            <a:solidFill>
              <a:srgbClr val="858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F09C2BB1-9BA8-4C63-835E-415106BFEF41}"/>
              </a:ext>
            </a:extLst>
          </p:cNvPr>
          <p:cNvSpPr/>
          <p:nvPr/>
        </p:nvSpPr>
        <p:spPr>
          <a:xfrm>
            <a:off x="706428" y="4103628"/>
            <a:ext cx="4844050" cy="480820"/>
          </a:xfrm>
          <a:prstGeom prst="rect">
            <a:avLst/>
          </a:prstGeom>
          <a:solidFill>
            <a:srgbClr val="F26E25"/>
          </a:solidFill>
          <a:ln>
            <a:solidFill>
              <a:srgbClr val="F26E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Рисунок 76" descr="Монитор">
            <a:extLst>
              <a:ext uri="{FF2B5EF4-FFF2-40B4-BE49-F238E27FC236}">
                <a16:creationId xmlns:a16="http://schemas.microsoft.com/office/drawing/2014/main" xmlns="" id="{57170F82-BCE2-4FB0-9675-8A31BE36800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68681" y="4653136"/>
            <a:ext cx="1125415" cy="914400"/>
          </a:xfrm>
          <a:prstGeom prst="rect">
            <a:avLst/>
          </a:prstGeom>
        </p:spPr>
      </p:pic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4FB82D81-4CF8-45EA-AA79-B42C5F75AA59}"/>
              </a:ext>
            </a:extLst>
          </p:cNvPr>
          <p:cNvSpPr/>
          <p:nvPr/>
        </p:nvSpPr>
        <p:spPr>
          <a:xfrm>
            <a:off x="268681" y="3196358"/>
            <a:ext cx="3073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акта Правительства Российской Федерации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xmlns="" id="{E86388FD-0BE0-429C-A1D3-6FEE06B7CC7C}"/>
              </a:ext>
            </a:extLst>
          </p:cNvPr>
          <p:cNvSpPr/>
          <p:nvPr/>
        </p:nvSpPr>
        <p:spPr>
          <a:xfrm>
            <a:off x="3369879" y="3170439"/>
            <a:ext cx="2617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приказа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Минэнерго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России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xmlns="" id="{8774E789-0FFE-4E50-A810-E5C608CE6985}"/>
              </a:ext>
            </a:extLst>
          </p:cNvPr>
          <p:cNvSpPr/>
          <p:nvPr/>
        </p:nvSpPr>
        <p:spPr>
          <a:xfrm>
            <a:off x="8189576" y="2953811"/>
            <a:ext cx="3586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Система</a:t>
            </a:r>
            <a:r>
              <a:rPr lang="ru-RU" sz="2000" dirty="0"/>
              <a:t> 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взаимоотношений</a:t>
            </a:r>
          </a:p>
        </p:txBody>
      </p: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xmlns="" id="{E82F276C-5634-4019-8D66-7DFC72082CCF}"/>
              </a:ext>
            </a:extLst>
          </p:cNvPr>
          <p:cNvCxnSpPr>
            <a:cxnSpLocks/>
          </p:cNvCxnSpPr>
          <p:nvPr/>
        </p:nvCxnSpPr>
        <p:spPr>
          <a:xfrm flipV="1">
            <a:off x="3369878" y="2687496"/>
            <a:ext cx="0" cy="1101545"/>
          </a:xfrm>
          <a:prstGeom prst="line">
            <a:avLst/>
          </a:prstGeom>
          <a:ln>
            <a:solidFill>
              <a:srgbClr val="0229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Рисунок 83" descr="Иерархия">
            <a:extLst>
              <a:ext uri="{FF2B5EF4-FFF2-40B4-BE49-F238E27FC236}">
                <a16:creationId xmlns:a16="http://schemas.microsoft.com/office/drawing/2014/main" xmlns="" id="{7AC564BD-6ACD-4FFD-BC2F-55400EAD26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398806" y="4705571"/>
            <a:ext cx="475973" cy="376872"/>
          </a:xfrm>
          <a:prstGeom prst="rect">
            <a:avLst/>
          </a:prstGeom>
        </p:spPr>
      </p:pic>
      <p:sp>
        <p:nvSpPr>
          <p:cNvPr id="85" name="Овал 84">
            <a:extLst>
              <a:ext uri="{FF2B5EF4-FFF2-40B4-BE49-F238E27FC236}">
                <a16:creationId xmlns:a16="http://schemas.microsoft.com/office/drawing/2014/main" xmlns="" id="{58CD26AC-586B-4BA9-B6F2-D1081B8A3F4C}"/>
              </a:ext>
            </a:extLst>
          </p:cNvPr>
          <p:cNvSpPr/>
          <p:nvPr/>
        </p:nvSpPr>
        <p:spPr>
          <a:xfrm>
            <a:off x="7024529" y="2929792"/>
            <a:ext cx="1027787" cy="914400"/>
          </a:xfrm>
          <a:prstGeom prst="ellipse">
            <a:avLst/>
          </a:prstGeom>
          <a:solidFill>
            <a:srgbClr val="F26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Рисунок 86" descr="Сеть пользователей">
            <a:extLst>
              <a:ext uri="{FF2B5EF4-FFF2-40B4-BE49-F238E27FC236}">
                <a16:creationId xmlns:a16="http://schemas.microsoft.com/office/drawing/2014/main" xmlns="" id="{9109AC86-A41F-4F10-8646-B4E2E2067C2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7104386" y="2971569"/>
            <a:ext cx="905652" cy="764703"/>
          </a:xfrm>
          <a:prstGeom prst="rect">
            <a:avLst/>
          </a:prstGeom>
        </p:spPr>
      </p:pic>
      <p:cxnSp>
        <p:nvCxnSpPr>
          <p:cNvPr id="89" name="Соединитель: изогнутый 53">
            <a:extLst>
              <a:ext uri="{FF2B5EF4-FFF2-40B4-BE49-F238E27FC236}">
                <a16:creationId xmlns:a16="http://schemas.microsoft.com/office/drawing/2014/main" xmlns="" id="{AB2539BC-434E-41F3-9CFF-2C15638EA235}"/>
              </a:ext>
            </a:extLst>
          </p:cNvPr>
          <p:cNvCxnSpPr>
            <a:cxnSpLocks/>
            <a:endCxn id="85" idx="2"/>
          </p:cNvCxnSpPr>
          <p:nvPr/>
        </p:nvCxnSpPr>
        <p:spPr>
          <a:xfrm>
            <a:off x="6096000" y="2766838"/>
            <a:ext cx="928529" cy="620154"/>
          </a:xfrm>
          <a:prstGeom prst="curvedConnector3">
            <a:avLst/>
          </a:prstGeom>
          <a:ln w="203200">
            <a:solidFill>
              <a:srgbClr val="CBDC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xmlns="" id="{ED7D55C8-BD6A-48B8-82FE-CB354B641A7A}"/>
              </a:ext>
            </a:extLst>
          </p:cNvPr>
          <p:cNvCxnSpPr>
            <a:cxnSpLocks/>
          </p:cNvCxnSpPr>
          <p:nvPr/>
        </p:nvCxnSpPr>
        <p:spPr>
          <a:xfrm>
            <a:off x="8270432" y="3412284"/>
            <a:ext cx="3265903" cy="0"/>
          </a:xfrm>
          <a:prstGeom prst="line">
            <a:avLst/>
          </a:prstGeom>
          <a:ln w="76200">
            <a:solidFill>
              <a:srgbClr val="F26E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xmlns="" id="{8856B7C7-87FF-46D8-8CF9-86426FDAF579}"/>
              </a:ext>
            </a:extLst>
          </p:cNvPr>
          <p:cNvSpPr/>
          <p:nvPr/>
        </p:nvSpPr>
        <p:spPr>
          <a:xfrm>
            <a:off x="7028893" y="4653136"/>
            <a:ext cx="3388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Систематизация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работы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отрасли</a:t>
            </a: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xmlns="" id="{D8C9F5D1-FD4F-40B4-B2F8-D553DD795D78}"/>
              </a:ext>
            </a:extLst>
          </p:cNvPr>
          <p:cNvSpPr/>
          <p:nvPr/>
        </p:nvSpPr>
        <p:spPr>
          <a:xfrm>
            <a:off x="7028893" y="5122308"/>
            <a:ext cx="450744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Повышение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инвестиционной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привлекательности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xmlns="" id="{668BCB84-477D-41C2-9845-3268B26DDE84}"/>
              </a:ext>
            </a:extLst>
          </p:cNvPr>
          <p:cNvSpPr/>
          <p:nvPr/>
        </p:nvSpPr>
        <p:spPr>
          <a:xfrm>
            <a:off x="1380867" y="4202421"/>
            <a:ext cx="35982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ИНСТРУМЕНТЫ *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xmlns="" id="{F4F985E6-142B-4DA5-B097-662F1F4DE075}"/>
              </a:ext>
            </a:extLst>
          </p:cNvPr>
          <p:cNvSpPr/>
          <p:nvPr/>
        </p:nvSpPr>
        <p:spPr>
          <a:xfrm>
            <a:off x="1310238" y="4671755"/>
            <a:ext cx="3436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Калькулятор расчета </a:t>
            </a:r>
            <a:endParaRPr lang="ru-RU" sz="16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стоимости </a:t>
            </a:r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тепла 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по методу</a:t>
            </a:r>
          </a:p>
          <a:p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«альтернативной котельной»</a:t>
            </a:r>
            <a:endParaRPr lang="ru-RU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6" name="Рисунок 95" descr="Диаграмма Венна">
            <a:extLst>
              <a:ext uri="{FF2B5EF4-FFF2-40B4-BE49-F238E27FC236}">
                <a16:creationId xmlns:a16="http://schemas.microsoft.com/office/drawing/2014/main" xmlns="" id="{A524F941-14C4-4376-9F1B-D2C82621CF3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898588" y="4849497"/>
            <a:ext cx="227157" cy="184565"/>
          </a:xfrm>
          <a:prstGeom prst="rect">
            <a:avLst/>
          </a:prstGeom>
        </p:spPr>
      </p:pic>
      <p:pic>
        <p:nvPicPr>
          <p:cNvPr id="97" name="Рисунок 96" descr="Линейчатая диаграмма справа налево">
            <a:extLst>
              <a:ext uri="{FF2B5EF4-FFF2-40B4-BE49-F238E27FC236}">
                <a16:creationId xmlns:a16="http://schemas.microsoft.com/office/drawing/2014/main" xmlns="" id="{52D8A47E-CEF4-43AA-8C0B-CCBA2948567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867111" y="5034061"/>
            <a:ext cx="290110" cy="235714"/>
          </a:xfrm>
          <a:prstGeom prst="rect">
            <a:avLst/>
          </a:prstGeom>
        </p:spPr>
      </p:pic>
      <p:pic>
        <p:nvPicPr>
          <p:cNvPr id="98" name="Рисунок 97" descr="Тенденция к повышению">
            <a:extLst>
              <a:ext uri="{FF2B5EF4-FFF2-40B4-BE49-F238E27FC236}">
                <a16:creationId xmlns:a16="http://schemas.microsoft.com/office/drawing/2014/main" xmlns="" id="{6B80812D-21C7-47D1-855F-AFD2E067243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517723" y="5045984"/>
            <a:ext cx="260764" cy="211871"/>
          </a:xfrm>
          <a:prstGeom prst="rect">
            <a:avLst/>
          </a:prstGeom>
          <a:noFill/>
        </p:spPr>
      </p:pic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xmlns="" id="{7D63EC44-D8E3-4019-9DA3-B37540B7174C}"/>
              </a:ext>
            </a:extLst>
          </p:cNvPr>
          <p:cNvSpPr/>
          <p:nvPr/>
        </p:nvSpPr>
        <p:spPr>
          <a:xfrm>
            <a:off x="1310238" y="5665357"/>
            <a:ext cx="34681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Шаблоны расчета цены 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«альтернативной котельной»</a:t>
            </a:r>
          </a:p>
        </p:txBody>
      </p:sp>
      <p:pic>
        <p:nvPicPr>
          <p:cNvPr id="100" name="Рисунок 99" descr="Презентация с круговой диаграммой">
            <a:extLst>
              <a:ext uri="{FF2B5EF4-FFF2-40B4-BE49-F238E27FC236}">
                <a16:creationId xmlns:a16="http://schemas.microsoft.com/office/drawing/2014/main" xmlns="" id="{6C19377C-7E9E-4A4F-8CA5-7F1B0D51B91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276959" y="5538324"/>
            <a:ext cx="1121904" cy="911547"/>
          </a:xfrm>
          <a:prstGeom prst="rect">
            <a:avLst/>
          </a:prstGeom>
        </p:spPr>
      </p:pic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xmlns="" id="{FCBEF10E-2F84-4EC6-BB8E-76A68BE9ECF0}"/>
              </a:ext>
            </a:extLst>
          </p:cNvPr>
          <p:cNvSpPr/>
          <p:nvPr/>
        </p:nvSpPr>
        <p:spPr>
          <a:xfrm>
            <a:off x="4893438" y="4969320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117,5</a:t>
            </a:r>
            <a:endParaRPr lang="ru-RU" sz="24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xmlns="" id="{94C724EF-FCD2-4DFD-9CAF-386689D528B5}"/>
              </a:ext>
            </a:extLst>
          </p:cNvPr>
          <p:cNvSpPr/>
          <p:nvPr/>
        </p:nvSpPr>
        <p:spPr>
          <a:xfrm>
            <a:off x="4663514" y="5322362"/>
            <a:ext cx="1472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тыс.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расчетов </a:t>
            </a:r>
            <a:r>
              <a:rPr lang="ru-RU" sz="1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выполнено</a:t>
            </a: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xmlns="" id="{4F6F973A-E615-465A-B87B-9B46D4CAAC9C}"/>
              </a:ext>
            </a:extLst>
          </p:cNvPr>
          <p:cNvSpPr/>
          <p:nvPr/>
        </p:nvSpPr>
        <p:spPr>
          <a:xfrm>
            <a:off x="6746715" y="4096197"/>
            <a:ext cx="4844050" cy="480820"/>
          </a:xfrm>
          <a:prstGeom prst="rect">
            <a:avLst/>
          </a:prstGeom>
          <a:solidFill>
            <a:srgbClr val="858789"/>
          </a:solidFill>
          <a:ln>
            <a:solidFill>
              <a:srgbClr val="858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xmlns="" id="{A8831875-F277-44C7-98C9-E5EF4C340BD3}"/>
              </a:ext>
            </a:extLst>
          </p:cNvPr>
          <p:cNvSpPr/>
          <p:nvPr/>
        </p:nvSpPr>
        <p:spPr>
          <a:xfrm>
            <a:off x="7895733" y="4136552"/>
            <a:ext cx="2346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ЭФФЕКТЫ</a:t>
            </a:r>
          </a:p>
        </p:txBody>
      </p:sp>
      <p:cxnSp>
        <p:nvCxnSpPr>
          <p:cNvPr id="106" name="Прямая соединительная линия 105">
            <a:extLst>
              <a:ext uri="{FF2B5EF4-FFF2-40B4-BE49-F238E27FC236}">
                <a16:creationId xmlns:a16="http://schemas.microsoft.com/office/drawing/2014/main" xmlns="" id="{E63928A3-8369-4DC8-8806-D45991BABF94}"/>
              </a:ext>
            </a:extLst>
          </p:cNvPr>
          <p:cNvCxnSpPr>
            <a:cxnSpLocks/>
          </p:cNvCxnSpPr>
          <p:nvPr/>
        </p:nvCxnSpPr>
        <p:spPr>
          <a:xfrm>
            <a:off x="7134412" y="5085184"/>
            <a:ext cx="440192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xmlns="" id="{AD0A5F32-47C4-4E9A-8C88-6F9404958752}"/>
              </a:ext>
            </a:extLst>
          </p:cNvPr>
          <p:cNvCxnSpPr>
            <a:cxnSpLocks/>
          </p:cNvCxnSpPr>
          <p:nvPr/>
        </p:nvCxnSpPr>
        <p:spPr>
          <a:xfrm>
            <a:off x="7134412" y="5810840"/>
            <a:ext cx="440192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Рисунок 107" descr="Измерительный прибор">
            <a:extLst>
              <a:ext uri="{FF2B5EF4-FFF2-40B4-BE49-F238E27FC236}">
                <a16:creationId xmlns:a16="http://schemas.microsoft.com/office/drawing/2014/main" xmlns="" id="{2C0DCE21-C98C-407B-A74D-A24690A9EE5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552773" y="4843196"/>
            <a:ext cx="227159" cy="184567"/>
          </a:xfrm>
          <a:prstGeom prst="rect">
            <a:avLst/>
          </a:prstGeom>
        </p:spPr>
      </p:pic>
      <p:pic>
        <p:nvPicPr>
          <p:cNvPr id="109" name="Рисунок 108" descr="Диаграмма с подъемом">
            <a:extLst>
              <a:ext uri="{FF2B5EF4-FFF2-40B4-BE49-F238E27FC236}">
                <a16:creationId xmlns:a16="http://schemas.microsoft.com/office/drawing/2014/main" xmlns="" id="{642787DA-4526-40C5-B801-736B6C79E8E1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6395330" y="5309661"/>
            <a:ext cx="482928" cy="392379"/>
          </a:xfrm>
          <a:prstGeom prst="rect">
            <a:avLst/>
          </a:prstGeom>
        </p:spPr>
      </p:pic>
      <p:pic>
        <p:nvPicPr>
          <p:cNvPr id="110" name="Рисунок 109" descr="Молоток">
            <a:extLst>
              <a:ext uri="{FF2B5EF4-FFF2-40B4-BE49-F238E27FC236}">
                <a16:creationId xmlns:a16="http://schemas.microsoft.com/office/drawing/2014/main" xmlns="" id="{EABC7EF5-E9A5-4D63-B7D4-46A975B8CB87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>
            <a:fillRect/>
          </a:stretch>
        </p:blipFill>
        <p:spPr>
          <a:xfrm>
            <a:off x="6406198" y="5891509"/>
            <a:ext cx="436804" cy="354903"/>
          </a:xfrm>
          <a:prstGeom prst="rect">
            <a:avLst/>
          </a:prstGeom>
        </p:spPr>
      </p:pic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xmlns="" id="{5545E74F-128F-4AC4-A0A0-B89D92F70C9E}"/>
              </a:ext>
            </a:extLst>
          </p:cNvPr>
          <p:cNvCxnSpPr>
            <a:cxnSpLocks/>
          </p:cNvCxnSpPr>
          <p:nvPr/>
        </p:nvCxnSpPr>
        <p:spPr>
          <a:xfrm>
            <a:off x="376459" y="5580377"/>
            <a:ext cx="4228234" cy="0"/>
          </a:xfrm>
          <a:prstGeom prst="line">
            <a:avLst/>
          </a:prstGeom>
          <a:ln w="6350">
            <a:solidFill>
              <a:srgbClr val="0229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EE24E9CE-0886-49DA-9393-5E9F296C4121}"/>
              </a:ext>
            </a:extLst>
          </p:cNvPr>
          <p:cNvSpPr/>
          <p:nvPr/>
        </p:nvSpPr>
        <p:spPr>
          <a:xfrm flipH="1">
            <a:off x="4390985" y="2530873"/>
            <a:ext cx="711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endParaRPr lang="ru-RU" sz="4800" b="1" dirty="0">
              <a:solidFill>
                <a:srgbClr val="0229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xmlns="" id="{C8493597-21D9-4C62-A960-8F71F2410EAD}"/>
              </a:ext>
            </a:extLst>
          </p:cNvPr>
          <p:cNvSpPr/>
          <p:nvPr/>
        </p:nvSpPr>
        <p:spPr>
          <a:xfrm>
            <a:off x="8229621" y="1882144"/>
            <a:ext cx="3586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Система ценообразования</a:t>
            </a:r>
          </a:p>
        </p:txBody>
      </p:sp>
      <p:sp>
        <p:nvSpPr>
          <p:cNvPr id="114" name="Овал 113">
            <a:extLst>
              <a:ext uri="{FF2B5EF4-FFF2-40B4-BE49-F238E27FC236}">
                <a16:creationId xmlns:a16="http://schemas.microsoft.com/office/drawing/2014/main" xmlns="" id="{4EF01AB8-6F00-448B-ABF6-84FE857D767F}"/>
              </a:ext>
            </a:extLst>
          </p:cNvPr>
          <p:cNvSpPr/>
          <p:nvPr/>
        </p:nvSpPr>
        <p:spPr>
          <a:xfrm>
            <a:off x="7047236" y="1700808"/>
            <a:ext cx="1005080" cy="914400"/>
          </a:xfrm>
          <a:prstGeom prst="ellipse">
            <a:avLst/>
          </a:prstGeom>
          <a:solidFill>
            <a:srgbClr val="F26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5" name="Рисунок 114" descr="Статистика">
            <a:extLst>
              <a:ext uri="{FF2B5EF4-FFF2-40B4-BE49-F238E27FC236}">
                <a16:creationId xmlns:a16="http://schemas.microsoft.com/office/drawing/2014/main" xmlns="" id="{257A8070-2CD8-429C-9F52-485BD1138D74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2"/>
              </a:ext>
            </a:extLst>
          </a:blip>
          <a:stretch>
            <a:fillRect/>
          </a:stretch>
        </p:blipFill>
        <p:spPr>
          <a:xfrm>
            <a:off x="7136015" y="1785761"/>
            <a:ext cx="916300" cy="744494"/>
          </a:xfrm>
          <a:prstGeom prst="rect">
            <a:avLst/>
          </a:prstGeom>
        </p:spPr>
      </p:pic>
      <p:cxnSp>
        <p:nvCxnSpPr>
          <p:cNvPr id="116" name="Соединитель: изогнутый 52">
            <a:extLst>
              <a:ext uri="{FF2B5EF4-FFF2-40B4-BE49-F238E27FC236}">
                <a16:creationId xmlns:a16="http://schemas.microsoft.com/office/drawing/2014/main" xmlns="" id="{FCC47FBF-4165-4C00-91BE-63ABBEBFC024}"/>
              </a:ext>
            </a:extLst>
          </p:cNvPr>
          <p:cNvCxnSpPr>
            <a:cxnSpLocks/>
            <a:endCxn id="114" idx="2"/>
          </p:cNvCxnSpPr>
          <p:nvPr/>
        </p:nvCxnSpPr>
        <p:spPr>
          <a:xfrm flipV="1">
            <a:off x="6096000" y="2158008"/>
            <a:ext cx="951236" cy="608830"/>
          </a:xfrm>
          <a:prstGeom prst="curvedConnector3">
            <a:avLst/>
          </a:prstGeom>
          <a:ln w="203200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Соединитель: изогнутый 53">
            <a:extLst>
              <a:ext uri="{FF2B5EF4-FFF2-40B4-BE49-F238E27FC236}">
                <a16:creationId xmlns:a16="http://schemas.microsoft.com/office/drawing/2014/main" xmlns="" id="{AB2539BC-434E-41F3-9CFF-2C15638EA235}"/>
              </a:ext>
            </a:extLst>
          </p:cNvPr>
          <p:cNvCxnSpPr>
            <a:cxnSpLocks/>
          </p:cNvCxnSpPr>
          <p:nvPr/>
        </p:nvCxnSpPr>
        <p:spPr>
          <a:xfrm>
            <a:off x="6096000" y="2766838"/>
            <a:ext cx="928529" cy="620154"/>
          </a:xfrm>
          <a:prstGeom prst="curvedConnector3">
            <a:avLst/>
          </a:prstGeom>
          <a:ln w="203200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:a16="http://schemas.microsoft.com/office/drawing/2014/main" xmlns="" id="{1607B2B3-768B-4E34-A65D-2F31E6655C67}"/>
              </a:ext>
            </a:extLst>
          </p:cNvPr>
          <p:cNvCxnSpPr>
            <a:cxnSpLocks/>
          </p:cNvCxnSpPr>
          <p:nvPr/>
        </p:nvCxnSpPr>
        <p:spPr>
          <a:xfrm>
            <a:off x="8229621" y="2374392"/>
            <a:ext cx="3265903" cy="0"/>
          </a:xfrm>
          <a:prstGeom prst="line">
            <a:avLst/>
          </a:prstGeom>
          <a:ln w="76200">
            <a:solidFill>
              <a:srgbClr val="F26E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xmlns="" id="{844CE9D5-71A4-45C9-A94A-54F29D666B40}"/>
              </a:ext>
            </a:extLst>
          </p:cNvPr>
          <p:cNvSpPr/>
          <p:nvPr/>
        </p:nvSpPr>
        <p:spPr>
          <a:xfrm>
            <a:off x="7372350" y="1226842"/>
            <a:ext cx="45870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Ключевые</a:t>
            </a:r>
            <a:r>
              <a:rPr lang="ru-RU" sz="2000" b="1" dirty="0">
                <a:solidFill>
                  <a:srgbClr val="022978"/>
                </a:solidFill>
              </a:rPr>
              <a:t> </a:t>
            </a:r>
            <a:r>
              <a:rPr lang="ru-RU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изменения:</a:t>
            </a:r>
            <a:endParaRPr lang="ru-RU" sz="2000" b="1" dirty="0">
              <a:solidFill>
                <a:srgbClr val="022978"/>
              </a:solidFill>
            </a:endParaRP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xmlns="" id="{92AEA0D4-BB67-4AB9-A7F0-B865A0BA7454}"/>
              </a:ext>
            </a:extLst>
          </p:cNvPr>
          <p:cNvSpPr/>
          <p:nvPr/>
        </p:nvSpPr>
        <p:spPr>
          <a:xfrm>
            <a:off x="7028893" y="5776574"/>
            <a:ext cx="53594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Увеличение уровня ответственности теплоснабжающих компаний</a:t>
            </a:r>
          </a:p>
        </p:txBody>
      </p:sp>
    </p:spTree>
    <p:extLst>
      <p:ext uri="{BB962C8B-B14F-4D97-AF65-F5344CB8AC3E}">
        <p14:creationId xmlns:p14="http://schemas.microsoft.com/office/powerpoint/2010/main" val="24511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01460261-E3AA-44CB-91D9-1367D6381410}"/>
              </a:ext>
            </a:extLst>
          </p:cNvPr>
          <p:cNvSpPr txBox="1"/>
          <p:nvPr/>
        </p:nvSpPr>
        <p:spPr>
          <a:xfrm>
            <a:off x="4384158" y="5536038"/>
            <a:ext cx="3423683" cy="954107"/>
          </a:xfrm>
          <a:prstGeom prst="rect">
            <a:avLst/>
          </a:prstGeom>
          <a:solidFill>
            <a:srgbClr val="E7E6E6"/>
          </a:solidFill>
          <a:ln>
            <a:solidFill>
              <a:srgbClr val="E7E6E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ПОТРЕБИТЕЛЯМ ОБЕСПЕЧЕНО СТАБИЛЬНОЕ ТЕПЛОСНАБЖЕНИЕ</a:t>
            </a:r>
            <a:br>
              <a:rPr lang="ru-RU" sz="1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ru-RU" sz="8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ru-RU" sz="1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СНИЖЕНА ПРОДОЛЖИТЕЛЬНОСТЬ</a:t>
            </a:r>
          </a:p>
          <a:p>
            <a:pPr algn="ctr"/>
            <a:r>
              <a:rPr lang="ru-RU" sz="1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 АВАРИЙНОГО РЕМОНТНОГО ЦИКЛА</a:t>
            </a:r>
            <a:r>
              <a:rPr lang="ru-RU" sz="1200" dirty="0"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5180" y="1141207"/>
            <a:ext cx="1041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Рубцовск </a:t>
            </a:r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– </a:t>
            </a:r>
            <a:r>
              <a:rPr lang="ru-RU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первый город </a:t>
            </a:r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в Российской Федерации, </a:t>
            </a:r>
            <a:r>
              <a:rPr lang="ru-RU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отнесенный к ценовой зоне теплоснабжения</a:t>
            </a:r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 (распоряжение ПРФ от 15.09.2018 № 1937-р).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183BBB0-68B9-494F-9B80-923367AA7ABF}"/>
              </a:ext>
            </a:extLst>
          </p:cNvPr>
          <p:cNvCxnSpPr>
            <a:cxnSpLocks/>
          </p:cNvCxnSpPr>
          <p:nvPr/>
        </p:nvCxnSpPr>
        <p:spPr>
          <a:xfrm>
            <a:off x="444500" y="908720"/>
            <a:ext cx="112141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81C9916-0CBE-47F0-9C07-15E9F7F60F02}"/>
              </a:ext>
            </a:extLst>
          </p:cNvPr>
          <p:cNvPicPr/>
          <p:nvPr/>
        </p:nvPicPr>
        <p:blipFill>
          <a:blip r:embed="rId3" cstate="print"/>
          <a:srcRect l="58144" t="26531" r="21031" b="42449"/>
          <a:stretch>
            <a:fillRect/>
          </a:stretch>
        </p:blipFill>
        <p:spPr bwMode="auto">
          <a:xfrm>
            <a:off x="10555166" y="143297"/>
            <a:ext cx="887616" cy="66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0C53D6A-9358-4581-9AC2-C12E276E3362}"/>
              </a:ext>
            </a:extLst>
          </p:cNvPr>
          <p:cNvSpPr txBox="1"/>
          <p:nvPr/>
        </p:nvSpPr>
        <p:spPr>
          <a:xfrm>
            <a:off x="444500" y="454305"/>
            <a:ext cx="9004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Ценовая зона теплоснабжения - город Рубцовск Алтайского края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D179A69-4489-4D06-A85A-132F625F3E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172" y="1086614"/>
            <a:ext cx="484414" cy="655710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3099A81B-AA35-4714-82F4-19C39CEEF443}"/>
              </a:ext>
            </a:extLst>
          </p:cNvPr>
          <p:cNvCxnSpPr>
            <a:cxnSpLocks/>
          </p:cNvCxnSpPr>
          <p:nvPr/>
        </p:nvCxnSpPr>
        <p:spPr>
          <a:xfrm>
            <a:off x="444821" y="1911719"/>
            <a:ext cx="11214100" cy="0"/>
          </a:xfrm>
          <a:prstGeom prst="line">
            <a:avLst/>
          </a:prstGeom>
          <a:ln w="38100">
            <a:solidFill>
              <a:srgbClr val="F26E2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80420C4-0631-4E50-905A-EE209FC74610}"/>
              </a:ext>
            </a:extLst>
          </p:cNvPr>
          <p:cNvSpPr txBox="1"/>
          <p:nvPr/>
        </p:nvSpPr>
        <p:spPr>
          <a:xfrm>
            <a:off x="1136482" y="2051364"/>
            <a:ext cx="33155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По настоящее время </a:t>
            </a:r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реализовано </a:t>
            </a:r>
            <a:endParaRPr lang="ru-RU" sz="16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мероприятий </a:t>
            </a:r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на  </a:t>
            </a:r>
            <a:endParaRPr lang="ru-RU" sz="16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74F41AF-F93F-4855-B587-AE3B57186AD9}"/>
              </a:ext>
            </a:extLst>
          </p:cNvPr>
          <p:cNvSpPr txBox="1"/>
          <p:nvPr/>
        </p:nvSpPr>
        <p:spPr>
          <a:xfrm>
            <a:off x="4407847" y="2189557"/>
            <a:ext cx="7336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млрд </a:t>
            </a:r>
            <a:r>
              <a:rPr lang="ru-RU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руб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ru-RU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C51EA0-196D-439A-866F-E94C632F1FA2}"/>
              </a:ext>
            </a:extLst>
          </p:cNvPr>
          <p:cNvSpPr txBox="1"/>
          <p:nvPr/>
        </p:nvSpPr>
        <p:spPr>
          <a:xfrm>
            <a:off x="3248910" y="2002491"/>
            <a:ext cx="1320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dirty="0">
                <a:latin typeface="Helvetica" panose="020B0604020202020204" pitchFamily="34" charset="0"/>
                <a:cs typeface="Helvetica" panose="020B0604020202020204" pitchFamily="34" charset="0"/>
              </a:rPr>
              <a:t>2,5</a:t>
            </a:r>
            <a:endParaRPr lang="ru-RU" sz="5400" dirty="0"/>
          </a:p>
        </p:txBody>
      </p:sp>
      <p:pic>
        <p:nvPicPr>
          <p:cNvPr id="27" name="Рисунок 26" descr="Частичная проверка содержимого буфера обмена">
            <a:extLst>
              <a:ext uri="{FF2B5EF4-FFF2-40B4-BE49-F238E27FC236}">
                <a16:creationId xmlns:a16="http://schemas.microsoft.com/office/drawing/2014/main" xmlns="" id="{BDA57261-E342-4FB1-8C6F-84A5684FC1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29986" y="1995430"/>
            <a:ext cx="784742" cy="784742"/>
          </a:xfrm>
          <a:prstGeom prst="rect">
            <a:avLst/>
          </a:prstGeom>
        </p:spPr>
      </p:pic>
      <p:cxnSp>
        <p:nvCxnSpPr>
          <p:cNvPr id="117" name="Прямая соединительная линия 116">
            <a:extLst>
              <a:ext uri="{FF2B5EF4-FFF2-40B4-BE49-F238E27FC236}">
                <a16:creationId xmlns:a16="http://schemas.microsoft.com/office/drawing/2014/main" xmlns="" id="{AD39C2E4-F311-40FA-97F3-78AA384624BB}"/>
              </a:ext>
            </a:extLst>
          </p:cNvPr>
          <p:cNvCxnSpPr>
            <a:cxnSpLocks/>
          </p:cNvCxnSpPr>
          <p:nvPr/>
        </p:nvCxnSpPr>
        <p:spPr>
          <a:xfrm flipV="1">
            <a:off x="5102741" y="2193452"/>
            <a:ext cx="0" cy="42806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DDD14FF3-7BCA-4AB6-B1D2-E517C6DD4303}"/>
              </a:ext>
            </a:extLst>
          </p:cNvPr>
          <p:cNvSpPr txBox="1"/>
          <p:nvPr/>
        </p:nvSpPr>
        <p:spPr>
          <a:xfrm>
            <a:off x="6185426" y="1944113"/>
            <a:ext cx="600657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Отнесение поселения к ценовой зоне теплоснабжения 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способствовало решению проблем теплоснабжения не включая проблемы горячего водоснабжения. </a:t>
            </a:r>
          </a:p>
          <a:p>
            <a:r>
              <a:rPr lang="ru-RU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Инвесторам </a:t>
            </a:r>
            <a:r>
              <a:rPr lang="ru-RU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требуется поддержка за счет программ модернизации коммунальной инфраструктуры</a:t>
            </a:r>
          </a:p>
        </p:txBody>
      </p:sp>
      <p:pic>
        <p:nvPicPr>
          <p:cNvPr id="122" name="Рисунок 121" descr="Изображение выглядит как рисунок, тарел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6650965-50E3-4F89-B179-3C94175714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977" y="2055062"/>
            <a:ext cx="667023" cy="667023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786BDCB7-6DF2-45F1-A3C8-7E31286A77BB}"/>
              </a:ext>
            </a:extLst>
          </p:cNvPr>
          <p:cNvSpPr txBox="1"/>
          <p:nvPr/>
        </p:nvSpPr>
        <p:spPr>
          <a:xfrm>
            <a:off x="1418126" y="3925324"/>
            <a:ext cx="11584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2,</a:t>
            </a:r>
            <a:r>
              <a:rPr lang="en-US" sz="4400" dirty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  <a:endParaRPr lang="ru-RU" sz="4400" dirty="0">
              <a:solidFill>
                <a:srgbClr val="022977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F8219F5-41CC-4E84-B137-49009D21D558}"/>
              </a:ext>
            </a:extLst>
          </p:cNvPr>
          <p:cNvSpPr txBox="1"/>
          <p:nvPr/>
        </p:nvSpPr>
        <p:spPr>
          <a:xfrm>
            <a:off x="2316838" y="4000194"/>
            <a:ext cx="6464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км</a:t>
            </a:r>
            <a:endParaRPr lang="ru-RU" sz="1600" b="1" dirty="0">
              <a:solidFill>
                <a:srgbClr val="F26E25"/>
              </a:solidFill>
            </a:endParaRPr>
          </a:p>
        </p:txBody>
      </p:sp>
      <p:pic>
        <p:nvPicPr>
          <p:cNvPr id="72" name="Рисунок 71" descr="Изображение выглядит как легк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275E766D-F832-47E0-80AD-2C25E71F29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0" y="3928666"/>
            <a:ext cx="597537" cy="613839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1068313F-5336-4A3C-96FD-ACFD22CF5604}"/>
              </a:ext>
            </a:extLst>
          </p:cNvPr>
          <p:cNvSpPr txBox="1"/>
          <p:nvPr/>
        </p:nvSpPr>
        <p:spPr>
          <a:xfrm>
            <a:off x="2410116" y="4196996"/>
            <a:ext cx="15026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магистральных </a:t>
            </a:r>
            <a:r>
              <a:rPr lang="ru-RU" sz="1200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тепловых сетей </a:t>
            </a:r>
            <a:endParaRPr lang="ru-RU" sz="1200" dirty="0">
              <a:solidFill>
                <a:srgbClr val="F26E2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021C4C6C-DD84-48CB-B1C0-8A815088311B}"/>
              </a:ext>
            </a:extLst>
          </p:cNvPr>
          <p:cNvSpPr txBox="1"/>
          <p:nvPr/>
        </p:nvSpPr>
        <p:spPr>
          <a:xfrm>
            <a:off x="601936" y="4622383"/>
            <a:ext cx="32538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перемычка между контурами ТЭЦ и Южной тепловой 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станцией</a:t>
            </a: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AEB51E63-4827-4CFC-A415-6A28612E2F64}"/>
              </a:ext>
            </a:extLst>
          </p:cNvPr>
          <p:cNvSpPr txBox="1"/>
          <p:nvPr/>
        </p:nvSpPr>
        <p:spPr>
          <a:xfrm>
            <a:off x="1456660" y="3789023"/>
            <a:ext cx="23701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в течение 2017 построено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6C43A0EC-20A7-4791-B7D3-2E0FE008D50B}"/>
              </a:ext>
            </a:extLst>
          </p:cNvPr>
          <p:cNvSpPr txBox="1"/>
          <p:nvPr/>
        </p:nvSpPr>
        <p:spPr>
          <a:xfrm>
            <a:off x="2332936" y="5649050"/>
            <a:ext cx="6464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км</a:t>
            </a:r>
            <a:endParaRPr lang="ru-RU" sz="1600" b="1" dirty="0">
              <a:solidFill>
                <a:srgbClr val="F26E25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E9A028BD-0C80-4DDF-BBD6-A41FFA6F2B5B}"/>
              </a:ext>
            </a:extLst>
          </p:cNvPr>
          <p:cNvSpPr txBox="1"/>
          <p:nvPr/>
        </p:nvSpPr>
        <p:spPr>
          <a:xfrm>
            <a:off x="1218323" y="5533717"/>
            <a:ext cx="11584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4400" dirty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</a:t>
            </a:r>
            <a:endParaRPr lang="ru-RU" sz="4400" dirty="0">
              <a:solidFill>
                <a:srgbClr val="022977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F1C0AA4C-FF54-444A-9882-BC977D36077F}"/>
              </a:ext>
            </a:extLst>
          </p:cNvPr>
          <p:cNvSpPr txBox="1"/>
          <p:nvPr/>
        </p:nvSpPr>
        <p:spPr>
          <a:xfrm>
            <a:off x="668065" y="6207916"/>
            <a:ext cx="3191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заменили на новые с увеличением диаметра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A85E83A7-A2CA-4138-9031-97EE294D399D}"/>
              </a:ext>
            </a:extLst>
          </p:cNvPr>
          <p:cNvSpPr txBox="1"/>
          <p:nvPr/>
        </p:nvSpPr>
        <p:spPr>
          <a:xfrm>
            <a:off x="1592021" y="5397416"/>
            <a:ext cx="22381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более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xmlns="" id="{BC78F8B7-8671-4968-8EF1-1A4106CA4E03}"/>
              </a:ext>
            </a:extLst>
          </p:cNvPr>
          <p:cNvSpPr/>
          <p:nvPr/>
        </p:nvSpPr>
        <p:spPr>
          <a:xfrm>
            <a:off x="576305" y="3157951"/>
            <a:ext cx="3499099" cy="3530245"/>
          </a:xfrm>
          <a:prstGeom prst="rect">
            <a:avLst/>
          </a:prstGeom>
          <a:noFill/>
          <a:ln w="38100">
            <a:solidFill>
              <a:srgbClr val="858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9CC74D48-5112-4C7F-A04D-B9D0151FD1AA}"/>
              </a:ext>
            </a:extLst>
          </p:cNvPr>
          <p:cNvSpPr txBox="1"/>
          <p:nvPr/>
        </p:nvSpPr>
        <p:spPr>
          <a:xfrm>
            <a:off x="2420486" y="5835677"/>
            <a:ext cx="16092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тепловых сетей</a:t>
            </a:r>
            <a:endParaRPr lang="ru-RU" sz="1400" dirty="0"/>
          </a:p>
        </p:txBody>
      </p:sp>
      <p:pic>
        <p:nvPicPr>
          <p:cNvPr id="87" name="Рисунок 86" descr="Изображение выглядит как легк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18953410-563A-4BF3-AC4C-812028DA9CA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42" y="5513004"/>
            <a:ext cx="686800" cy="68680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10C1C817-E037-4CF4-8CC9-909B6BC98706}"/>
              </a:ext>
            </a:extLst>
          </p:cNvPr>
          <p:cNvSpPr txBox="1"/>
          <p:nvPr/>
        </p:nvSpPr>
        <p:spPr>
          <a:xfrm>
            <a:off x="572907" y="3136612"/>
            <a:ext cx="4000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Развитие теплосетевой инфраструктуры</a:t>
            </a:r>
            <a:endParaRPr lang="ru-RU" sz="1600" dirty="0">
              <a:solidFill>
                <a:srgbClr val="F26E25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6832A4F1-9C82-4B33-BE5F-AD84D33AA175}"/>
              </a:ext>
            </a:extLst>
          </p:cNvPr>
          <p:cNvSpPr txBox="1"/>
          <p:nvPr/>
        </p:nvSpPr>
        <p:spPr>
          <a:xfrm>
            <a:off x="4373901" y="3261608"/>
            <a:ext cx="24852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Модернизация </a:t>
            </a:r>
            <a:r>
              <a:rPr lang="ru-RU" sz="1600" b="1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Южной </a:t>
            </a:r>
            <a:r>
              <a:rPr lang="ru-RU" sz="1600" b="1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тепловой </a:t>
            </a:r>
            <a:r>
              <a:rPr lang="ru-RU" sz="1600" b="1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станции</a:t>
            </a:r>
            <a:endParaRPr lang="ru-RU" sz="1600" dirty="0">
              <a:solidFill>
                <a:srgbClr val="F26E25"/>
              </a:solidFill>
            </a:endParaRP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xmlns="" id="{264F7DBC-1BDB-4599-8496-115EDCA71A28}"/>
              </a:ext>
            </a:extLst>
          </p:cNvPr>
          <p:cNvSpPr/>
          <p:nvPr/>
        </p:nvSpPr>
        <p:spPr>
          <a:xfrm>
            <a:off x="4337196" y="3167734"/>
            <a:ext cx="3499099" cy="3520462"/>
          </a:xfrm>
          <a:prstGeom prst="rect">
            <a:avLst/>
          </a:prstGeom>
          <a:noFill/>
          <a:ln w="38100">
            <a:solidFill>
              <a:srgbClr val="858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xmlns="" id="{7997AFA8-9430-4FD0-B2D8-854A230D02F6}"/>
              </a:ext>
            </a:extLst>
          </p:cNvPr>
          <p:cNvSpPr/>
          <p:nvPr/>
        </p:nvSpPr>
        <p:spPr>
          <a:xfrm>
            <a:off x="8098087" y="3167734"/>
            <a:ext cx="3499099" cy="3520462"/>
          </a:xfrm>
          <a:prstGeom prst="rect">
            <a:avLst/>
          </a:prstGeom>
          <a:noFill/>
          <a:ln w="38100">
            <a:solidFill>
              <a:srgbClr val="858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50C8259D-CD4D-421F-819C-BA38D04CB10C}"/>
              </a:ext>
            </a:extLst>
          </p:cNvPr>
          <p:cNvSpPr txBox="1"/>
          <p:nvPr/>
        </p:nvSpPr>
        <p:spPr>
          <a:xfrm>
            <a:off x="5405976" y="3815434"/>
            <a:ext cx="13800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увеличена тепловая мощность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до</a:t>
            </a: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0" name="Рисунок 99" descr="Изображение выглядит как тарел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BF1370DB-CD36-421B-B449-D8F8083244D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223" y="3954097"/>
            <a:ext cx="550836" cy="550836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29E6F38A-0268-4C71-BF53-ABC5CF831BC9}"/>
              </a:ext>
            </a:extLst>
          </p:cNvPr>
          <p:cNvSpPr txBox="1"/>
          <p:nvPr/>
        </p:nvSpPr>
        <p:spPr>
          <a:xfrm>
            <a:off x="6760632" y="4219034"/>
            <a:ext cx="8831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Гкал/ч </a:t>
            </a:r>
            <a:endParaRPr lang="ru-RU" sz="1600" b="1" dirty="0">
              <a:solidFill>
                <a:srgbClr val="F26E25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E06430F4-BB61-466D-B204-D0B2F9D247CB}"/>
              </a:ext>
            </a:extLst>
          </p:cNvPr>
          <p:cNvSpPr txBox="1"/>
          <p:nvPr/>
        </p:nvSpPr>
        <p:spPr>
          <a:xfrm>
            <a:off x="6622983" y="3599126"/>
            <a:ext cx="11584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327</a:t>
            </a:r>
            <a:endParaRPr lang="ru-RU" sz="4400" dirty="0">
              <a:solidFill>
                <a:srgbClr val="022977"/>
              </a:solidFill>
            </a:endParaRPr>
          </a:p>
        </p:txBody>
      </p:sp>
      <p:pic>
        <p:nvPicPr>
          <p:cNvPr id="106" name="Рисунок 105" descr="Изображение выглядит как знак, припаркован, тарел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ABCD062C-FEE8-4E30-B4A1-A41D5A8005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05" y="4785262"/>
            <a:ext cx="717112" cy="717112"/>
          </a:xfrm>
          <a:prstGeom prst="rect">
            <a:avLst/>
          </a:prstGeom>
        </p:spPr>
      </p:pic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xmlns="" id="{DAD19869-FC15-4DB3-A95E-8AE778622415}"/>
              </a:ext>
            </a:extLst>
          </p:cNvPr>
          <p:cNvCxnSpPr>
            <a:cxnSpLocks/>
          </p:cNvCxnSpPr>
          <p:nvPr/>
        </p:nvCxnSpPr>
        <p:spPr>
          <a:xfrm>
            <a:off x="777703" y="5222768"/>
            <a:ext cx="3063586" cy="0"/>
          </a:xfrm>
          <a:prstGeom prst="line">
            <a:avLst/>
          </a:prstGeom>
          <a:ln w="9525">
            <a:solidFill>
              <a:srgbClr val="85878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xmlns="" id="{01DFC84E-4486-4BB3-ACC1-4D3D599ACDDF}"/>
              </a:ext>
            </a:extLst>
          </p:cNvPr>
          <p:cNvCxnSpPr>
            <a:cxnSpLocks/>
          </p:cNvCxnSpPr>
          <p:nvPr/>
        </p:nvCxnSpPr>
        <p:spPr>
          <a:xfrm>
            <a:off x="4542942" y="5542982"/>
            <a:ext cx="3063586" cy="0"/>
          </a:xfrm>
          <a:prstGeom prst="line">
            <a:avLst/>
          </a:prstGeom>
          <a:ln w="9525">
            <a:solidFill>
              <a:srgbClr val="85878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xmlns="" id="{A63A17D7-613E-4BCF-A222-84FFC3EBD9F0}"/>
              </a:ext>
            </a:extLst>
          </p:cNvPr>
          <p:cNvCxnSpPr>
            <a:cxnSpLocks/>
          </p:cNvCxnSpPr>
          <p:nvPr/>
        </p:nvCxnSpPr>
        <p:spPr>
          <a:xfrm>
            <a:off x="4536598" y="4638173"/>
            <a:ext cx="3063586" cy="0"/>
          </a:xfrm>
          <a:prstGeom prst="line">
            <a:avLst/>
          </a:prstGeom>
          <a:ln w="9525">
            <a:solidFill>
              <a:srgbClr val="85878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01460261-E3AA-44CB-91D9-1367D6381410}"/>
              </a:ext>
            </a:extLst>
          </p:cNvPr>
          <p:cNvSpPr txBox="1"/>
          <p:nvPr/>
        </p:nvSpPr>
        <p:spPr>
          <a:xfrm>
            <a:off x="5295014" y="4809480"/>
            <a:ext cx="155235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установлен турбогенератор мощностью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9F40DEF5-7EC3-4D20-AD25-F19B4593047F}"/>
              </a:ext>
            </a:extLst>
          </p:cNvPr>
          <p:cNvSpPr txBox="1"/>
          <p:nvPr/>
        </p:nvSpPr>
        <p:spPr>
          <a:xfrm>
            <a:off x="6793142" y="4617669"/>
            <a:ext cx="7330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  <a:endParaRPr lang="ru-RU" sz="4400" dirty="0">
              <a:solidFill>
                <a:srgbClr val="022977"/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4A9828BA-32FF-4321-920D-609714996A52}"/>
              </a:ext>
            </a:extLst>
          </p:cNvPr>
          <p:cNvSpPr txBox="1"/>
          <p:nvPr/>
        </p:nvSpPr>
        <p:spPr>
          <a:xfrm>
            <a:off x="6718102" y="5216815"/>
            <a:ext cx="8831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МВт</a:t>
            </a:r>
            <a:endParaRPr lang="ru-RU" sz="1600" b="1" dirty="0">
              <a:solidFill>
                <a:srgbClr val="F26E25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73542895-ECE8-41DF-A47E-C6772E06072A}"/>
              </a:ext>
            </a:extLst>
          </p:cNvPr>
          <p:cNvSpPr txBox="1"/>
          <p:nvPr/>
        </p:nvSpPr>
        <p:spPr>
          <a:xfrm>
            <a:off x="8184888" y="3261608"/>
            <a:ext cx="24852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Особенности города</a:t>
            </a:r>
            <a:endParaRPr lang="ru-RU" sz="1600" dirty="0">
              <a:solidFill>
                <a:srgbClr val="F26E25"/>
              </a:solidFill>
            </a:endParaRPr>
          </a:p>
        </p:txBody>
      </p:sp>
      <p:pic>
        <p:nvPicPr>
          <p:cNvPr id="121" name="Рисунок 120" descr="Изображение выглядит как тарелка, часы, рисунок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B474F059-2EE0-40EB-A0F6-A7332450D2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391" y="3763926"/>
            <a:ext cx="786809" cy="786809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867A5458-3966-48A6-9EB7-D0E9CCDEBCE3}"/>
              </a:ext>
            </a:extLst>
          </p:cNvPr>
          <p:cNvSpPr txBox="1"/>
          <p:nvPr/>
        </p:nvSpPr>
        <p:spPr>
          <a:xfrm>
            <a:off x="9062281" y="3569253"/>
            <a:ext cx="2516575" cy="1323439"/>
          </a:xfrm>
          <a:prstGeom prst="rect">
            <a:avLst/>
          </a:prstGeom>
          <a:solidFill>
            <a:srgbClr val="E7E6E6"/>
          </a:solidFill>
          <a:ln>
            <a:solidFill>
              <a:srgbClr val="E7E6E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невозможно обеспечение подачи горячей воды требуемой температуры до каждого потребителя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B7EDE1D0-92C0-42D6-B940-659478B800BC}"/>
              </a:ext>
            </a:extLst>
          </p:cNvPr>
          <p:cNvSpPr txBox="1"/>
          <p:nvPr/>
        </p:nvSpPr>
        <p:spPr>
          <a:xfrm>
            <a:off x="9018195" y="5006302"/>
            <a:ext cx="22968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Оптимальное решение:</a:t>
            </a:r>
            <a:endParaRPr lang="ru-RU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C6C2D0B4-C589-418A-9C04-7E880E591AE5}"/>
              </a:ext>
            </a:extLst>
          </p:cNvPr>
          <p:cNvSpPr txBox="1"/>
          <p:nvPr/>
        </p:nvSpPr>
        <p:spPr>
          <a:xfrm>
            <a:off x="8998485" y="5323557"/>
            <a:ext cx="26654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Установка блочных распределительных станций приготовления горячей 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воды</a:t>
            </a:r>
            <a:endParaRPr lang="ru-RU" sz="1400" dirty="0"/>
          </a:p>
        </p:txBody>
      </p:sp>
      <p:pic>
        <p:nvPicPr>
          <p:cNvPr id="132" name="Рисунок 131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2021D9FF-BB74-4312-A282-0FAB454D0B6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803" y="5124893"/>
            <a:ext cx="275202" cy="275202"/>
          </a:xfrm>
          <a:prstGeom prst="rect">
            <a:avLst/>
          </a:prstGeom>
        </p:spPr>
      </p:pic>
      <p:pic>
        <p:nvPicPr>
          <p:cNvPr id="135" name="Рисунок 13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28BE3B5-933C-4A10-9D25-A5DF33CBB7A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346" y="5124893"/>
            <a:ext cx="275202" cy="275202"/>
          </a:xfrm>
          <a:prstGeom prst="rect">
            <a:avLst/>
          </a:prstGeom>
        </p:spPr>
      </p:pic>
      <p:pic>
        <p:nvPicPr>
          <p:cNvPr id="136" name="Рисунок 135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10C9F3C5-1DC0-4FF0-B7C8-8F73EA0674E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552" y="5713348"/>
            <a:ext cx="275202" cy="275202"/>
          </a:xfrm>
          <a:prstGeom prst="rect">
            <a:avLst/>
          </a:prstGeom>
        </p:spPr>
      </p:pic>
      <p:pic>
        <p:nvPicPr>
          <p:cNvPr id="138" name="Рисунок 137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A88CDB4B-5D62-45D5-90ED-7E449164A8F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095" y="5713348"/>
            <a:ext cx="275202" cy="275202"/>
          </a:xfrm>
          <a:prstGeom prst="rect">
            <a:avLst/>
          </a:prstGeom>
        </p:spPr>
      </p:pic>
      <p:cxnSp>
        <p:nvCxnSpPr>
          <p:cNvPr id="139" name="Прямая соединительная линия 138">
            <a:extLst>
              <a:ext uri="{FF2B5EF4-FFF2-40B4-BE49-F238E27FC236}">
                <a16:creationId xmlns:a16="http://schemas.microsoft.com/office/drawing/2014/main" xmlns="" id="{DB44A261-D60A-473E-B26C-D62F6F01B582}"/>
              </a:ext>
            </a:extLst>
          </p:cNvPr>
          <p:cNvCxnSpPr>
            <a:stCxn id="136" idx="0"/>
            <a:endCxn id="132" idx="2"/>
          </p:cNvCxnSpPr>
          <p:nvPr/>
        </p:nvCxnSpPr>
        <p:spPr>
          <a:xfrm flipV="1">
            <a:off x="8338153" y="5400095"/>
            <a:ext cx="4251" cy="313253"/>
          </a:xfrm>
          <a:prstGeom prst="line">
            <a:avLst/>
          </a:prstGeom>
          <a:ln>
            <a:solidFill>
              <a:srgbClr val="F26E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>
            <a:extLst>
              <a:ext uri="{FF2B5EF4-FFF2-40B4-BE49-F238E27FC236}">
                <a16:creationId xmlns:a16="http://schemas.microsoft.com/office/drawing/2014/main" xmlns="" id="{104F0A18-E155-49ED-9BC7-09E55FC10B72}"/>
              </a:ext>
            </a:extLst>
          </p:cNvPr>
          <p:cNvCxnSpPr>
            <a:cxnSpLocks/>
            <a:stCxn id="136" idx="3"/>
            <a:endCxn id="138" idx="1"/>
          </p:cNvCxnSpPr>
          <p:nvPr/>
        </p:nvCxnSpPr>
        <p:spPr>
          <a:xfrm>
            <a:off x="8475754" y="5850949"/>
            <a:ext cx="214341" cy="0"/>
          </a:xfrm>
          <a:prstGeom prst="line">
            <a:avLst/>
          </a:prstGeom>
          <a:ln>
            <a:solidFill>
              <a:srgbClr val="F26E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>
            <a:extLst>
              <a:ext uri="{FF2B5EF4-FFF2-40B4-BE49-F238E27FC236}">
                <a16:creationId xmlns:a16="http://schemas.microsoft.com/office/drawing/2014/main" xmlns="" id="{4C4502DE-4179-4B86-A0C9-691EA5BE80DE}"/>
              </a:ext>
            </a:extLst>
          </p:cNvPr>
          <p:cNvCxnSpPr>
            <a:cxnSpLocks/>
            <a:stCxn id="138" idx="0"/>
            <a:endCxn id="135" idx="2"/>
          </p:cNvCxnSpPr>
          <p:nvPr/>
        </p:nvCxnSpPr>
        <p:spPr>
          <a:xfrm flipV="1">
            <a:off x="8827696" y="5400095"/>
            <a:ext cx="4251" cy="313253"/>
          </a:xfrm>
          <a:prstGeom prst="line">
            <a:avLst/>
          </a:prstGeom>
          <a:ln>
            <a:solidFill>
              <a:srgbClr val="F26E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>
            <a:extLst>
              <a:ext uri="{FF2B5EF4-FFF2-40B4-BE49-F238E27FC236}">
                <a16:creationId xmlns:a16="http://schemas.microsoft.com/office/drawing/2014/main" xmlns="" id="{41822877-429A-4E95-8A33-84B6975738C0}"/>
              </a:ext>
            </a:extLst>
          </p:cNvPr>
          <p:cNvCxnSpPr>
            <a:cxnSpLocks/>
            <a:stCxn id="135" idx="1"/>
            <a:endCxn id="132" idx="3"/>
          </p:cNvCxnSpPr>
          <p:nvPr/>
        </p:nvCxnSpPr>
        <p:spPr>
          <a:xfrm flipH="1">
            <a:off x="8480005" y="5262494"/>
            <a:ext cx="214341" cy="0"/>
          </a:xfrm>
          <a:prstGeom prst="line">
            <a:avLst/>
          </a:prstGeom>
          <a:ln>
            <a:solidFill>
              <a:srgbClr val="F26E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F81D4A7A-DCD9-4397-A28E-E8934FC0C372}"/>
              </a:ext>
            </a:extLst>
          </p:cNvPr>
          <p:cNvSpPr txBox="1"/>
          <p:nvPr/>
        </p:nvSpPr>
        <p:spPr>
          <a:xfrm>
            <a:off x="9058002" y="5956049"/>
            <a:ext cx="12982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1,33</a:t>
            </a:r>
            <a:endParaRPr lang="ru-RU" sz="4400" dirty="0">
              <a:solidFill>
                <a:srgbClr val="022977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xmlns="" id="{A9500C39-1151-4F52-9F36-055253A3EFC0}"/>
              </a:ext>
            </a:extLst>
          </p:cNvPr>
          <p:cNvSpPr txBox="1"/>
          <p:nvPr/>
        </p:nvSpPr>
        <p:spPr>
          <a:xfrm>
            <a:off x="10302873" y="6029952"/>
            <a:ext cx="7336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млрд </a:t>
            </a:r>
            <a:r>
              <a:rPr lang="ru-RU" sz="1400" dirty="0" err="1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руб</a:t>
            </a:r>
            <a:r>
              <a:rPr lang="en-US" sz="1400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ru-RU" sz="1400" dirty="0">
              <a:solidFill>
                <a:srgbClr val="F26E25"/>
              </a:solidFill>
            </a:endParaRPr>
          </a:p>
        </p:txBody>
      </p:sp>
      <p:pic>
        <p:nvPicPr>
          <p:cNvPr id="153" name="Рисунок 152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14558F28-3F6F-4540-AE65-1B34CABED1E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552" y="6281994"/>
            <a:ext cx="275202" cy="275202"/>
          </a:xfrm>
          <a:prstGeom prst="rect">
            <a:avLst/>
          </a:prstGeom>
        </p:spPr>
      </p:pic>
      <p:pic>
        <p:nvPicPr>
          <p:cNvPr id="154" name="Рисунок 153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B56BF7A6-5592-4384-9A79-6D77649B844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095" y="6281994"/>
            <a:ext cx="275202" cy="275202"/>
          </a:xfrm>
          <a:prstGeom prst="rect">
            <a:avLst/>
          </a:prstGeom>
        </p:spPr>
      </p:pic>
      <p:cxnSp>
        <p:nvCxnSpPr>
          <p:cNvPr id="155" name="Прямая соединительная линия 154">
            <a:extLst>
              <a:ext uri="{FF2B5EF4-FFF2-40B4-BE49-F238E27FC236}">
                <a16:creationId xmlns:a16="http://schemas.microsoft.com/office/drawing/2014/main" xmlns="" id="{1926CD2C-51E7-4779-9830-414C25D5469C}"/>
              </a:ext>
            </a:extLst>
          </p:cNvPr>
          <p:cNvCxnSpPr>
            <a:cxnSpLocks/>
            <a:stCxn id="153" idx="0"/>
            <a:endCxn id="136" idx="2"/>
          </p:cNvCxnSpPr>
          <p:nvPr/>
        </p:nvCxnSpPr>
        <p:spPr>
          <a:xfrm flipV="1">
            <a:off x="8338153" y="5988550"/>
            <a:ext cx="0" cy="293444"/>
          </a:xfrm>
          <a:prstGeom prst="line">
            <a:avLst/>
          </a:prstGeom>
          <a:ln>
            <a:solidFill>
              <a:srgbClr val="F26E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>
            <a:extLst>
              <a:ext uri="{FF2B5EF4-FFF2-40B4-BE49-F238E27FC236}">
                <a16:creationId xmlns:a16="http://schemas.microsoft.com/office/drawing/2014/main" xmlns="" id="{67C8D778-67EE-41D8-B8DF-3B410E24AF1C}"/>
              </a:ext>
            </a:extLst>
          </p:cNvPr>
          <p:cNvCxnSpPr>
            <a:cxnSpLocks/>
            <a:stCxn id="153" idx="3"/>
            <a:endCxn id="154" idx="1"/>
          </p:cNvCxnSpPr>
          <p:nvPr/>
        </p:nvCxnSpPr>
        <p:spPr>
          <a:xfrm>
            <a:off x="8475754" y="6419595"/>
            <a:ext cx="214341" cy="0"/>
          </a:xfrm>
          <a:prstGeom prst="line">
            <a:avLst/>
          </a:prstGeom>
          <a:ln>
            <a:solidFill>
              <a:srgbClr val="F26E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xmlns="" id="{7EF2E0FC-C23B-4FCA-AFCF-A54FF686879E}"/>
              </a:ext>
            </a:extLst>
          </p:cNvPr>
          <p:cNvCxnSpPr>
            <a:cxnSpLocks/>
            <a:stCxn id="154" idx="0"/>
            <a:endCxn id="138" idx="2"/>
          </p:cNvCxnSpPr>
          <p:nvPr/>
        </p:nvCxnSpPr>
        <p:spPr>
          <a:xfrm flipV="1">
            <a:off x="8827696" y="5988550"/>
            <a:ext cx="0" cy="293444"/>
          </a:xfrm>
          <a:prstGeom prst="line">
            <a:avLst/>
          </a:prstGeom>
          <a:ln>
            <a:solidFill>
              <a:srgbClr val="F26E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>
            <a:extLst>
              <a:ext uri="{FF2B5EF4-FFF2-40B4-BE49-F238E27FC236}">
                <a16:creationId xmlns:a16="http://schemas.microsoft.com/office/drawing/2014/main" xmlns="" id="{A63A17D7-613E-4BCF-A222-84FFC3EBD9F0}"/>
              </a:ext>
            </a:extLst>
          </p:cNvPr>
          <p:cNvCxnSpPr>
            <a:cxnSpLocks/>
          </p:cNvCxnSpPr>
          <p:nvPr/>
        </p:nvCxnSpPr>
        <p:spPr>
          <a:xfrm>
            <a:off x="8314700" y="4992592"/>
            <a:ext cx="3063586" cy="0"/>
          </a:xfrm>
          <a:prstGeom prst="line">
            <a:avLst/>
          </a:prstGeom>
          <a:ln w="9525">
            <a:solidFill>
              <a:srgbClr val="85878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03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Прямоугольник 249">
            <a:extLst>
              <a:ext uri="{FF2B5EF4-FFF2-40B4-BE49-F238E27FC236}">
                <a16:creationId xmlns:a16="http://schemas.microsoft.com/office/drawing/2014/main" xmlns="" id="{DE3ABC17-D8FD-48A0-A75D-0CB5AB0FB2FF}"/>
              </a:ext>
            </a:extLst>
          </p:cNvPr>
          <p:cNvSpPr/>
          <p:nvPr/>
        </p:nvSpPr>
        <p:spPr>
          <a:xfrm>
            <a:off x="9397305" y="1292837"/>
            <a:ext cx="1601669" cy="1694703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6" name="Прямоугольник 245">
            <a:extLst>
              <a:ext uri="{FF2B5EF4-FFF2-40B4-BE49-F238E27FC236}">
                <a16:creationId xmlns:a16="http://schemas.microsoft.com/office/drawing/2014/main" xmlns="" id="{2BE2B5B7-8719-4045-B6C9-8BB4B98868F7}"/>
              </a:ext>
            </a:extLst>
          </p:cNvPr>
          <p:cNvSpPr/>
          <p:nvPr/>
        </p:nvSpPr>
        <p:spPr>
          <a:xfrm>
            <a:off x="7372571" y="2119831"/>
            <a:ext cx="1269986" cy="847313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Прямоугольник 242">
            <a:extLst>
              <a:ext uri="{FF2B5EF4-FFF2-40B4-BE49-F238E27FC236}">
                <a16:creationId xmlns:a16="http://schemas.microsoft.com/office/drawing/2014/main" xmlns="" id="{77AD0C28-1F80-44B7-8383-AEF91476FA26}"/>
              </a:ext>
            </a:extLst>
          </p:cNvPr>
          <p:cNvSpPr/>
          <p:nvPr/>
        </p:nvSpPr>
        <p:spPr>
          <a:xfrm>
            <a:off x="5447481" y="2666625"/>
            <a:ext cx="998212" cy="316376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BCABB"/>
              </a:solidFill>
            </a:endParaRPr>
          </a:p>
        </p:txBody>
      </p:sp>
      <p:sp>
        <p:nvSpPr>
          <p:cNvPr id="169" name="Прямоугольник 168">
            <a:extLst>
              <a:ext uri="{FF2B5EF4-FFF2-40B4-BE49-F238E27FC236}">
                <a16:creationId xmlns:a16="http://schemas.microsoft.com/office/drawing/2014/main" xmlns="" id="{583B4351-2CAB-4CF0-8924-8151A6037B02}"/>
              </a:ext>
            </a:extLst>
          </p:cNvPr>
          <p:cNvSpPr/>
          <p:nvPr/>
        </p:nvSpPr>
        <p:spPr>
          <a:xfrm>
            <a:off x="8482016" y="4802005"/>
            <a:ext cx="3060529" cy="14657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724102" y="-1147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50" name="Прямоугольник 149">
            <a:extLst>
              <a:ext uri="{FF2B5EF4-FFF2-40B4-BE49-F238E27FC236}">
                <a16:creationId xmlns:a16="http://schemas.microsoft.com/office/drawing/2014/main" xmlns="" id="{766B1FCF-B0E6-4BEB-880C-FF38DC5442BA}"/>
              </a:ext>
            </a:extLst>
          </p:cNvPr>
          <p:cNvSpPr/>
          <p:nvPr/>
        </p:nvSpPr>
        <p:spPr>
          <a:xfrm>
            <a:off x="8633646" y="5972594"/>
            <a:ext cx="2731949" cy="517696"/>
          </a:xfrm>
          <a:prstGeom prst="rect">
            <a:avLst/>
          </a:prstGeom>
          <a:solidFill>
            <a:srgbClr val="F26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40" name="Прямоугольник 1039">
            <a:extLst>
              <a:ext uri="{FF2B5EF4-FFF2-40B4-BE49-F238E27FC236}">
                <a16:creationId xmlns:a16="http://schemas.microsoft.com/office/drawing/2014/main" xmlns="" id="{E7D5117B-1BAE-4CDE-93C9-1A32099E147F}"/>
              </a:ext>
            </a:extLst>
          </p:cNvPr>
          <p:cNvSpPr/>
          <p:nvPr/>
        </p:nvSpPr>
        <p:spPr>
          <a:xfrm>
            <a:off x="771696" y="4838906"/>
            <a:ext cx="30357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Поступили заявки</a:t>
            </a:r>
            <a:endParaRPr lang="en-US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3" name="Прямоугольник 152">
            <a:extLst>
              <a:ext uri="{FF2B5EF4-FFF2-40B4-BE49-F238E27FC236}">
                <a16:creationId xmlns:a16="http://schemas.microsoft.com/office/drawing/2014/main" xmlns="" id="{30EDA435-8895-4077-8B26-F7FB9E5845A2}"/>
              </a:ext>
            </a:extLst>
          </p:cNvPr>
          <p:cNvSpPr/>
          <p:nvPr/>
        </p:nvSpPr>
        <p:spPr>
          <a:xfrm>
            <a:off x="4466482" y="4838906"/>
            <a:ext cx="31971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Ожидаются обращения</a:t>
            </a:r>
            <a:endParaRPr lang="en-US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4" name="Прямоугольник 153">
            <a:extLst>
              <a:ext uri="{FF2B5EF4-FFF2-40B4-BE49-F238E27FC236}">
                <a16:creationId xmlns:a16="http://schemas.microsoft.com/office/drawing/2014/main" xmlns="" id="{B5100173-EE8A-431F-8D31-C637A729AF1B}"/>
              </a:ext>
            </a:extLst>
          </p:cNvPr>
          <p:cNvSpPr/>
          <p:nvPr/>
        </p:nvSpPr>
        <p:spPr>
          <a:xfrm>
            <a:off x="8644033" y="5927327"/>
            <a:ext cx="2731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ожидаемый объем инвестиций</a:t>
            </a:r>
            <a:endParaRPr lang="en-US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41" name="Прямоугольник 1040">
            <a:extLst>
              <a:ext uri="{FF2B5EF4-FFF2-40B4-BE49-F238E27FC236}">
                <a16:creationId xmlns:a16="http://schemas.microsoft.com/office/drawing/2014/main" xmlns="" id="{A5888FC2-4C7F-4B32-BAE7-218C8597403D}"/>
              </a:ext>
            </a:extLst>
          </p:cNvPr>
          <p:cNvSpPr/>
          <p:nvPr/>
        </p:nvSpPr>
        <p:spPr>
          <a:xfrm>
            <a:off x="791826" y="5189410"/>
            <a:ext cx="6976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  <a:endParaRPr lang="ru-RU" sz="7200" dirty="0">
              <a:solidFill>
                <a:srgbClr val="0229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6" name="Прямоугольник 155">
            <a:extLst>
              <a:ext uri="{FF2B5EF4-FFF2-40B4-BE49-F238E27FC236}">
                <a16:creationId xmlns:a16="http://schemas.microsoft.com/office/drawing/2014/main" xmlns="" id="{148B6430-560F-4A24-9970-D2C8E6D1D70D}"/>
              </a:ext>
            </a:extLst>
          </p:cNvPr>
          <p:cNvSpPr/>
          <p:nvPr/>
        </p:nvSpPr>
        <p:spPr>
          <a:xfrm>
            <a:off x="4487933" y="5180507"/>
            <a:ext cx="12105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15</a:t>
            </a:r>
            <a:endParaRPr lang="ru-RU" sz="7200" dirty="0">
              <a:solidFill>
                <a:srgbClr val="0229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42" name="Прямоугольник 1041">
            <a:extLst>
              <a:ext uri="{FF2B5EF4-FFF2-40B4-BE49-F238E27FC236}">
                <a16:creationId xmlns:a16="http://schemas.microsoft.com/office/drawing/2014/main" xmlns="" id="{B67C052F-C697-429F-942C-DF4105C4AE86}"/>
              </a:ext>
            </a:extLst>
          </p:cNvPr>
          <p:cNvSpPr/>
          <p:nvPr/>
        </p:nvSpPr>
        <p:spPr>
          <a:xfrm>
            <a:off x="5753674" y="5440365"/>
            <a:ext cx="21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Helvetica" panose="020B0604020202020204" pitchFamily="34" charset="0"/>
                <a:cs typeface="Helvetica" panose="020B0604020202020204" pitchFamily="34" charset="0"/>
              </a:rPr>
              <a:t>Балаково, Иваново, Инта, Йошкар-Ола, </a:t>
            </a:r>
            <a:r>
              <a:rPr lang="ru-RU" sz="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Нижний </a:t>
            </a:r>
            <a:r>
              <a:rPr lang="ru-RU" sz="900" dirty="0">
                <a:latin typeface="Helvetica" panose="020B0604020202020204" pitchFamily="34" charset="0"/>
                <a:cs typeface="Helvetica" panose="020B0604020202020204" pitchFamily="34" charset="0"/>
              </a:rPr>
              <a:t>Новгород, </a:t>
            </a:r>
            <a:r>
              <a:rPr lang="ru-RU" sz="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Пермь</a:t>
            </a:r>
            <a:r>
              <a:rPr lang="ru-RU" sz="900" dirty="0">
                <a:latin typeface="Helvetica" panose="020B0604020202020204" pitchFamily="34" charset="0"/>
                <a:cs typeface="Helvetica" panose="020B0604020202020204" pitchFamily="34" charset="0"/>
              </a:rPr>
              <a:t>, Новочебоксарск, Саранск, Сосногорск, Ухта, Чайковский, Чебоксары, Черногорск, Абакан, Белово</a:t>
            </a:r>
          </a:p>
        </p:txBody>
      </p:sp>
      <p:sp>
        <p:nvSpPr>
          <p:cNvPr id="158" name="Прямоугольник 157">
            <a:extLst>
              <a:ext uri="{FF2B5EF4-FFF2-40B4-BE49-F238E27FC236}">
                <a16:creationId xmlns:a16="http://schemas.microsoft.com/office/drawing/2014/main" xmlns="" id="{D07CD493-93E1-45BD-9608-70A77CF19AA6}"/>
              </a:ext>
            </a:extLst>
          </p:cNvPr>
          <p:cNvSpPr/>
          <p:nvPr/>
        </p:nvSpPr>
        <p:spPr>
          <a:xfrm>
            <a:off x="4539054" y="6093814"/>
            <a:ext cx="11788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городов</a:t>
            </a:r>
          </a:p>
        </p:txBody>
      </p:sp>
      <p:sp>
        <p:nvSpPr>
          <p:cNvPr id="159" name="Прямоугольник 158">
            <a:extLst>
              <a:ext uri="{FF2B5EF4-FFF2-40B4-BE49-F238E27FC236}">
                <a16:creationId xmlns:a16="http://schemas.microsoft.com/office/drawing/2014/main" xmlns="" id="{E572B6C1-BB04-41AD-9D5D-FBECB556D530}"/>
              </a:ext>
            </a:extLst>
          </p:cNvPr>
          <p:cNvSpPr/>
          <p:nvPr/>
        </p:nvSpPr>
        <p:spPr>
          <a:xfrm>
            <a:off x="578766" y="6093917"/>
            <a:ext cx="1122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городов</a:t>
            </a:r>
          </a:p>
        </p:txBody>
      </p:sp>
      <p:sp>
        <p:nvSpPr>
          <p:cNvPr id="160" name="Прямоугольник 159">
            <a:extLst>
              <a:ext uri="{FF2B5EF4-FFF2-40B4-BE49-F238E27FC236}">
                <a16:creationId xmlns:a16="http://schemas.microsoft.com/office/drawing/2014/main" xmlns="" id="{76F4B8A5-38FD-4ADE-ADF4-BCF94A750C9D}"/>
              </a:ext>
            </a:extLst>
          </p:cNvPr>
          <p:cNvSpPr/>
          <p:nvPr/>
        </p:nvSpPr>
        <p:spPr>
          <a:xfrm>
            <a:off x="1771143" y="5423075"/>
            <a:ext cx="19936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Новокуйбышевск, Усолье-Сибирское, Медногорск, Тольятти, 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Бийск, </a:t>
            </a:r>
            <a:r>
              <a:rPr lang="ru-RU" sz="14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Кирово-Чепецк</a:t>
            </a: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61" name="Прямая соединительная линия 160">
            <a:extLst>
              <a:ext uri="{FF2B5EF4-FFF2-40B4-BE49-F238E27FC236}">
                <a16:creationId xmlns:a16="http://schemas.microsoft.com/office/drawing/2014/main" xmlns="" id="{4851665B-2835-4FC8-B92C-7F5E26586246}"/>
              </a:ext>
            </a:extLst>
          </p:cNvPr>
          <p:cNvCxnSpPr>
            <a:cxnSpLocks/>
          </p:cNvCxnSpPr>
          <p:nvPr/>
        </p:nvCxnSpPr>
        <p:spPr>
          <a:xfrm>
            <a:off x="1751956" y="5468538"/>
            <a:ext cx="0" cy="936104"/>
          </a:xfrm>
          <a:prstGeom prst="line">
            <a:avLst/>
          </a:prstGeom>
          <a:ln>
            <a:solidFill>
              <a:srgbClr val="0229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единительная линия 162">
            <a:extLst>
              <a:ext uri="{FF2B5EF4-FFF2-40B4-BE49-F238E27FC236}">
                <a16:creationId xmlns:a16="http://schemas.microsoft.com/office/drawing/2014/main" xmlns="" id="{80CF5422-B3EF-4FF4-BE91-0E71C14F8F6E}"/>
              </a:ext>
            </a:extLst>
          </p:cNvPr>
          <p:cNvCxnSpPr>
            <a:cxnSpLocks/>
          </p:cNvCxnSpPr>
          <p:nvPr/>
        </p:nvCxnSpPr>
        <p:spPr>
          <a:xfrm>
            <a:off x="5768773" y="5468538"/>
            <a:ext cx="0" cy="936104"/>
          </a:xfrm>
          <a:prstGeom prst="line">
            <a:avLst/>
          </a:prstGeom>
          <a:ln>
            <a:solidFill>
              <a:srgbClr val="0229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" name="Прямоугольник 1043">
            <a:extLst>
              <a:ext uri="{FF2B5EF4-FFF2-40B4-BE49-F238E27FC236}">
                <a16:creationId xmlns:a16="http://schemas.microsoft.com/office/drawing/2014/main" xmlns="" id="{247A7E30-9049-40D9-8827-56402B7815F3}"/>
              </a:ext>
            </a:extLst>
          </p:cNvPr>
          <p:cNvSpPr/>
          <p:nvPr/>
        </p:nvSpPr>
        <p:spPr>
          <a:xfrm>
            <a:off x="8886884" y="4721630"/>
            <a:ext cx="219803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167</a:t>
            </a:r>
            <a:r>
              <a:rPr lang="ru-RU" sz="3600" dirty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</a:t>
            </a:r>
            <a:r>
              <a:rPr lang="ru-RU" sz="6600" dirty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  <p:sp>
        <p:nvSpPr>
          <p:cNvPr id="1045" name="Прямоугольник 1044">
            <a:extLst>
              <a:ext uri="{FF2B5EF4-FFF2-40B4-BE49-F238E27FC236}">
                <a16:creationId xmlns:a16="http://schemas.microsoft.com/office/drawing/2014/main" xmlns="" id="{A21E6302-C858-40C5-AED7-9214CBC68244}"/>
              </a:ext>
            </a:extLst>
          </p:cNvPr>
          <p:cNvSpPr/>
          <p:nvPr/>
        </p:nvSpPr>
        <p:spPr>
          <a:xfrm>
            <a:off x="9397305" y="5592352"/>
            <a:ext cx="1238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млрд руб.</a:t>
            </a:r>
          </a:p>
        </p:txBody>
      </p:sp>
      <p:sp>
        <p:nvSpPr>
          <p:cNvPr id="200" name="Равнобедренный треугольник 199">
            <a:extLst>
              <a:ext uri="{FF2B5EF4-FFF2-40B4-BE49-F238E27FC236}">
                <a16:creationId xmlns:a16="http://schemas.microsoft.com/office/drawing/2014/main" xmlns="" id="{772ACCB8-C078-4CC0-B33F-831022D4DE3E}"/>
              </a:ext>
            </a:extLst>
          </p:cNvPr>
          <p:cNvSpPr/>
          <p:nvPr/>
        </p:nvSpPr>
        <p:spPr>
          <a:xfrm>
            <a:off x="5571681" y="3326951"/>
            <a:ext cx="767765" cy="757406"/>
          </a:xfrm>
          <a:prstGeom prst="triangle">
            <a:avLst/>
          </a:prstGeom>
          <a:solidFill>
            <a:srgbClr val="022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Прямоугольник 200">
            <a:extLst>
              <a:ext uri="{FF2B5EF4-FFF2-40B4-BE49-F238E27FC236}">
                <a16:creationId xmlns:a16="http://schemas.microsoft.com/office/drawing/2014/main" xmlns="" id="{EB3B6641-D753-46B5-A7C0-53D1030B1A37}"/>
              </a:ext>
            </a:extLst>
          </p:cNvPr>
          <p:cNvSpPr/>
          <p:nvPr/>
        </p:nvSpPr>
        <p:spPr>
          <a:xfrm>
            <a:off x="498044" y="3273842"/>
            <a:ext cx="4311844" cy="1246934"/>
          </a:xfrm>
          <a:prstGeom prst="rect">
            <a:avLst/>
          </a:prstGeom>
          <a:solidFill>
            <a:srgbClr val="85878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7A085"/>
              </a:solidFill>
            </a:endParaRPr>
          </a:p>
        </p:txBody>
      </p:sp>
      <p:sp>
        <p:nvSpPr>
          <p:cNvPr id="202" name="Прямоугольник 201">
            <a:extLst>
              <a:ext uri="{FF2B5EF4-FFF2-40B4-BE49-F238E27FC236}">
                <a16:creationId xmlns:a16="http://schemas.microsoft.com/office/drawing/2014/main" xmlns="" id="{35116A01-EBB5-4A71-9322-AF40476662BA}"/>
              </a:ext>
            </a:extLst>
          </p:cNvPr>
          <p:cNvSpPr/>
          <p:nvPr/>
        </p:nvSpPr>
        <p:spPr>
          <a:xfrm>
            <a:off x="5673728" y="3619501"/>
            <a:ext cx="624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8%</a:t>
            </a:r>
          </a:p>
        </p:txBody>
      </p:sp>
      <p:grpSp>
        <p:nvGrpSpPr>
          <p:cNvPr id="203" name="Группа 202">
            <a:extLst>
              <a:ext uri="{FF2B5EF4-FFF2-40B4-BE49-F238E27FC236}">
                <a16:creationId xmlns:a16="http://schemas.microsoft.com/office/drawing/2014/main" xmlns="" id="{FE7EB5D6-A6B2-4E82-A6E2-638D58D5F5CE}"/>
              </a:ext>
            </a:extLst>
          </p:cNvPr>
          <p:cNvGrpSpPr/>
          <p:nvPr/>
        </p:nvGrpSpPr>
        <p:grpSpPr>
          <a:xfrm>
            <a:off x="4916330" y="3163843"/>
            <a:ext cx="6526452" cy="1534048"/>
            <a:chOff x="4450247" y="3503221"/>
            <a:chExt cx="8930353" cy="1150668"/>
          </a:xfrm>
        </p:grpSpPr>
        <p:grpSp>
          <p:nvGrpSpPr>
            <p:cNvPr id="204" name="Группа 203">
              <a:extLst>
                <a:ext uri="{FF2B5EF4-FFF2-40B4-BE49-F238E27FC236}">
                  <a16:creationId xmlns:a16="http://schemas.microsoft.com/office/drawing/2014/main" xmlns="" id="{81AD009D-68FE-42BA-B43D-EE1EE52F01CE}"/>
                </a:ext>
              </a:extLst>
            </p:cNvPr>
            <p:cNvGrpSpPr/>
            <p:nvPr/>
          </p:nvGrpSpPr>
          <p:grpSpPr>
            <a:xfrm>
              <a:off x="4450247" y="3614885"/>
              <a:ext cx="8633462" cy="924854"/>
              <a:chOff x="2276260" y="5710555"/>
              <a:chExt cx="8633462" cy="924854"/>
            </a:xfrm>
          </p:grpSpPr>
          <p:sp>
            <p:nvSpPr>
              <p:cNvPr id="208" name="Параллелограмм 207">
                <a:extLst>
                  <a:ext uri="{FF2B5EF4-FFF2-40B4-BE49-F238E27FC236}">
                    <a16:creationId xmlns:a16="http://schemas.microsoft.com/office/drawing/2014/main" xmlns="" id="{D516EE76-FC02-496D-8CB2-B612C2CABE1F}"/>
                  </a:ext>
                </a:extLst>
              </p:cNvPr>
              <p:cNvSpPr/>
              <p:nvPr/>
            </p:nvSpPr>
            <p:spPr>
              <a:xfrm>
                <a:off x="2276260" y="6213349"/>
                <a:ext cx="8633462" cy="422060"/>
              </a:xfrm>
              <a:prstGeom prst="parallelogram">
                <a:avLst>
                  <a:gd name="adj" fmla="val 26802"/>
                </a:avLst>
              </a:prstGeom>
              <a:solidFill>
                <a:srgbClr val="F26E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09" name="Параллелограмм 208">
                <a:extLst>
                  <a:ext uri="{FF2B5EF4-FFF2-40B4-BE49-F238E27FC236}">
                    <a16:creationId xmlns:a16="http://schemas.microsoft.com/office/drawing/2014/main" xmlns="" id="{3A03E43F-1370-4C7C-81EF-FCDDFD11DF2E}"/>
                  </a:ext>
                </a:extLst>
              </p:cNvPr>
              <p:cNvSpPr/>
              <p:nvPr/>
            </p:nvSpPr>
            <p:spPr>
              <a:xfrm flipV="1">
                <a:off x="2276260" y="5710555"/>
                <a:ext cx="8633462" cy="420657"/>
              </a:xfrm>
              <a:prstGeom prst="parallelogram">
                <a:avLst>
                  <a:gd name="adj" fmla="val 26802"/>
                </a:avLst>
              </a:prstGeom>
              <a:solidFill>
                <a:srgbClr val="F26E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205" name="Группа 204">
              <a:extLst>
                <a:ext uri="{FF2B5EF4-FFF2-40B4-BE49-F238E27FC236}">
                  <a16:creationId xmlns:a16="http://schemas.microsoft.com/office/drawing/2014/main" xmlns="" id="{C1261821-4815-4A28-B9B9-7982B557C5C9}"/>
                </a:ext>
              </a:extLst>
            </p:cNvPr>
            <p:cNvGrpSpPr/>
            <p:nvPr/>
          </p:nvGrpSpPr>
          <p:grpSpPr>
            <a:xfrm>
              <a:off x="12542400" y="3503221"/>
              <a:ext cx="838200" cy="1150668"/>
              <a:chOff x="3729957" y="881525"/>
              <a:chExt cx="519826" cy="969431"/>
            </a:xfrm>
          </p:grpSpPr>
          <p:sp>
            <p:nvSpPr>
              <p:cNvPr id="206" name="Стрелка: шеврон 205">
                <a:extLst>
                  <a:ext uri="{FF2B5EF4-FFF2-40B4-BE49-F238E27FC236}">
                    <a16:creationId xmlns:a16="http://schemas.microsoft.com/office/drawing/2014/main" xmlns="" id="{57DA1FE1-638C-4046-9130-E816BD3B82F5}"/>
                  </a:ext>
                </a:extLst>
              </p:cNvPr>
              <p:cNvSpPr/>
              <p:nvPr/>
            </p:nvSpPr>
            <p:spPr>
              <a:xfrm>
                <a:off x="3729957" y="881525"/>
                <a:ext cx="413702" cy="969431"/>
              </a:xfrm>
              <a:prstGeom prst="chevron">
                <a:avLst>
                  <a:gd name="adj" fmla="val 73913"/>
                </a:avLst>
              </a:prstGeom>
              <a:solidFill>
                <a:srgbClr val="F7A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Стрелка: шеврон 206">
                <a:extLst>
                  <a:ext uri="{FF2B5EF4-FFF2-40B4-BE49-F238E27FC236}">
                    <a16:creationId xmlns:a16="http://schemas.microsoft.com/office/drawing/2014/main" xmlns="" id="{C3187CC0-D74C-4BEC-B9B4-96C4956417BF}"/>
                  </a:ext>
                </a:extLst>
              </p:cNvPr>
              <p:cNvSpPr/>
              <p:nvPr/>
            </p:nvSpPr>
            <p:spPr>
              <a:xfrm>
                <a:off x="3836081" y="881525"/>
                <a:ext cx="413702" cy="969431"/>
              </a:xfrm>
              <a:prstGeom prst="chevron">
                <a:avLst>
                  <a:gd name="adj" fmla="val 73913"/>
                </a:avLst>
              </a:prstGeom>
              <a:solidFill>
                <a:srgbClr val="F26E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10" name="Овал 209">
            <a:extLst>
              <a:ext uri="{FF2B5EF4-FFF2-40B4-BE49-F238E27FC236}">
                <a16:creationId xmlns:a16="http://schemas.microsoft.com/office/drawing/2014/main" xmlns="" id="{7F02B697-2A98-4A55-9E84-A887373265A5}"/>
              </a:ext>
            </a:extLst>
          </p:cNvPr>
          <p:cNvSpPr/>
          <p:nvPr/>
        </p:nvSpPr>
        <p:spPr>
          <a:xfrm>
            <a:off x="5639040" y="3590726"/>
            <a:ext cx="653834" cy="602939"/>
          </a:xfrm>
          <a:prstGeom prst="ellipse">
            <a:avLst/>
          </a:prstGeom>
          <a:solidFill>
            <a:srgbClr val="F26E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Овал 210">
            <a:extLst>
              <a:ext uri="{FF2B5EF4-FFF2-40B4-BE49-F238E27FC236}">
                <a16:creationId xmlns:a16="http://schemas.microsoft.com/office/drawing/2014/main" xmlns="" id="{07E844A1-F4DF-4EFD-B60D-686EE7D1E89C}"/>
              </a:ext>
            </a:extLst>
          </p:cNvPr>
          <p:cNvSpPr/>
          <p:nvPr/>
        </p:nvSpPr>
        <p:spPr>
          <a:xfrm>
            <a:off x="7551103" y="3590726"/>
            <a:ext cx="653834" cy="602939"/>
          </a:xfrm>
          <a:prstGeom prst="ellipse">
            <a:avLst/>
          </a:prstGeom>
          <a:solidFill>
            <a:srgbClr val="F26E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Овал 211">
            <a:extLst>
              <a:ext uri="{FF2B5EF4-FFF2-40B4-BE49-F238E27FC236}">
                <a16:creationId xmlns:a16="http://schemas.microsoft.com/office/drawing/2014/main" xmlns="" id="{00E37235-135E-4C92-A508-81CCDF65312C}"/>
              </a:ext>
            </a:extLst>
          </p:cNvPr>
          <p:cNvSpPr/>
          <p:nvPr/>
        </p:nvSpPr>
        <p:spPr>
          <a:xfrm>
            <a:off x="9650472" y="3590726"/>
            <a:ext cx="653834" cy="602939"/>
          </a:xfrm>
          <a:prstGeom prst="ellipse">
            <a:avLst/>
          </a:prstGeom>
          <a:solidFill>
            <a:srgbClr val="F26E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3" name="Прямоугольник 212">
            <a:extLst>
              <a:ext uri="{FF2B5EF4-FFF2-40B4-BE49-F238E27FC236}">
                <a16:creationId xmlns:a16="http://schemas.microsoft.com/office/drawing/2014/main" xmlns="" id="{0EE528EC-7B4F-4FB4-8678-08072B858232}"/>
              </a:ext>
            </a:extLst>
          </p:cNvPr>
          <p:cNvSpPr/>
          <p:nvPr/>
        </p:nvSpPr>
        <p:spPr>
          <a:xfrm>
            <a:off x="5650360" y="3628745"/>
            <a:ext cx="624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214" name="Прямоугольник 213">
            <a:extLst>
              <a:ext uri="{FF2B5EF4-FFF2-40B4-BE49-F238E27FC236}">
                <a16:creationId xmlns:a16="http://schemas.microsoft.com/office/drawing/2014/main" xmlns="" id="{4FF2C1FA-2CF8-4758-9527-54154493D9BF}"/>
              </a:ext>
            </a:extLst>
          </p:cNvPr>
          <p:cNvSpPr/>
          <p:nvPr/>
        </p:nvSpPr>
        <p:spPr>
          <a:xfrm>
            <a:off x="7510746" y="3635699"/>
            <a:ext cx="734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  <p:sp>
        <p:nvSpPr>
          <p:cNvPr id="215" name="Прямоугольник 214">
            <a:extLst>
              <a:ext uri="{FF2B5EF4-FFF2-40B4-BE49-F238E27FC236}">
                <a16:creationId xmlns:a16="http://schemas.microsoft.com/office/drawing/2014/main" xmlns="" id="{E0FAAD0B-735F-4856-A97B-B78CD3A13E51}"/>
              </a:ext>
            </a:extLst>
          </p:cNvPr>
          <p:cNvSpPr/>
          <p:nvPr/>
        </p:nvSpPr>
        <p:spPr>
          <a:xfrm>
            <a:off x="9604425" y="3617639"/>
            <a:ext cx="734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</a:p>
        </p:txBody>
      </p:sp>
      <p:sp>
        <p:nvSpPr>
          <p:cNvPr id="216" name="Прямоугольник 215">
            <a:extLst>
              <a:ext uri="{FF2B5EF4-FFF2-40B4-BE49-F238E27FC236}">
                <a16:creationId xmlns:a16="http://schemas.microsoft.com/office/drawing/2014/main" xmlns="" id="{21C38A12-5904-4FC2-8F27-B61699E456F0}"/>
              </a:ext>
            </a:extLst>
          </p:cNvPr>
          <p:cNvSpPr/>
          <p:nvPr/>
        </p:nvSpPr>
        <p:spPr>
          <a:xfrm>
            <a:off x="517498" y="1124745"/>
            <a:ext cx="82735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За 8 месяцев  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2020 г. переход на целевую модель рынка 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осуществили еще 6 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городов, 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 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т.ч. </a:t>
            </a:r>
            <a:r>
              <a:rPr lang="ru-RU" sz="2000" b="1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города-</a:t>
            </a:r>
            <a:r>
              <a:rPr lang="ru-RU" sz="2000" b="1" dirty="0" err="1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миллионники</a:t>
            </a:r>
            <a:r>
              <a:rPr lang="ru-RU" sz="2000" b="1" dirty="0" smtClean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 </a:t>
            </a:r>
            <a:r>
              <a:rPr lang="ru-RU" sz="2000" b="1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Красноярск и Самара</a:t>
            </a:r>
          </a:p>
        </p:txBody>
      </p:sp>
      <p:sp>
        <p:nvSpPr>
          <p:cNvPr id="217" name="Стрелка: шеврон 216">
            <a:extLst>
              <a:ext uri="{FF2B5EF4-FFF2-40B4-BE49-F238E27FC236}">
                <a16:creationId xmlns:a16="http://schemas.microsoft.com/office/drawing/2014/main" xmlns="" id="{278E348C-1FB7-4BEA-B87F-72768CD2F266}"/>
              </a:ext>
            </a:extLst>
          </p:cNvPr>
          <p:cNvSpPr/>
          <p:nvPr/>
        </p:nvSpPr>
        <p:spPr>
          <a:xfrm>
            <a:off x="4624252" y="3273842"/>
            <a:ext cx="391629" cy="1240584"/>
          </a:xfrm>
          <a:prstGeom prst="chevron">
            <a:avLst>
              <a:gd name="adj" fmla="val 38216"/>
            </a:avLst>
          </a:prstGeom>
          <a:solidFill>
            <a:srgbClr val="858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8" name="Стрелка: шеврон 217">
            <a:extLst>
              <a:ext uri="{FF2B5EF4-FFF2-40B4-BE49-F238E27FC236}">
                <a16:creationId xmlns:a16="http://schemas.microsoft.com/office/drawing/2014/main" xmlns="" id="{1027877F-B1D6-4276-AEF7-28EA7A7736B8}"/>
              </a:ext>
            </a:extLst>
          </p:cNvPr>
          <p:cNvSpPr/>
          <p:nvPr/>
        </p:nvSpPr>
        <p:spPr>
          <a:xfrm>
            <a:off x="4408228" y="3273842"/>
            <a:ext cx="391629" cy="1240584"/>
          </a:xfrm>
          <a:prstGeom prst="chevron">
            <a:avLst>
              <a:gd name="adj" fmla="val 38216"/>
            </a:avLst>
          </a:prstGeom>
          <a:solidFill>
            <a:srgbClr val="F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xmlns="" id="{93262299-7F39-4528-B9B0-CD67418C485E}"/>
              </a:ext>
            </a:extLst>
          </p:cNvPr>
          <p:cNvSpPr txBox="1"/>
          <p:nvPr/>
        </p:nvSpPr>
        <p:spPr>
          <a:xfrm>
            <a:off x="5286895" y="2625230"/>
            <a:ext cx="1342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Рубцовск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xmlns="" id="{57B82CB9-2BE4-4527-BD58-BC5EF4429C0E}"/>
              </a:ext>
            </a:extLst>
          </p:cNvPr>
          <p:cNvSpPr txBox="1"/>
          <p:nvPr/>
        </p:nvSpPr>
        <p:spPr>
          <a:xfrm>
            <a:off x="7393269" y="2105471"/>
            <a:ext cx="1282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Барнаул</a:t>
            </a:r>
          </a:p>
          <a:p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Линёво</a:t>
            </a:r>
          </a:p>
          <a:p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Ульяновск</a:t>
            </a:r>
          </a:p>
        </p:txBody>
      </p:sp>
      <p:sp>
        <p:nvSpPr>
          <p:cNvPr id="222" name="Прямоугольник 221">
            <a:extLst>
              <a:ext uri="{FF2B5EF4-FFF2-40B4-BE49-F238E27FC236}">
                <a16:creationId xmlns:a16="http://schemas.microsoft.com/office/drawing/2014/main" xmlns="" id="{4DADF0C3-BC5F-4F2C-AEB8-7EE8AD0974E8}"/>
              </a:ext>
            </a:extLst>
          </p:cNvPr>
          <p:cNvSpPr/>
          <p:nvPr/>
        </p:nvSpPr>
        <p:spPr>
          <a:xfrm>
            <a:off x="1585192" y="3356992"/>
            <a:ext cx="11953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</a:t>
            </a:r>
          </a:p>
        </p:txBody>
      </p:sp>
      <p:sp>
        <p:nvSpPr>
          <p:cNvPr id="1066" name="Прямоугольник 1065">
            <a:extLst>
              <a:ext uri="{FF2B5EF4-FFF2-40B4-BE49-F238E27FC236}">
                <a16:creationId xmlns:a16="http://schemas.microsoft.com/office/drawing/2014/main" xmlns="" id="{E51102A5-CA12-4F49-8352-2D61D3BAEA0B}"/>
              </a:ext>
            </a:extLst>
          </p:cNvPr>
          <p:cNvSpPr/>
          <p:nvPr/>
        </p:nvSpPr>
        <p:spPr>
          <a:xfrm>
            <a:off x="2770933" y="3637839"/>
            <a:ext cx="17443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муниципальных образований</a:t>
            </a:r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1068" name="Прямая соединительная линия 1067">
            <a:extLst>
              <a:ext uri="{FF2B5EF4-FFF2-40B4-BE49-F238E27FC236}">
                <a16:creationId xmlns:a16="http://schemas.microsoft.com/office/drawing/2014/main" xmlns="" id="{A1A295BD-64E2-4695-BAED-EA88372F3BB6}"/>
              </a:ext>
            </a:extLst>
          </p:cNvPr>
          <p:cNvCxnSpPr>
            <a:cxnSpLocks/>
          </p:cNvCxnSpPr>
          <p:nvPr/>
        </p:nvCxnSpPr>
        <p:spPr>
          <a:xfrm flipV="1">
            <a:off x="5944839" y="3041576"/>
            <a:ext cx="0" cy="356647"/>
          </a:xfrm>
          <a:prstGeom prst="line">
            <a:avLst/>
          </a:prstGeom>
          <a:ln w="57150">
            <a:solidFill>
              <a:srgbClr val="F26E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Прямая соединительная линия 228">
            <a:extLst>
              <a:ext uri="{FF2B5EF4-FFF2-40B4-BE49-F238E27FC236}">
                <a16:creationId xmlns:a16="http://schemas.microsoft.com/office/drawing/2014/main" xmlns="" id="{53439EB0-3153-4905-B078-35D59D551A39}"/>
              </a:ext>
            </a:extLst>
          </p:cNvPr>
          <p:cNvCxnSpPr>
            <a:cxnSpLocks/>
          </p:cNvCxnSpPr>
          <p:nvPr/>
        </p:nvCxnSpPr>
        <p:spPr>
          <a:xfrm flipH="1">
            <a:off x="5462896" y="3047496"/>
            <a:ext cx="992351" cy="0"/>
          </a:xfrm>
          <a:prstGeom prst="line">
            <a:avLst/>
          </a:prstGeom>
          <a:ln w="57150">
            <a:solidFill>
              <a:srgbClr val="F26E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Прямая соединительная линия 232">
            <a:extLst>
              <a:ext uri="{FF2B5EF4-FFF2-40B4-BE49-F238E27FC236}">
                <a16:creationId xmlns:a16="http://schemas.microsoft.com/office/drawing/2014/main" xmlns="" id="{D77230F0-F5BB-4286-A62E-03AD2BEF5C61}"/>
              </a:ext>
            </a:extLst>
          </p:cNvPr>
          <p:cNvCxnSpPr>
            <a:cxnSpLocks/>
          </p:cNvCxnSpPr>
          <p:nvPr/>
        </p:nvCxnSpPr>
        <p:spPr>
          <a:xfrm flipV="1">
            <a:off x="7855610" y="3017036"/>
            <a:ext cx="0" cy="443444"/>
          </a:xfrm>
          <a:prstGeom prst="line">
            <a:avLst/>
          </a:prstGeom>
          <a:ln w="57150">
            <a:solidFill>
              <a:srgbClr val="F26E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Прямая соединительная линия 233">
            <a:extLst>
              <a:ext uri="{FF2B5EF4-FFF2-40B4-BE49-F238E27FC236}">
                <a16:creationId xmlns:a16="http://schemas.microsoft.com/office/drawing/2014/main" xmlns="" id="{A4154253-87E4-40E8-9D83-11FD4B6B636F}"/>
              </a:ext>
            </a:extLst>
          </p:cNvPr>
          <p:cNvCxnSpPr>
            <a:cxnSpLocks/>
          </p:cNvCxnSpPr>
          <p:nvPr/>
        </p:nvCxnSpPr>
        <p:spPr>
          <a:xfrm flipH="1">
            <a:off x="7372573" y="3032266"/>
            <a:ext cx="1269985" cy="0"/>
          </a:xfrm>
          <a:prstGeom prst="line">
            <a:avLst/>
          </a:prstGeom>
          <a:ln w="57150">
            <a:solidFill>
              <a:srgbClr val="F26E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Прямая соединительная линия 234">
            <a:extLst>
              <a:ext uri="{FF2B5EF4-FFF2-40B4-BE49-F238E27FC236}">
                <a16:creationId xmlns:a16="http://schemas.microsoft.com/office/drawing/2014/main" xmlns="" id="{DFF1075C-25B6-41EA-80AE-C7EFB6AB63F0}"/>
              </a:ext>
            </a:extLst>
          </p:cNvPr>
          <p:cNvCxnSpPr>
            <a:cxnSpLocks/>
          </p:cNvCxnSpPr>
          <p:nvPr/>
        </p:nvCxnSpPr>
        <p:spPr>
          <a:xfrm flipV="1">
            <a:off x="9971698" y="3037016"/>
            <a:ext cx="0" cy="443444"/>
          </a:xfrm>
          <a:prstGeom prst="line">
            <a:avLst/>
          </a:prstGeom>
          <a:ln w="57150">
            <a:solidFill>
              <a:srgbClr val="F26E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Прямая соединительная линия 235">
            <a:extLst>
              <a:ext uri="{FF2B5EF4-FFF2-40B4-BE49-F238E27FC236}">
                <a16:creationId xmlns:a16="http://schemas.microsoft.com/office/drawing/2014/main" xmlns="" id="{F40C7A1D-2883-472E-8A95-E0C95A5A8453}"/>
              </a:ext>
            </a:extLst>
          </p:cNvPr>
          <p:cNvCxnSpPr>
            <a:cxnSpLocks/>
          </p:cNvCxnSpPr>
          <p:nvPr/>
        </p:nvCxnSpPr>
        <p:spPr>
          <a:xfrm flipH="1">
            <a:off x="9397307" y="3041576"/>
            <a:ext cx="1601667" cy="11433"/>
          </a:xfrm>
          <a:prstGeom prst="line">
            <a:avLst/>
          </a:prstGeom>
          <a:ln w="57150">
            <a:solidFill>
              <a:srgbClr val="F26E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TextBox 237">
            <a:extLst>
              <a:ext uri="{FF2B5EF4-FFF2-40B4-BE49-F238E27FC236}">
                <a16:creationId xmlns:a16="http://schemas.microsoft.com/office/drawing/2014/main" xmlns="" id="{04EA74AB-0A00-41E0-B381-461CF3981BD0}"/>
              </a:ext>
            </a:extLst>
          </p:cNvPr>
          <p:cNvSpPr txBox="1"/>
          <p:nvPr/>
        </p:nvSpPr>
        <p:spPr>
          <a:xfrm>
            <a:off x="9357414" y="1270208"/>
            <a:ext cx="17817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Оренбург</a:t>
            </a:r>
          </a:p>
          <a:p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Самара</a:t>
            </a:r>
          </a:p>
          <a:p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Владимир</a:t>
            </a:r>
          </a:p>
          <a:p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Прокопьевск</a:t>
            </a:r>
          </a:p>
          <a:p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Канск</a:t>
            </a:r>
          </a:p>
          <a:p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Красноярск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40" name="Прямая соединительная линия 239">
            <a:extLst>
              <a:ext uri="{FF2B5EF4-FFF2-40B4-BE49-F238E27FC236}">
                <a16:creationId xmlns:a16="http://schemas.microsoft.com/office/drawing/2014/main" xmlns="" id="{0D4C163A-16BC-4D26-97F2-F5C032626673}"/>
              </a:ext>
            </a:extLst>
          </p:cNvPr>
          <p:cNvCxnSpPr>
            <a:cxnSpLocks/>
          </p:cNvCxnSpPr>
          <p:nvPr/>
        </p:nvCxnSpPr>
        <p:spPr>
          <a:xfrm>
            <a:off x="2770932" y="3411197"/>
            <a:ext cx="0" cy="9361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Прямоугольник 246">
            <a:extLst>
              <a:ext uri="{FF2B5EF4-FFF2-40B4-BE49-F238E27FC236}">
                <a16:creationId xmlns:a16="http://schemas.microsoft.com/office/drawing/2014/main" xmlns="" id="{5E292A91-FF7B-4E11-A388-EEBC8F33F93C}"/>
              </a:ext>
            </a:extLst>
          </p:cNvPr>
          <p:cNvSpPr/>
          <p:nvPr/>
        </p:nvSpPr>
        <p:spPr>
          <a:xfrm>
            <a:off x="5601404" y="4194234"/>
            <a:ext cx="713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2018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48" name="Прямоугольник 247">
            <a:extLst>
              <a:ext uri="{FF2B5EF4-FFF2-40B4-BE49-F238E27FC236}">
                <a16:creationId xmlns:a16="http://schemas.microsoft.com/office/drawing/2014/main" xmlns="" id="{93DF4757-503D-43A2-A473-68A241FBE9B4}"/>
              </a:ext>
            </a:extLst>
          </p:cNvPr>
          <p:cNvSpPr/>
          <p:nvPr/>
        </p:nvSpPr>
        <p:spPr>
          <a:xfrm>
            <a:off x="7532390" y="4201344"/>
            <a:ext cx="713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2019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49" name="Прямоугольник 248">
            <a:extLst>
              <a:ext uri="{FF2B5EF4-FFF2-40B4-BE49-F238E27FC236}">
                <a16:creationId xmlns:a16="http://schemas.microsoft.com/office/drawing/2014/main" xmlns="" id="{FF90DB73-5ACE-4AC3-BB17-6AABAEA9291F}"/>
              </a:ext>
            </a:extLst>
          </p:cNvPr>
          <p:cNvSpPr/>
          <p:nvPr/>
        </p:nvSpPr>
        <p:spPr>
          <a:xfrm>
            <a:off x="9254360" y="4185571"/>
            <a:ext cx="17972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за 8 месяцев 2020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254" name="Прямая соединительная линия 253">
            <a:extLst>
              <a:ext uri="{FF2B5EF4-FFF2-40B4-BE49-F238E27FC236}">
                <a16:creationId xmlns:a16="http://schemas.microsoft.com/office/drawing/2014/main" xmlns="" id="{1D970422-F7AB-4A1F-B6C1-2F2FE96665AD}"/>
              </a:ext>
            </a:extLst>
          </p:cNvPr>
          <p:cNvCxnSpPr>
            <a:cxnSpLocks/>
          </p:cNvCxnSpPr>
          <p:nvPr/>
        </p:nvCxnSpPr>
        <p:spPr>
          <a:xfrm>
            <a:off x="501080" y="1204411"/>
            <a:ext cx="0" cy="831222"/>
          </a:xfrm>
          <a:prstGeom prst="line">
            <a:avLst/>
          </a:prstGeom>
          <a:ln w="19050">
            <a:solidFill>
              <a:srgbClr val="0229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xmlns="" id="{27F8C81D-612F-4AC5-8DC5-92A143581C3E}"/>
              </a:ext>
            </a:extLst>
          </p:cNvPr>
          <p:cNvCxnSpPr>
            <a:cxnSpLocks/>
          </p:cNvCxnSpPr>
          <p:nvPr/>
        </p:nvCxnSpPr>
        <p:spPr>
          <a:xfrm>
            <a:off x="498043" y="2309747"/>
            <a:ext cx="0" cy="677793"/>
          </a:xfrm>
          <a:prstGeom prst="line">
            <a:avLst/>
          </a:prstGeom>
          <a:ln w="19050">
            <a:solidFill>
              <a:srgbClr val="0229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C044CCF1-C007-422F-96B5-5FED1D6B7B47}"/>
              </a:ext>
            </a:extLst>
          </p:cNvPr>
          <p:cNvSpPr/>
          <p:nvPr/>
        </p:nvSpPr>
        <p:spPr>
          <a:xfrm>
            <a:off x="528601" y="2223528"/>
            <a:ext cx="39730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Заявки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на внедрение новой модели рынка тепловой энергии </a:t>
            </a:r>
            <a:r>
              <a:rPr lang="ru-RU" sz="1600" b="1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обсуждают не менее 36 населенных пунктов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686578" y="2420889"/>
            <a:ext cx="36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26E25"/>
                </a:solidFill>
              </a:rPr>
              <a:t>+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791013" y="2147371"/>
            <a:ext cx="36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26E25"/>
                </a:solidFill>
              </a:rPr>
              <a:t>+</a:t>
            </a:r>
          </a:p>
        </p:txBody>
      </p:sp>
      <p:sp>
        <p:nvSpPr>
          <p:cNvPr id="68" name="Плюс 67"/>
          <p:cNvSpPr/>
          <p:nvPr/>
        </p:nvSpPr>
        <p:spPr>
          <a:xfrm>
            <a:off x="6629646" y="3641420"/>
            <a:ext cx="548640" cy="593065"/>
          </a:xfrm>
          <a:prstGeom prst="mathPlus">
            <a:avLst/>
          </a:prstGeom>
          <a:solidFill>
            <a:srgbClr val="85878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люс 68"/>
          <p:cNvSpPr/>
          <p:nvPr/>
        </p:nvSpPr>
        <p:spPr>
          <a:xfrm>
            <a:off x="8686660" y="3641420"/>
            <a:ext cx="548640" cy="593065"/>
          </a:xfrm>
          <a:prstGeom prst="mathPlus">
            <a:avLst/>
          </a:prstGeom>
          <a:solidFill>
            <a:srgbClr val="85878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xmlns="" id="{C15C2528-1B49-4618-8B04-C32E77408FAF}"/>
              </a:ext>
            </a:extLst>
          </p:cNvPr>
          <p:cNvCxnSpPr>
            <a:cxnSpLocks/>
          </p:cNvCxnSpPr>
          <p:nvPr/>
        </p:nvCxnSpPr>
        <p:spPr>
          <a:xfrm>
            <a:off x="444500" y="908720"/>
            <a:ext cx="112141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91045FF0-7D5E-4167-9D05-936AC863CF7E}"/>
              </a:ext>
            </a:extLst>
          </p:cNvPr>
          <p:cNvPicPr/>
          <p:nvPr/>
        </p:nvPicPr>
        <p:blipFill>
          <a:blip r:embed="rId3" cstate="print"/>
          <a:srcRect l="58144" t="26531" r="21031" b="42449"/>
          <a:stretch>
            <a:fillRect/>
          </a:stretch>
        </p:blipFill>
        <p:spPr bwMode="auto">
          <a:xfrm>
            <a:off x="10555166" y="143297"/>
            <a:ext cx="887616" cy="66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8C903037-01B0-466B-8402-6A278529703D}"/>
              </a:ext>
            </a:extLst>
          </p:cNvPr>
          <p:cNvSpPr txBox="1"/>
          <p:nvPr/>
        </p:nvSpPr>
        <p:spPr>
          <a:xfrm>
            <a:off x="444500" y="454305"/>
            <a:ext cx="9004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Внедрение целевой модели рынка тепловой энергии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E9D08FE-5D11-4CEC-B97D-86E233083A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563123" y="3617639"/>
            <a:ext cx="1123903" cy="62645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00BB9AB-8693-46D6-8D95-89CA26F44724}"/>
              </a:ext>
            </a:extLst>
          </p:cNvPr>
          <p:cNvSpPr/>
          <p:nvPr/>
        </p:nvSpPr>
        <p:spPr>
          <a:xfrm>
            <a:off x="498044" y="4775582"/>
            <a:ext cx="10944733" cy="1853396"/>
          </a:xfrm>
          <a:prstGeom prst="rect">
            <a:avLst/>
          </a:prstGeom>
          <a:noFill/>
          <a:ln w="38100">
            <a:solidFill>
              <a:srgbClr val="858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3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53ED4B1-3EC6-4168-852A-D8C7E58DE1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345" y="1617002"/>
            <a:ext cx="6751095" cy="3167225"/>
          </a:xfrm>
          <a:prstGeom prst="rect">
            <a:avLst/>
          </a:prstGeom>
          <a:solidFill>
            <a:srgbClr val="858789"/>
          </a:solidFill>
          <a:ln>
            <a:noFill/>
          </a:ln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776A8CF-D7B6-43AB-BEC5-C6786B6DF559}"/>
              </a:ext>
            </a:extLst>
          </p:cNvPr>
          <p:cNvCxnSpPr>
            <a:cxnSpLocks/>
          </p:cNvCxnSpPr>
          <p:nvPr/>
        </p:nvCxnSpPr>
        <p:spPr>
          <a:xfrm>
            <a:off x="444500" y="908720"/>
            <a:ext cx="112141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48B7303-2CBA-4102-83A1-ED927E6A8C29}"/>
              </a:ext>
            </a:extLst>
          </p:cNvPr>
          <p:cNvPicPr/>
          <p:nvPr/>
        </p:nvPicPr>
        <p:blipFill>
          <a:blip r:embed="rId4" cstate="print"/>
          <a:srcRect l="58144" t="26531" r="21031" b="42449"/>
          <a:stretch>
            <a:fillRect/>
          </a:stretch>
        </p:blipFill>
        <p:spPr bwMode="auto">
          <a:xfrm>
            <a:off x="10555166" y="143297"/>
            <a:ext cx="887616" cy="66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F58FC95-7AC6-4A54-BFBB-885BC14B578D}"/>
              </a:ext>
            </a:extLst>
          </p:cNvPr>
          <p:cNvSpPr txBox="1"/>
          <p:nvPr/>
        </p:nvSpPr>
        <p:spPr>
          <a:xfrm>
            <a:off x="431856" y="262389"/>
            <a:ext cx="9955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Первые итоги </a:t>
            </a:r>
            <a:r>
              <a:rPr lang="ru-RU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перехода к ценовым зонам теплоснабжения </a:t>
            </a:r>
          </a:p>
          <a:p>
            <a:r>
              <a:rPr lang="ru-RU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Ожидаемый рост инвестиций относительно текущего уровня</a:t>
            </a:r>
            <a:endParaRPr lang="ru-RU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8" name="Прямоугольник: скругленные углы 129">
            <a:extLst>
              <a:ext uri="{FF2B5EF4-FFF2-40B4-BE49-F238E27FC236}">
                <a16:creationId xmlns:a16="http://schemas.microsoft.com/office/drawing/2014/main" xmlns="" id="{B59203C6-794F-418C-B55B-49A6B4A5E63B}"/>
              </a:ext>
            </a:extLst>
          </p:cNvPr>
          <p:cNvSpPr/>
          <p:nvPr/>
        </p:nvSpPr>
        <p:spPr>
          <a:xfrm>
            <a:off x="4635825" y="4915661"/>
            <a:ext cx="7022775" cy="182920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F26E2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Равнобедренный треугольник 60">
            <a:extLst>
              <a:ext uri="{FF2B5EF4-FFF2-40B4-BE49-F238E27FC236}">
                <a16:creationId xmlns:a16="http://schemas.microsoft.com/office/drawing/2014/main" xmlns="" id="{76225DD7-8C6C-4C86-AF82-1EFD1FFA8E50}"/>
              </a:ext>
            </a:extLst>
          </p:cNvPr>
          <p:cNvSpPr/>
          <p:nvPr/>
        </p:nvSpPr>
        <p:spPr>
          <a:xfrm rot="16200000">
            <a:off x="3660244" y="5078853"/>
            <a:ext cx="1466900" cy="1735648"/>
          </a:xfrm>
          <a:prstGeom prst="triangle">
            <a:avLst>
              <a:gd name="adj" fmla="val 52887"/>
            </a:avLst>
          </a:prstGeom>
          <a:gradFill>
            <a:gsLst>
              <a:gs pos="36000">
                <a:srgbClr val="F26E25"/>
              </a:gs>
              <a:gs pos="92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FAF121CB-C53E-4847-A091-3A7D7C7DDFF3}"/>
              </a:ext>
            </a:extLst>
          </p:cNvPr>
          <p:cNvSpPr/>
          <p:nvPr/>
        </p:nvSpPr>
        <p:spPr>
          <a:xfrm>
            <a:off x="5285324" y="5220597"/>
            <a:ext cx="6293199" cy="448022"/>
          </a:xfrm>
          <a:prstGeom prst="rect">
            <a:avLst/>
          </a:prstGeom>
          <a:solidFill>
            <a:srgbClr val="E7E6E6"/>
          </a:solidFill>
          <a:ln>
            <a:solidFill>
              <a:srgbClr val="E7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7C54F450-AC6E-4649-8915-EC0394E80BE0}"/>
              </a:ext>
            </a:extLst>
          </p:cNvPr>
          <p:cNvSpPr/>
          <p:nvPr/>
        </p:nvSpPr>
        <p:spPr>
          <a:xfrm>
            <a:off x="5297565" y="5717284"/>
            <a:ext cx="6293199" cy="448022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C391E7DD-CDC5-4F48-AF51-0CD1BB675821}"/>
              </a:ext>
            </a:extLst>
          </p:cNvPr>
          <p:cNvSpPr/>
          <p:nvPr/>
        </p:nvSpPr>
        <p:spPr>
          <a:xfrm>
            <a:off x="5297565" y="6232106"/>
            <a:ext cx="6293199" cy="448022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A4476831-0FB0-4B5D-9D8C-AF880D61F59A}"/>
              </a:ext>
            </a:extLst>
          </p:cNvPr>
          <p:cNvSpPr/>
          <p:nvPr/>
        </p:nvSpPr>
        <p:spPr>
          <a:xfrm>
            <a:off x="335359" y="5165216"/>
            <a:ext cx="3238203" cy="1179833"/>
          </a:xfrm>
          <a:prstGeom prst="rect">
            <a:avLst/>
          </a:prstGeom>
          <a:solidFill>
            <a:schemeClr val="bg1"/>
          </a:solidFill>
          <a:ln>
            <a:solidFill>
              <a:srgbClr val="F26E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81ADAF56-77E9-4183-BEFC-CEC20CE6F9A0}"/>
              </a:ext>
            </a:extLst>
          </p:cNvPr>
          <p:cNvSpPr/>
          <p:nvPr/>
        </p:nvSpPr>
        <p:spPr>
          <a:xfrm>
            <a:off x="550356" y="6017087"/>
            <a:ext cx="2790708" cy="628010"/>
          </a:xfrm>
          <a:prstGeom prst="rect">
            <a:avLst/>
          </a:prstGeom>
          <a:solidFill>
            <a:srgbClr val="F26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0F7A8E4F-179E-4059-A58A-D68EDD1C315E}"/>
              </a:ext>
            </a:extLst>
          </p:cNvPr>
          <p:cNvSpPr/>
          <p:nvPr/>
        </p:nvSpPr>
        <p:spPr>
          <a:xfrm>
            <a:off x="239660" y="1103787"/>
            <a:ext cx="117056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В ценовых зонах теплоснабжения ожидается рост инвестиций относительно текущего уровня: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83AAE53C-2971-4D83-A9D6-A04F006A650E}"/>
              </a:ext>
            </a:extLst>
          </p:cNvPr>
          <p:cNvSpPr/>
          <p:nvPr/>
        </p:nvSpPr>
        <p:spPr>
          <a:xfrm>
            <a:off x="7926924" y="1593309"/>
            <a:ext cx="3739036" cy="488226"/>
          </a:xfrm>
          <a:prstGeom prst="rect">
            <a:avLst/>
          </a:prstGeom>
          <a:solidFill>
            <a:srgbClr val="E7E6E6">
              <a:alpha val="63000"/>
            </a:srgbClr>
          </a:solidFill>
          <a:ln>
            <a:solidFill>
              <a:srgbClr val="858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D84BEB46-067A-4EB4-BB83-F599ED32528E}"/>
              </a:ext>
            </a:extLst>
          </p:cNvPr>
          <p:cNvSpPr txBox="1"/>
          <p:nvPr/>
        </p:nvSpPr>
        <p:spPr>
          <a:xfrm>
            <a:off x="8011561" y="1639575"/>
            <a:ext cx="1435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Рубцовск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xmlns="" id="{41C55B0C-99E9-4034-8320-B2C348D50FF3}"/>
              </a:ext>
            </a:extLst>
          </p:cNvPr>
          <p:cNvCxnSpPr>
            <a:cxnSpLocks/>
          </p:cNvCxnSpPr>
          <p:nvPr/>
        </p:nvCxnSpPr>
        <p:spPr>
          <a:xfrm>
            <a:off x="9549888" y="1654854"/>
            <a:ext cx="0" cy="376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78">
            <a:extLst>
              <a:ext uri="{FF2B5EF4-FFF2-40B4-BE49-F238E27FC236}">
                <a16:creationId xmlns:a16="http://schemas.microsoft.com/office/drawing/2014/main" xmlns="" id="{12370262-3A07-4FD1-8365-719A0BB8A10A}"/>
              </a:ext>
            </a:extLst>
          </p:cNvPr>
          <p:cNvSpPr/>
          <p:nvPr/>
        </p:nvSpPr>
        <p:spPr>
          <a:xfrm rot="10800000" flipH="1">
            <a:off x="5303000" y="4382289"/>
            <a:ext cx="56270" cy="48132"/>
          </a:xfrm>
          <a:prstGeom prst="ellipse">
            <a:avLst/>
          </a:prstGeom>
          <a:solidFill>
            <a:srgbClr val="022977"/>
          </a:solidFill>
          <a:ln>
            <a:solidFill>
              <a:srgbClr val="858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2" name="Соединитель: уступ 13">
            <a:extLst>
              <a:ext uri="{FF2B5EF4-FFF2-40B4-BE49-F238E27FC236}">
                <a16:creationId xmlns:a16="http://schemas.microsoft.com/office/drawing/2014/main" xmlns="" id="{42980E3A-AABB-45B1-BE0A-63CE55FEF9D4}"/>
              </a:ext>
            </a:extLst>
          </p:cNvPr>
          <p:cNvCxnSpPr>
            <a:cxnSpLocks/>
            <a:stCxn id="74" idx="1"/>
            <a:endCxn id="79" idx="4"/>
          </p:cNvCxnSpPr>
          <p:nvPr/>
        </p:nvCxnSpPr>
        <p:spPr>
          <a:xfrm rot="10800000" flipV="1">
            <a:off x="5331135" y="1837422"/>
            <a:ext cx="2595788" cy="2544867"/>
          </a:xfrm>
          <a:prstGeom prst="bentConnector2">
            <a:avLst/>
          </a:prstGeom>
          <a:ln>
            <a:solidFill>
              <a:srgbClr val="858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Овал 121">
            <a:extLst>
              <a:ext uri="{FF2B5EF4-FFF2-40B4-BE49-F238E27FC236}">
                <a16:creationId xmlns:a16="http://schemas.microsoft.com/office/drawing/2014/main" xmlns="" id="{363756D4-1085-463C-A083-EF1A592E969C}"/>
              </a:ext>
            </a:extLst>
          </p:cNvPr>
          <p:cNvSpPr/>
          <p:nvPr/>
        </p:nvSpPr>
        <p:spPr>
          <a:xfrm flipH="1">
            <a:off x="5480250" y="4151865"/>
            <a:ext cx="56270" cy="48132"/>
          </a:xfrm>
          <a:prstGeom prst="ellipse">
            <a:avLst/>
          </a:prstGeom>
          <a:solidFill>
            <a:srgbClr val="022977"/>
          </a:solidFill>
          <a:ln>
            <a:solidFill>
              <a:srgbClr val="858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xmlns="" id="{5B5BA8B1-1AB6-4D9F-879C-7795023BBD93}"/>
              </a:ext>
            </a:extLst>
          </p:cNvPr>
          <p:cNvSpPr/>
          <p:nvPr/>
        </p:nvSpPr>
        <p:spPr>
          <a:xfrm>
            <a:off x="7926924" y="2656303"/>
            <a:ext cx="3744434" cy="488226"/>
          </a:xfrm>
          <a:prstGeom prst="rect">
            <a:avLst/>
          </a:prstGeom>
          <a:solidFill>
            <a:srgbClr val="E7E6E6">
              <a:alpha val="63000"/>
            </a:srgbClr>
          </a:solidFill>
          <a:ln>
            <a:solidFill>
              <a:srgbClr val="858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82C72FF2-C242-47EA-8BFA-694B9BF5ADD0}"/>
              </a:ext>
            </a:extLst>
          </p:cNvPr>
          <p:cNvSpPr txBox="1"/>
          <p:nvPr/>
        </p:nvSpPr>
        <p:spPr>
          <a:xfrm>
            <a:off x="8011561" y="2702569"/>
            <a:ext cx="1435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Линёво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25" name="Прямая соединительная линия 124">
            <a:extLst>
              <a:ext uri="{FF2B5EF4-FFF2-40B4-BE49-F238E27FC236}">
                <a16:creationId xmlns:a16="http://schemas.microsoft.com/office/drawing/2014/main" xmlns="" id="{285F4AB3-9F0D-4A5C-867D-810FE995706A}"/>
              </a:ext>
            </a:extLst>
          </p:cNvPr>
          <p:cNvCxnSpPr>
            <a:cxnSpLocks/>
          </p:cNvCxnSpPr>
          <p:nvPr/>
        </p:nvCxnSpPr>
        <p:spPr>
          <a:xfrm>
            <a:off x="9550542" y="2712006"/>
            <a:ext cx="0" cy="376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Соединитель: уступ 24">
            <a:extLst>
              <a:ext uri="{FF2B5EF4-FFF2-40B4-BE49-F238E27FC236}">
                <a16:creationId xmlns:a16="http://schemas.microsoft.com/office/drawing/2014/main" xmlns="" id="{4565249C-0B6B-4739-B6E5-AB6088604EB1}"/>
              </a:ext>
            </a:extLst>
          </p:cNvPr>
          <p:cNvCxnSpPr>
            <a:cxnSpLocks/>
            <a:stCxn id="123" idx="1"/>
            <a:endCxn id="122" idx="0"/>
          </p:cNvCxnSpPr>
          <p:nvPr/>
        </p:nvCxnSpPr>
        <p:spPr>
          <a:xfrm rot="10800000" flipV="1">
            <a:off x="5508386" y="2900416"/>
            <a:ext cx="2418539" cy="1251449"/>
          </a:xfrm>
          <a:prstGeom prst="bentConnector2">
            <a:avLst/>
          </a:prstGeom>
          <a:ln>
            <a:solidFill>
              <a:srgbClr val="858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xmlns="" id="{6F1DADBE-0FF7-4B82-962E-EB95FA6F55B9}"/>
              </a:ext>
            </a:extLst>
          </p:cNvPr>
          <p:cNvSpPr/>
          <p:nvPr/>
        </p:nvSpPr>
        <p:spPr>
          <a:xfrm>
            <a:off x="7926924" y="2126681"/>
            <a:ext cx="3739036" cy="488226"/>
          </a:xfrm>
          <a:prstGeom prst="rect">
            <a:avLst/>
          </a:prstGeom>
          <a:solidFill>
            <a:srgbClr val="E7E6E6">
              <a:alpha val="63000"/>
            </a:srgbClr>
          </a:solidFill>
          <a:ln>
            <a:solidFill>
              <a:srgbClr val="858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5A644BC2-E377-4567-B443-E55F8D95F158}"/>
              </a:ext>
            </a:extLst>
          </p:cNvPr>
          <p:cNvSpPr txBox="1"/>
          <p:nvPr/>
        </p:nvSpPr>
        <p:spPr>
          <a:xfrm>
            <a:off x="8011561" y="2172947"/>
            <a:ext cx="1435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Барнаул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29" name="Прямая соединительная линия 128">
            <a:extLst>
              <a:ext uri="{FF2B5EF4-FFF2-40B4-BE49-F238E27FC236}">
                <a16:creationId xmlns:a16="http://schemas.microsoft.com/office/drawing/2014/main" xmlns="" id="{EAF62FF8-D88A-43CC-8587-B9A2871FC46D}"/>
              </a:ext>
            </a:extLst>
          </p:cNvPr>
          <p:cNvCxnSpPr>
            <a:cxnSpLocks/>
          </p:cNvCxnSpPr>
          <p:nvPr/>
        </p:nvCxnSpPr>
        <p:spPr>
          <a:xfrm>
            <a:off x="9550542" y="2172947"/>
            <a:ext cx="0" cy="376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Овал 129">
            <a:extLst>
              <a:ext uri="{FF2B5EF4-FFF2-40B4-BE49-F238E27FC236}">
                <a16:creationId xmlns:a16="http://schemas.microsoft.com/office/drawing/2014/main" xmlns="" id="{DD67CA2B-3BBD-48A4-8E5B-8340C95567D9}"/>
              </a:ext>
            </a:extLst>
          </p:cNvPr>
          <p:cNvSpPr/>
          <p:nvPr/>
        </p:nvSpPr>
        <p:spPr>
          <a:xfrm rot="5400000" flipH="1">
            <a:off x="5369087" y="4237401"/>
            <a:ext cx="106821" cy="124185"/>
          </a:xfrm>
          <a:prstGeom prst="ellipse">
            <a:avLst/>
          </a:prstGeom>
          <a:solidFill>
            <a:srgbClr val="022977"/>
          </a:solidFill>
          <a:ln>
            <a:solidFill>
              <a:srgbClr val="858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1" name="Соединитель: уступ 33">
            <a:extLst>
              <a:ext uri="{FF2B5EF4-FFF2-40B4-BE49-F238E27FC236}">
                <a16:creationId xmlns:a16="http://schemas.microsoft.com/office/drawing/2014/main" xmlns="" id="{8AC81BF0-3274-4AFB-9A7E-390E21A73DE0}"/>
              </a:ext>
            </a:extLst>
          </p:cNvPr>
          <p:cNvCxnSpPr>
            <a:cxnSpLocks/>
            <a:stCxn id="127" idx="1"/>
            <a:endCxn id="130" idx="6"/>
          </p:cNvCxnSpPr>
          <p:nvPr/>
        </p:nvCxnSpPr>
        <p:spPr>
          <a:xfrm rot="10800000" flipV="1">
            <a:off x="5422497" y="2370794"/>
            <a:ext cx="2504426" cy="1875289"/>
          </a:xfrm>
          <a:prstGeom prst="bentConnector2">
            <a:avLst/>
          </a:prstGeom>
          <a:ln>
            <a:solidFill>
              <a:srgbClr val="858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Овал 131">
            <a:extLst>
              <a:ext uri="{FF2B5EF4-FFF2-40B4-BE49-F238E27FC236}">
                <a16:creationId xmlns:a16="http://schemas.microsoft.com/office/drawing/2014/main" xmlns="" id="{3A08F285-3E10-424B-A90D-79EF2D31B788}"/>
              </a:ext>
            </a:extLst>
          </p:cNvPr>
          <p:cNvSpPr/>
          <p:nvPr/>
        </p:nvSpPr>
        <p:spPr>
          <a:xfrm rot="10989742" flipH="1">
            <a:off x="3776457" y="3037813"/>
            <a:ext cx="91850" cy="70039"/>
          </a:xfrm>
          <a:prstGeom prst="ellipse">
            <a:avLst/>
          </a:prstGeom>
          <a:solidFill>
            <a:srgbClr val="022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229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33" name="Соединитель: уступ 42">
            <a:extLst>
              <a:ext uri="{FF2B5EF4-FFF2-40B4-BE49-F238E27FC236}">
                <a16:creationId xmlns:a16="http://schemas.microsoft.com/office/drawing/2014/main" xmlns="" id="{F88061A5-B81E-4FFA-9642-DA09AAB28899}"/>
              </a:ext>
            </a:extLst>
          </p:cNvPr>
          <p:cNvCxnSpPr>
            <a:cxnSpLocks/>
            <a:stCxn id="132" idx="0"/>
            <a:endCxn id="161" idx="3"/>
          </p:cNvCxnSpPr>
          <p:nvPr/>
        </p:nvCxnSpPr>
        <p:spPr>
          <a:xfrm rot="5400000">
            <a:off x="3058536" y="3614076"/>
            <a:ext cx="1267746" cy="255191"/>
          </a:xfrm>
          <a:prstGeom prst="bentConnector2">
            <a:avLst/>
          </a:prstGeom>
          <a:ln>
            <a:solidFill>
              <a:srgbClr val="858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Овал 133">
            <a:extLst>
              <a:ext uri="{FF2B5EF4-FFF2-40B4-BE49-F238E27FC236}">
                <a16:creationId xmlns:a16="http://schemas.microsoft.com/office/drawing/2014/main" xmlns="" id="{E2B6A8C5-C58E-4ADE-8125-1267C9E5519C}"/>
              </a:ext>
            </a:extLst>
          </p:cNvPr>
          <p:cNvSpPr/>
          <p:nvPr/>
        </p:nvSpPr>
        <p:spPr>
          <a:xfrm rot="16200000" flipH="1">
            <a:off x="3856268" y="3477825"/>
            <a:ext cx="125919" cy="158578"/>
          </a:xfrm>
          <a:prstGeom prst="ellipse">
            <a:avLst/>
          </a:prstGeom>
          <a:solidFill>
            <a:srgbClr val="022977"/>
          </a:solidFill>
          <a:ln>
            <a:solidFill>
              <a:srgbClr val="858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229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5" name="Овал 134">
            <a:extLst>
              <a:ext uri="{FF2B5EF4-FFF2-40B4-BE49-F238E27FC236}">
                <a16:creationId xmlns:a16="http://schemas.microsoft.com/office/drawing/2014/main" xmlns="" id="{95951B74-8CDE-48FB-9ECC-4451CDBD5B17}"/>
              </a:ext>
            </a:extLst>
          </p:cNvPr>
          <p:cNvSpPr/>
          <p:nvPr/>
        </p:nvSpPr>
        <p:spPr>
          <a:xfrm rot="16007222" flipH="1">
            <a:off x="3972227" y="3686973"/>
            <a:ext cx="81203" cy="89177"/>
          </a:xfrm>
          <a:prstGeom prst="ellipse">
            <a:avLst/>
          </a:prstGeom>
          <a:solidFill>
            <a:srgbClr val="022977"/>
          </a:solidFill>
          <a:ln>
            <a:solidFill>
              <a:srgbClr val="858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xmlns="" id="{051E22C8-EECD-4F5F-89B0-6066FC8EF7FB}"/>
              </a:ext>
            </a:extLst>
          </p:cNvPr>
          <p:cNvSpPr/>
          <p:nvPr/>
        </p:nvSpPr>
        <p:spPr>
          <a:xfrm>
            <a:off x="326609" y="2214310"/>
            <a:ext cx="3238204" cy="488226"/>
          </a:xfrm>
          <a:prstGeom prst="rect">
            <a:avLst/>
          </a:prstGeom>
          <a:solidFill>
            <a:srgbClr val="E7E6E6">
              <a:alpha val="63000"/>
            </a:srgbClr>
          </a:solidFill>
          <a:ln>
            <a:solidFill>
              <a:srgbClr val="858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C9DD30F8-1930-4203-9736-9BCE8C602D56}"/>
              </a:ext>
            </a:extLst>
          </p:cNvPr>
          <p:cNvSpPr txBox="1"/>
          <p:nvPr/>
        </p:nvSpPr>
        <p:spPr>
          <a:xfrm>
            <a:off x="342324" y="2260576"/>
            <a:ext cx="1566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Самара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39" name="Прямая соединительная линия 138">
            <a:extLst>
              <a:ext uri="{FF2B5EF4-FFF2-40B4-BE49-F238E27FC236}">
                <a16:creationId xmlns:a16="http://schemas.microsoft.com/office/drawing/2014/main" xmlns="" id="{64C0B161-7CDD-4391-9120-9B1D58DD80E2}"/>
              </a:ext>
            </a:extLst>
          </p:cNvPr>
          <p:cNvCxnSpPr>
            <a:cxnSpLocks/>
          </p:cNvCxnSpPr>
          <p:nvPr/>
        </p:nvCxnSpPr>
        <p:spPr>
          <a:xfrm>
            <a:off x="1912831" y="2260576"/>
            <a:ext cx="0" cy="376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Соединитель: уступ 68">
            <a:extLst>
              <a:ext uri="{FF2B5EF4-FFF2-40B4-BE49-F238E27FC236}">
                <a16:creationId xmlns:a16="http://schemas.microsoft.com/office/drawing/2014/main" xmlns="" id="{E9CDD8B2-A5C5-46D5-AF24-C06587BC41F7}"/>
              </a:ext>
            </a:extLst>
          </p:cNvPr>
          <p:cNvCxnSpPr>
            <a:cxnSpLocks/>
            <a:stCxn id="134" idx="2"/>
            <a:endCxn id="137" idx="3"/>
          </p:cNvCxnSpPr>
          <p:nvPr/>
        </p:nvCxnSpPr>
        <p:spPr>
          <a:xfrm rot="16200000" flipV="1">
            <a:off x="3224155" y="2799082"/>
            <a:ext cx="1035731" cy="354415"/>
          </a:xfrm>
          <a:prstGeom prst="bentConnector2">
            <a:avLst/>
          </a:prstGeom>
          <a:ln>
            <a:solidFill>
              <a:srgbClr val="858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Прямоугольник 140">
            <a:extLst>
              <a:ext uri="{FF2B5EF4-FFF2-40B4-BE49-F238E27FC236}">
                <a16:creationId xmlns:a16="http://schemas.microsoft.com/office/drawing/2014/main" xmlns="" id="{6341BED7-4FA1-4C82-95FB-48F46101E800}"/>
              </a:ext>
            </a:extLst>
          </p:cNvPr>
          <p:cNvSpPr/>
          <p:nvPr/>
        </p:nvSpPr>
        <p:spPr>
          <a:xfrm>
            <a:off x="7925081" y="4277679"/>
            <a:ext cx="3761212" cy="488226"/>
          </a:xfrm>
          <a:prstGeom prst="rect">
            <a:avLst/>
          </a:prstGeom>
          <a:solidFill>
            <a:srgbClr val="E7E6E6">
              <a:alpha val="63000"/>
            </a:srgbClr>
          </a:solidFill>
          <a:ln>
            <a:solidFill>
              <a:srgbClr val="858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428B5C76-1150-4C98-9F45-5DF5CC28B531}"/>
              </a:ext>
            </a:extLst>
          </p:cNvPr>
          <p:cNvSpPr txBox="1"/>
          <p:nvPr/>
        </p:nvSpPr>
        <p:spPr>
          <a:xfrm>
            <a:off x="8011561" y="4323945"/>
            <a:ext cx="1435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Канск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43" name="Прямая соединительная линия 142">
            <a:extLst>
              <a:ext uri="{FF2B5EF4-FFF2-40B4-BE49-F238E27FC236}">
                <a16:creationId xmlns:a16="http://schemas.microsoft.com/office/drawing/2014/main" xmlns="" id="{9A098452-287A-4E6B-B278-B4625EE87B62}"/>
              </a:ext>
            </a:extLst>
          </p:cNvPr>
          <p:cNvCxnSpPr>
            <a:cxnSpLocks/>
          </p:cNvCxnSpPr>
          <p:nvPr/>
        </p:nvCxnSpPr>
        <p:spPr>
          <a:xfrm>
            <a:off x="9550542" y="4323945"/>
            <a:ext cx="0" cy="376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Овал 143">
            <a:extLst>
              <a:ext uri="{FF2B5EF4-FFF2-40B4-BE49-F238E27FC236}">
                <a16:creationId xmlns:a16="http://schemas.microsoft.com/office/drawing/2014/main" xmlns="" id="{226030D8-FFB0-4CA1-9A81-7C17FCF99386}"/>
              </a:ext>
            </a:extLst>
          </p:cNvPr>
          <p:cNvSpPr/>
          <p:nvPr/>
        </p:nvSpPr>
        <p:spPr>
          <a:xfrm rot="9520821" flipH="1">
            <a:off x="6249742" y="3949995"/>
            <a:ext cx="56270" cy="48132"/>
          </a:xfrm>
          <a:prstGeom prst="ellipse">
            <a:avLst/>
          </a:prstGeom>
          <a:solidFill>
            <a:srgbClr val="022977"/>
          </a:solidFill>
          <a:ln>
            <a:solidFill>
              <a:srgbClr val="858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5" name="Соединитель: уступ 48">
            <a:extLst>
              <a:ext uri="{FF2B5EF4-FFF2-40B4-BE49-F238E27FC236}">
                <a16:creationId xmlns:a16="http://schemas.microsoft.com/office/drawing/2014/main" xmlns="" id="{B2F14372-7C22-4A19-9A86-0E2343B043AA}"/>
              </a:ext>
            </a:extLst>
          </p:cNvPr>
          <p:cNvCxnSpPr>
            <a:cxnSpLocks/>
            <a:stCxn id="141" idx="1"/>
            <a:endCxn id="144" idx="0"/>
          </p:cNvCxnSpPr>
          <p:nvPr/>
        </p:nvCxnSpPr>
        <p:spPr>
          <a:xfrm rot="10800000">
            <a:off x="6288648" y="3996480"/>
            <a:ext cx="1636434" cy="525312"/>
          </a:xfrm>
          <a:prstGeom prst="bentConnector2">
            <a:avLst/>
          </a:prstGeom>
          <a:ln>
            <a:solidFill>
              <a:srgbClr val="858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Прямоугольник 145">
            <a:extLst>
              <a:ext uri="{FF2B5EF4-FFF2-40B4-BE49-F238E27FC236}">
                <a16:creationId xmlns:a16="http://schemas.microsoft.com/office/drawing/2014/main" xmlns="" id="{55A3628F-36C4-4A45-9910-75D2605B4F57}"/>
              </a:ext>
            </a:extLst>
          </p:cNvPr>
          <p:cNvSpPr/>
          <p:nvPr/>
        </p:nvSpPr>
        <p:spPr>
          <a:xfrm>
            <a:off x="7926924" y="3743516"/>
            <a:ext cx="3761212" cy="488226"/>
          </a:xfrm>
          <a:prstGeom prst="rect">
            <a:avLst/>
          </a:prstGeom>
          <a:solidFill>
            <a:srgbClr val="E7E6E6">
              <a:alpha val="63000"/>
            </a:srgbClr>
          </a:solidFill>
          <a:ln>
            <a:solidFill>
              <a:srgbClr val="858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xmlns="" id="{5E114F9B-4E72-408A-833D-6FAD5F9CD76C}"/>
              </a:ext>
            </a:extLst>
          </p:cNvPr>
          <p:cNvSpPr txBox="1"/>
          <p:nvPr/>
        </p:nvSpPr>
        <p:spPr>
          <a:xfrm>
            <a:off x="7884823" y="3805428"/>
            <a:ext cx="1689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Красноярск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48" name="Прямая соединительная линия 147">
            <a:extLst>
              <a:ext uri="{FF2B5EF4-FFF2-40B4-BE49-F238E27FC236}">
                <a16:creationId xmlns:a16="http://schemas.microsoft.com/office/drawing/2014/main" xmlns="" id="{2BF68E73-B503-485B-B8BB-8A1C5B3E24A6}"/>
              </a:ext>
            </a:extLst>
          </p:cNvPr>
          <p:cNvCxnSpPr>
            <a:cxnSpLocks/>
          </p:cNvCxnSpPr>
          <p:nvPr/>
        </p:nvCxnSpPr>
        <p:spPr>
          <a:xfrm>
            <a:off x="9552384" y="3789782"/>
            <a:ext cx="0" cy="376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Овал 148">
            <a:extLst>
              <a:ext uri="{FF2B5EF4-FFF2-40B4-BE49-F238E27FC236}">
                <a16:creationId xmlns:a16="http://schemas.microsoft.com/office/drawing/2014/main" xmlns="" id="{D3376D03-AEDA-4BCB-8F92-29E9F90D5B2E}"/>
              </a:ext>
            </a:extLst>
          </p:cNvPr>
          <p:cNvSpPr/>
          <p:nvPr/>
        </p:nvSpPr>
        <p:spPr>
          <a:xfrm flipH="1">
            <a:off x="5903354" y="3888684"/>
            <a:ext cx="147306" cy="116381"/>
          </a:xfrm>
          <a:prstGeom prst="ellipse">
            <a:avLst/>
          </a:prstGeom>
          <a:solidFill>
            <a:srgbClr val="022977"/>
          </a:solidFill>
          <a:ln>
            <a:solidFill>
              <a:srgbClr val="858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0" name="Соединитель: уступ 66">
            <a:extLst>
              <a:ext uri="{FF2B5EF4-FFF2-40B4-BE49-F238E27FC236}">
                <a16:creationId xmlns:a16="http://schemas.microsoft.com/office/drawing/2014/main" xmlns="" id="{89792D49-ECA3-4B66-AE2A-B32F16E0BAE5}"/>
              </a:ext>
            </a:extLst>
          </p:cNvPr>
          <p:cNvCxnSpPr>
            <a:cxnSpLocks/>
            <a:stCxn id="146" idx="1"/>
            <a:endCxn id="149" idx="0"/>
          </p:cNvCxnSpPr>
          <p:nvPr/>
        </p:nvCxnSpPr>
        <p:spPr>
          <a:xfrm rot="10800000">
            <a:off x="5977009" y="3888683"/>
            <a:ext cx="1949916" cy="98946"/>
          </a:xfrm>
          <a:prstGeom prst="bentConnector4">
            <a:avLst>
              <a:gd name="adj1" fmla="val 48111"/>
              <a:gd name="adj2" fmla="val 331035"/>
            </a:avLst>
          </a:prstGeom>
          <a:ln>
            <a:solidFill>
              <a:srgbClr val="858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Овал 150">
            <a:extLst>
              <a:ext uri="{FF2B5EF4-FFF2-40B4-BE49-F238E27FC236}">
                <a16:creationId xmlns:a16="http://schemas.microsoft.com/office/drawing/2014/main" xmlns="" id="{2BD75031-DB12-48A5-9B5F-7CC56191DDC5}"/>
              </a:ext>
            </a:extLst>
          </p:cNvPr>
          <p:cNvSpPr/>
          <p:nvPr/>
        </p:nvSpPr>
        <p:spPr>
          <a:xfrm rot="341777" flipH="1">
            <a:off x="5623096" y="4211785"/>
            <a:ext cx="56270" cy="48132"/>
          </a:xfrm>
          <a:prstGeom prst="ellipse">
            <a:avLst/>
          </a:prstGeom>
          <a:solidFill>
            <a:srgbClr val="022977"/>
          </a:solidFill>
          <a:ln>
            <a:solidFill>
              <a:srgbClr val="858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2" name="Прямоугольник 151">
            <a:extLst>
              <a:ext uri="{FF2B5EF4-FFF2-40B4-BE49-F238E27FC236}">
                <a16:creationId xmlns:a16="http://schemas.microsoft.com/office/drawing/2014/main" xmlns="" id="{6D494003-D12F-4768-BE07-175241072EDC}"/>
              </a:ext>
            </a:extLst>
          </p:cNvPr>
          <p:cNvSpPr/>
          <p:nvPr/>
        </p:nvSpPr>
        <p:spPr>
          <a:xfrm>
            <a:off x="7926924" y="3194083"/>
            <a:ext cx="3744434" cy="488226"/>
          </a:xfrm>
          <a:prstGeom prst="rect">
            <a:avLst/>
          </a:prstGeom>
          <a:solidFill>
            <a:srgbClr val="E7E6E6">
              <a:alpha val="63000"/>
            </a:srgbClr>
          </a:solidFill>
          <a:ln>
            <a:solidFill>
              <a:srgbClr val="858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C8AEB66D-1E25-4C35-B174-84C3928C10D9}"/>
              </a:ext>
            </a:extLst>
          </p:cNvPr>
          <p:cNvSpPr txBox="1"/>
          <p:nvPr/>
        </p:nvSpPr>
        <p:spPr>
          <a:xfrm>
            <a:off x="7868505" y="3263893"/>
            <a:ext cx="172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Прокопьевск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54" name="Прямая соединительная линия 153">
            <a:extLst>
              <a:ext uri="{FF2B5EF4-FFF2-40B4-BE49-F238E27FC236}">
                <a16:creationId xmlns:a16="http://schemas.microsoft.com/office/drawing/2014/main" xmlns="" id="{CA92D91E-DD77-428F-B16F-BDD967FD8AC6}"/>
              </a:ext>
            </a:extLst>
          </p:cNvPr>
          <p:cNvCxnSpPr>
            <a:cxnSpLocks/>
          </p:cNvCxnSpPr>
          <p:nvPr/>
        </p:nvCxnSpPr>
        <p:spPr>
          <a:xfrm>
            <a:off x="9550542" y="3242855"/>
            <a:ext cx="0" cy="376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Соединитель: уступ 80">
            <a:extLst>
              <a:ext uri="{FF2B5EF4-FFF2-40B4-BE49-F238E27FC236}">
                <a16:creationId xmlns:a16="http://schemas.microsoft.com/office/drawing/2014/main" xmlns="" id="{ABEAB200-D268-4CA7-8A50-110B16EC01E1}"/>
              </a:ext>
            </a:extLst>
          </p:cNvPr>
          <p:cNvCxnSpPr>
            <a:cxnSpLocks/>
            <a:stCxn id="152" idx="1"/>
            <a:endCxn id="151" idx="0"/>
          </p:cNvCxnSpPr>
          <p:nvPr/>
        </p:nvCxnSpPr>
        <p:spPr>
          <a:xfrm rot="10800000" flipV="1">
            <a:off x="5654170" y="3438196"/>
            <a:ext cx="2272753" cy="773708"/>
          </a:xfrm>
          <a:prstGeom prst="bentConnector2">
            <a:avLst/>
          </a:prstGeom>
          <a:ln>
            <a:solidFill>
              <a:srgbClr val="858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Овал 155">
            <a:extLst>
              <a:ext uri="{FF2B5EF4-FFF2-40B4-BE49-F238E27FC236}">
                <a16:creationId xmlns:a16="http://schemas.microsoft.com/office/drawing/2014/main" xmlns="" id="{DA666911-BC15-4665-8DAF-CF1C202EA5E1}"/>
              </a:ext>
            </a:extLst>
          </p:cNvPr>
          <p:cNvSpPr/>
          <p:nvPr/>
        </p:nvSpPr>
        <p:spPr>
          <a:xfrm rot="278927" flipH="1">
            <a:off x="3686287" y="3144100"/>
            <a:ext cx="81360" cy="68185"/>
          </a:xfrm>
          <a:prstGeom prst="ellipse">
            <a:avLst/>
          </a:prstGeom>
          <a:solidFill>
            <a:srgbClr val="022977"/>
          </a:solidFill>
          <a:ln>
            <a:solidFill>
              <a:srgbClr val="858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xmlns="" id="{8AB40D9F-EE32-4BBF-B6F1-005C471A4EAD}"/>
              </a:ext>
            </a:extLst>
          </p:cNvPr>
          <p:cNvSpPr/>
          <p:nvPr/>
        </p:nvSpPr>
        <p:spPr>
          <a:xfrm>
            <a:off x="326609" y="2786410"/>
            <a:ext cx="3238204" cy="488226"/>
          </a:xfrm>
          <a:prstGeom prst="rect">
            <a:avLst/>
          </a:prstGeom>
          <a:solidFill>
            <a:srgbClr val="E7E6E6">
              <a:alpha val="63000"/>
            </a:srgbClr>
          </a:solidFill>
          <a:ln>
            <a:solidFill>
              <a:srgbClr val="858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257B5E23-50AE-4EF8-B87C-08FFC4C67FBA}"/>
              </a:ext>
            </a:extLst>
          </p:cNvPr>
          <p:cNvSpPr txBox="1"/>
          <p:nvPr/>
        </p:nvSpPr>
        <p:spPr>
          <a:xfrm>
            <a:off x="342324" y="2832676"/>
            <a:ext cx="1565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Владимир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59" name="Прямая соединительная линия 158">
            <a:extLst>
              <a:ext uri="{FF2B5EF4-FFF2-40B4-BE49-F238E27FC236}">
                <a16:creationId xmlns:a16="http://schemas.microsoft.com/office/drawing/2014/main" xmlns="" id="{D1EACE86-1A81-48CD-80D4-7D5B4C70794D}"/>
              </a:ext>
            </a:extLst>
          </p:cNvPr>
          <p:cNvCxnSpPr>
            <a:cxnSpLocks/>
          </p:cNvCxnSpPr>
          <p:nvPr/>
        </p:nvCxnSpPr>
        <p:spPr>
          <a:xfrm>
            <a:off x="1909266" y="2832676"/>
            <a:ext cx="0" cy="376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Соединитель: уступ 139">
            <a:extLst>
              <a:ext uri="{FF2B5EF4-FFF2-40B4-BE49-F238E27FC236}">
                <a16:creationId xmlns:a16="http://schemas.microsoft.com/office/drawing/2014/main" xmlns="" id="{FEED2C13-F091-4330-9622-7A01FFA5F0E5}"/>
              </a:ext>
            </a:extLst>
          </p:cNvPr>
          <p:cNvCxnSpPr>
            <a:cxnSpLocks/>
            <a:stCxn id="156" idx="0"/>
            <a:endCxn id="157" idx="3"/>
          </p:cNvCxnSpPr>
          <p:nvPr/>
        </p:nvCxnSpPr>
        <p:spPr>
          <a:xfrm rot="16200000" flipV="1">
            <a:off x="3590746" y="3004590"/>
            <a:ext cx="113688" cy="165554"/>
          </a:xfrm>
          <a:prstGeom prst="bentConnector2">
            <a:avLst/>
          </a:prstGeom>
          <a:ln>
            <a:solidFill>
              <a:srgbClr val="858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Прямоугольник 160">
            <a:extLst>
              <a:ext uri="{FF2B5EF4-FFF2-40B4-BE49-F238E27FC236}">
                <a16:creationId xmlns:a16="http://schemas.microsoft.com/office/drawing/2014/main" xmlns="" id="{D2AA9151-FC67-4242-9AAE-26781FD6E8C8}"/>
              </a:ext>
            </a:extLst>
          </p:cNvPr>
          <p:cNvSpPr/>
          <p:nvPr/>
        </p:nvSpPr>
        <p:spPr>
          <a:xfrm>
            <a:off x="326609" y="4131431"/>
            <a:ext cx="3238204" cy="488226"/>
          </a:xfrm>
          <a:prstGeom prst="rect">
            <a:avLst/>
          </a:prstGeom>
          <a:solidFill>
            <a:srgbClr val="E7E6E6">
              <a:alpha val="63000"/>
            </a:srgbClr>
          </a:solidFill>
          <a:ln>
            <a:solidFill>
              <a:srgbClr val="858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1FD438F3-5E88-4D6C-96C3-C2FAAC8FD88B}"/>
              </a:ext>
            </a:extLst>
          </p:cNvPr>
          <p:cNvSpPr txBox="1"/>
          <p:nvPr/>
        </p:nvSpPr>
        <p:spPr>
          <a:xfrm>
            <a:off x="335359" y="4177697"/>
            <a:ext cx="1595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Ульяновск</a:t>
            </a:r>
            <a:endParaRPr lang="en-US" b="1" dirty="0"/>
          </a:p>
        </p:txBody>
      </p:sp>
      <p:cxnSp>
        <p:nvCxnSpPr>
          <p:cNvPr id="163" name="Прямая соединительная линия 162">
            <a:extLst>
              <a:ext uri="{FF2B5EF4-FFF2-40B4-BE49-F238E27FC236}">
                <a16:creationId xmlns:a16="http://schemas.microsoft.com/office/drawing/2014/main" xmlns="" id="{4AEA1798-362A-4600-A380-02D56AB2436C}"/>
              </a:ext>
            </a:extLst>
          </p:cNvPr>
          <p:cNvCxnSpPr>
            <a:cxnSpLocks/>
          </p:cNvCxnSpPr>
          <p:nvPr/>
        </p:nvCxnSpPr>
        <p:spPr>
          <a:xfrm>
            <a:off x="1909266" y="4177697"/>
            <a:ext cx="0" cy="376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Прямоугольник 163">
            <a:extLst>
              <a:ext uri="{FF2B5EF4-FFF2-40B4-BE49-F238E27FC236}">
                <a16:creationId xmlns:a16="http://schemas.microsoft.com/office/drawing/2014/main" xmlns="" id="{682D4C73-73AE-4657-ADB1-F25B06851A70}"/>
              </a:ext>
            </a:extLst>
          </p:cNvPr>
          <p:cNvSpPr/>
          <p:nvPr/>
        </p:nvSpPr>
        <p:spPr>
          <a:xfrm>
            <a:off x="326609" y="1617002"/>
            <a:ext cx="3238204" cy="488226"/>
          </a:xfrm>
          <a:prstGeom prst="rect">
            <a:avLst/>
          </a:prstGeom>
          <a:solidFill>
            <a:srgbClr val="E7E6E6">
              <a:alpha val="63000"/>
            </a:srgbClr>
          </a:solidFill>
          <a:ln>
            <a:solidFill>
              <a:srgbClr val="858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499A772C-2EFB-4C19-A59B-F07F9DDB65EF}"/>
              </a:ext>
            </a:extLst>
          </p:cNvPr>
          <p:cNvSpPr txBox="1"/>
          <p:nvPr/>
        </p:nvSpPr>
        <p:spPr>
          <a:xfrm>
            <a:off x="342324" y="1679086"/>
            <a:ext cx="1588289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algn="ctr"/>
            <a:r>
              <a:rPr lang="ru-RU" sz="1800" b="1" dirty="0"/>
              <a:t>Оренбург</a:t>
            </a:r>
            <a:endParaRPr lang="en-US" sz="1800" b="1" dirty="0"/>
          </a:p>
        </p:txBody>
      </p:sp>
      <p:cxnSp>
        <p:nvCxnSpPr>
          <p:cNvPr id="166" name="Прямая соединительная линия 165">
            <a:extLst>
              <a:ext uri="{FF2B5EF4-FFF2-40B4-BE49-F238E27FC236}">
                <a16:creationId xmlns:a16="http://schemas.microsoft.com/office/drawing/2014/main" xmlns="" id="{3D486C00-3CA9-4E69-A47E-6862B1A03B59}"/>
              </a:ext>
            </a:extLst>
          </p:cNvPr>
          <p:cNvCxnSpPr>
            <a:cxnSpLocks/>
          </p:cNvCxnSpPr>
          <p:nvPr/>
        </p:nvCxnSpPr>
        <p:spPr>
          <a:xfrm>
            <a:off x="1930614" y="1679086"/>
            <a:ext cx="0" cy="376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xmlns="" id="{20B81A45-E75F-4E3A-B0AF-9E5A81B69714}"/>
              </a:ext>
            </a:extLst>
          </p:cNvPr>
          <p:cNvGrpSpPr/>
          <p:nvPr/>
        </p:nvGrpSpPr>
        <p:grpSpPr>
          <a:xfrm>
            <a:off x="9510513" y="1531853"/>
            <a:ext cx="2257502" cy="584775"/>
            <a:chOff x="7669341" y="1541016"/>
            <a:chExt cx="1834221" cy="584775"/>
          </a:xfrm>
        </p:grpSpPr>
        <p:sp>
          <p:nvSpPr>
            <p:cNvPr id="168" name="Прямоугольник 167">
              <a:extLst>
                <a:ext uri="{FF2B5EF4-FFF2-40B4-BE49-F238E27FC236}">
                  <a16:creationId xmlns:a16="http://schemas.microsoft.com/office/drawing/2014/main" xmlns="" id="{07ACFD3A-CAF3-4C0E-A324-C10751841AE5}"/>
                </a:ext>
              </a:extLst>
            </p:cNvPr>
            <p:cNvSpPr/>
            <p:nvPr/>
          </p:nvSpPr>
          <p:spPr>
            <a:xfrm>
              <a:off x="7669341" y="1541016"/>
              <a:ext cx="89215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3200" b="1" dirty="0">
                  <a:solidFill>
                    <a:srgbClr val="02297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2,0</a:t>
              </a:r>
            </a:p>
          </p:txBody>
        </p:sp>
        <p:sp>
          <p:nvSpPr>
            <p:cNvPr id="169" name="Прямоугольник 168">
              <a:extLst>
                <a:ext uri="{FF2B5EF4-FFF2-40B4-BE49-F238E27FC236}">
                  <a16:creationId xmlns:a16="http://schemas.microsoft.com/office/drawing/2014/main" xmlns="" id="{C988B084-EBCD-47D2-901D-1FF151B100E2}"/>
                </a:ext>
              </a:extLst>
            </p:cNvPr>
            <p:cNvSpPr/>
            <p:nvPr/>
          </p:nvSpPr>
          <p:spPr>
            <a:xfrm>
              <a:off x="8711473" y="1541695"/>
              <a:ext cx="79208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млрд руб.</a:t>
              </a:r>
            </a:p>
          </p:txBody>
        </p:sp>
      </p:grpSp>
      <p:grpSp>
        <p:nvGrpSpPr>
          <p:cNvPr id="170" name="Группа 169">
            <a:extLst>
              <a:ext uri="{FF2B5EF4-FFF2-40B4-BE49-F238E27FC236}">
                <a16:creationId xmlns:a16="http://schemas.microsoft.com/office/drawing/2014/main" xmlns="" id="{F8C71AA5-4314-461A-8920-FEE7B22765D9}"/>
              </a:ext>
            </a:extLst>
          </p:cNvPr>
          <p:cNvGrpSpPr/>
          <p:nvPr/>
        </p:nvGrpSpPr>
        <p:grpSpPr>
          <a:xfrm>
            <a:off x="9552385" y="2052137"/>
            <a:ext cx="2214611" cy="584775"/>
            <a:chOff x="7727798" y="1534995"/>
            <a:chExt cx="1799371" cy="584775"/>
          </a:xfrm>
        </p:grpSpPr>
        <p:sp>
          <p:nvSpPr>
            <p:cNvPr id="171" name="Прямоугольник 170">
              <a:extLst>
                <a:ext uri="{FF2B5EF4-FFF2-40B4-BE49-F238E27FC236}">
                  <a16:creationId xmlns:a16="http://schemas.microsoft.com/office/drawing/2014/main" xmlns="" id="{E360CC42-D589-4182-AC57-66BBE9FEFA97}"/>
                </a:ext>
              </a:extLst>
            </p:cNvPr>
            <p:cNvSpPr/>
            <p:nvPr/>
          </p:nvSpPr>
          <p:spPr>
            <a:xfrm>
              <a:off x="7727798" y="1534995"/>
              <a:ext cx="85428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3200" b="1" dirty="0">
                  <a:solidFill>
                    <a:srgbClr val="02297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8,0</a:t>
              </a:r>
            </a:p>
          </p:txBody>
        </p:sp>
        <p:sp>
          <p:nvSpPr>
            <p:cNvPr id="172" name="Прямоугольник 171">
              <a:extLst>
                <a:ext uri="{FF2B5EF4-FFF2-40B4-BE49-F238E27FC236}">
                  <a16:creationId xmlns:a16="http://schemas.microsoft.com/office/drawing/2014/main" xmlns="" id="{AC36EACD-E6C7-49B0-BFE3-F6C7A4EBC54D}"/>
                </a:ext>
              </a:extLst>
            </p:cNvPr>
            <p:cNvSpPr/>
            <p:nvPr/>
          </p:nvSpPr>
          <p:spPr>
            <a:xfrm>
              <a:off x="8721024" y="1582604"/>
              <a:ext cx="80614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млрд руб.</a:t>
              </a:r>
            </a:p>
          </p:txBody>
        </p:sp>
      </p:grpSp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xmlns="" id="{4A06A424-0AF1-42BB-B74D-B1C4A7FC189B}"/>
              </a:ext>
            </a:extLst>
          </p:cNvPr>
          <p:cNvGrpSpPr/>
          <p:nvPr/>
        </p:nvGrpSpPr>
        <p:grpSpPr>
          <a:xfrm>
            <a:off x="9510513" y="2628201"/>
            <a:ext cx="2257503" cy="584775"/>
            <a:chOff x="7683397" y="1593723"/>
            <a:chExt cx="1834221" cy="584775"/>
          </a:xfrm>
        </p:grpSpPr>
        <p:sp>
          <p:nvSpPr>
            <p:cNvPr id="174" name="Прямоугольник 173">
              <a:extLst>
                <a:ext uri="{FF2B5EF4-FFF2-40B4-BE49-F238E27FC236}">
                  <a16:creationId xmlns:a16="http://schemas.microsoft.com/office/drawing/2014/main" xmlns="" id="{AD0BA944-9C2E-4CEA-8531-4962F85F2833}"/>
                </a:ext>
              </a:extLst>
            </p:cNvPr>
            <p:cNvSpPr/>
            <p:nvPr/>
          </p:nvSpPr>
          <p:spPr>
            <a:xfrm>
              <a:off x="7683397" y="1593723"/>
              <a:ext cx="8986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3200" b="1" dirty="0">
                  <a:solidFill>
                    <a:srgbClr val="02297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0,8</a:t>
              </a:r>
            </a:p>
          </p:txBody>
        </p:sp>
        <p:sp>
          <p:nvSpPr>
            <p:cNvPr id="175" name="Прямоугольник 174">
              <a:extLst>
                <a:ext uri="{FF2B5EF4-FFF2-40B4-BE49-F238E27FC236}">
                  <a16:creationId xmlns:a16="http://schemas.microsoft.com/office/drawing/2014/main" xmlns="" id="{54D65ABF-1667-4082-8703-8FB0222700E9}"/>
                </a:ext>
              </a:extLst>
            </p:cNvPr>
            <p:cNvSpPr/>
            <p:nvPr/>
          </p:nvSpPr>
          <p:spPr>
            <a:xfrm>
              <a:off x="8711473" y="1604328"/>
              <a:ext cx="80614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млрд руб.</a:t>
              </a:r>
            </a:p>
          </p:txBody>
        </p:sp>
      </p:grpSp>
      <p:grpSp>
        <p:nvGrpSpPr>
          <p:cNvPr id="176" name="Группа 175">
            <a:extLst>
              <a:ext uri="{FF2B5EF4-FFF2-40B4-BE49-F238E27FC236}">
                <a16:creationId xmlns:a16="http://schemas.microsoft.com/office/drawing/2014/main" xmlns="" id="{7FC25762-B0F5-4FED-BF73-9BCCF214F803}"/>
              </a:ext>
            </a:extLst>
          </p:cNvPr>
          <p:cNvGrpSpPr/>
          <p:nvPr/>
        </p:nvGrpSpPr>
        <p:grpSpPr>
          <a:xfrm>
            <a:off x="9507306" y="3141483"/>
            <a:ext cx="2278010" cy="584775"/>
            <a:chOff x="7608784" y="1541695"/>
            <a:chExt cx="1850883" cy="584775"/>
          </a:xfrm>
        </p:grpSpPr>
        <p:sp>
          <p:nvSpPr>
            <p:cNvPr id="177" name="Прямоугольник 176">
              <a:extLst>
                <a:ext uri="{FF2B5EF4-FFF2-40B4-BE49-F238E27FC236}">
                  <a16:creationId xmlns:a16="http://schemas.microsoft.com/office/drawing/2014/main" xmlns="" id="{ACC0D967-D470-4C93-AEFC-AD6804673046}"/>
                </a:ext>
              </a:extLst>
            </p:cNvPr>
            <p:cNvSpPr/>
            <p:nvPr/>
          </p:nvSpPr>
          <p:spPr>
            <a:xfrm>
              <a:off x="7608784" y="1541695"/>
              <a:ext cx="8986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3200" b="1" dirty="0">
                  <a:solidFill>
                    <a:srgbClr val="02297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1,8</a:t>
              </a:r>
            </a:p>
          </p:txBody>
        </p:sp>
        <p:sp>
          <p:nvSpPr>
            <p:cNvPr id="178" name="Прямоугольник 177">
              <a:extLst>
                <a:ext uri="{FF2B5EF4-FFF2-40B4-BE49-F238E27FC236}">
                  <a16:creationId xmlns:a16="http://schemas.microsoft.com/office/drawing/2014/main" xmlns="" id="{D53BDAC8-55CB-4540-8CE1-634495CF5933}"/>
                </a:ext>
              </a:extLst>
            </p:cNvPr>
            <p:cNvSpPr/>
            <p:nvPr/>
          </p:nvSpPr>
          <p:spPr>
            <a:xfrm>
              <a:off x="8653522" y="1541696"/>
              <a:ext cx="80614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млрд руб.</a:t>
              </a:r>
            </a:p>
          </p:txBody>
        </p:sp>
      </p:grpSp>
      <p:grpSp>
        <p:nvGrpSpPr>
          <p:cNvPr id="179" name="Группа 178">
            <a:extLst>
              <a:ext uri="{FF2B5EF4-FFF2-40B4-BE49-F238E27FC236}">
                <a16:creationId xmlns:a16="http://schemas.microsoft.com/office/drawing/2014/main" xmlns="" id="{A6DEB58D-D1BC-4ABF-B25A-E74C242E2290}"/>
              </a:ext>
            </a:extLst>
          </p:cNvPr>
          <p:cNvGrpSpPr/>
          <p:nvPr/>
        </p:nvGrpSpPr>
        <p:grpSpPr>
          <a:xfrm>
            <a:off x="9624478" y="3690010"/>
            <a:ext cx="2160838" cy="584775"/>
            <a:chOff x="7578786" y="1541695"/>
            <a:chExt cx="1755681" cy="584775"/>
          </a:xfrm>
        </p:grpSpPr>
        <p:sp>
          <p:nvSpPr>
            <p:cNvPr id="180" name="Прямоугольник 179">
              <a:extLst>
                <a:ext uri="{FF2B5EF4-FFF2-40B4-BE49-F238E27FC236}">
                  <a16:creationId xmlns:a16="http://schemas.microsoft.com/office/drawing/2014/main" xmlns="" id="{85B88E0D-1544-4A04-B9F0-6EB18AE97239}"/>
                </a:ext>
              </a:extLst>
            </p:cNvPr>
            <p:cNvSpPr/>
            <p:nvPr/>
          </p:nvSpPr>
          <p:spPr>
            <a:xfrm>
              <a:off x="7578786" y="1541695"/>
              <a:ext cx="94985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3200" b="1" dirty="0">
                  <a:solidFill>
                    <a:srgbClr val="02297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15,0</a:t>
              </a:r>
            </a:p>
          </p:txBody>
        </p:sp>
        <p:sp>
          <p:nvSpPr>
            <p:cNvPr id="181" name="Прямоугольник 180">
              <a:extLst>
                <a:ext uri="{FF2B5EF4-FFF2-40B4-BE49-F238E27FC236}">
                  <a16:creationId xmlns:a16="http://schemas.microsoft.com/office/drawing/2014/main" xmlns="" id="{E2B5FD7E-A474-4A3F-86BA-9ED44568EDAA}"/>
                </a:ext>
              </a:extLst>
            </p:cNvPr>
            <p:cNvSpPr/>
            <p:nvPr/>
          </p:nvSpPr>
          <p:spPr>
            <a:xfrm>
              <a:off x="8528322" y="1541696"/>
              <a:ext cx="80614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млрд руб.</a:t>
              </a:r>
            </a:p>
          </p:txBody>
        </p:sp>
      </p:grpSp>
      <p:grpSp>
        <p:nvGrpSpPr>
          <p:cNvPr id="182" name="Группа 181">
            <a:extLst>
              <a:ext uri="{FF2B5EF4-FFF2-40B4-BE49-F238E27FC236}">
                <a16:creationId xmlns:a16="http://schemas.microsoft.com/office/drawing/2014/main" xmlns="" id="{2DEE8100-BECA-4888-BE1D-F37254148C2F}"/>
              </a:ext>
            </a:extLst>
          </p:cNvPr>
          <p:cNvGrpSpPr/>
          <p:nvPr/>
        </p:nvGrpSpPr>
        <p:grpSpPr>
          <a:xfrm>
            <a:off x="9552384" y="4237867"/>
            <a:ext cx="2232932" cy="584775"/>
            <a:chOff x="7629946" y="1541695"/>
            <a:chExt cx="1814257" cy="584775"/>
          </a:xfrm>
        </p:grpSpPr>
        <p:sp>
          <p:nvSpPr>
            <p:cNvPr id="183" name="Прямоугольник 182">
              <a:extLst>
                <a:ext uri="{FF2B5EF4-FFF2-40B4-BE49-F238E27FC236}">
                  <a16:creationId xmlns:a16="http://schemas.microsoft.com/office/drawing/2014/main" xmlns="" id="{534A743B-2A87-484F-A130-814F0A00410A}"/>
                </a:ext>
              </a:extLst>
            </p:cNvPr>
            <p:cNvSpPr/>
            <p:nvPr/>
          </p:nvSpPr>
          <p:spPr>
            <a:xfrm>
              <a:off x="7629946" y="1541695"/>
              <a:ext cx="8986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3200" b="1" dirty="0">
                  <a:solidFill>
                    <a:srgbClr val="02297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1,6</a:t>
              </a:r>
            </a:p>
          </p:txBody>
        </p:sp>
        <p:sp>
          <p:nvSpPr>
            <p:cNvPr id="184" name="Прямоугольник 183">
              <a:extLst>
                <a:ext uri="{FF2B5EF4-FFF2-40B4-BE49-F238E27FC236}">
                  <a16:creationId xmlns:a16="http://schemas.microsoft.com/office/drawing/2014/main" xmlns="" id="{55C71379-0E9E-40BC-8438-DB9613C3074F}"/>
                </a:ext>
              </a:extLst>
            </p:cNvPr>
            <p:cNvSpPr/>
            <p:nvPr/>
          </p:nvSpPr>
          <p:spPr>
            <a:xfrm>
              <a:off x="8638058" y="1541696"/>
              <a:ext cx="80614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млрд руб.</a:t>
              </a:r>
            </a:p>
          </p:txBody>
        </p:sp>
      </p:grpSp>
      <p:grpSp>
        <p:nvGrpSpPr>
          <p:cNvPr id="185" name="Группа 184">
            <a:extLst>
              <a:ext uri="{FF2B5EF4-FFF2-40B4-BE49-F238E27FC236}">
                <a16:creationId xmlns:a16="http://schemas.microsoft.com/office/drawing/2014/main" xmlns="" id="{7FC921AB-DC23-4F6E-9008-D47468C8F17F}"/>
              </a:ext>
            </a:extLst>
          </p:cNvPr>
          <p:cNvGrpSpPr/>
          <p:nvPr/>
        </p:nvGrpSpPr>
        <p:grpSpPr>
          <a:xfrm>
            <a:off x="1772857" y="2721907"/>
            <a:ext cx="2031876" cy="603280"/>
            <a:chOff x="7558329" y="1534905"/>
            <a:chExt cx="1650899" cy="603280"/>
          </a:xfrm>
        </p:grpSpPr>
        <p:sp>
          <p:nvSpPr>
            <p:cNvPr id="186" name="Прямоугольник 185">
              <a:extLst>
                <a:ext uri="{FF2B5EF4-FFF2-40B4-BE49-F238E27FC236}">
                  <a16:creationId xmlns:a16="http://schemas.microsoft.com/office/drawing/2014/main" xmlns="" id="{2C24439F-BEBF-4A40-9A87-0FFE73410612}"/>
                </a:ext>
              </a:extLst>
            </p:cNvPr>
            <p:cNvSpPr/>
            <p:nvPr/>
          </p:nvSpPr>
          <p:spPr>
            <a:xfrm>
              <a:off x="7558329" y="1553410"/>
              <a:ext cx="8986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3200" b="1" dirty="0">
                  <a:solidFill>
                    <a:srgbClr val="02297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8,9</a:t>
              </a:r>
            </a:p>
          </p:txBody>
        </p:sp>
        <p:sp>
          <p:nvSpPr>
            <p:cNvPr id="187" name="Прямоугольник 186">
              <a:extLst>
                <a:ext uri="{FF2B5EF4-FFF2-40B4-BE49-F238E27FC236}">
                  <a16:creationId xmlns:a16="http://schemas.microsoft.com/office/drawing/2014/main" xmlns="" id="{181A9FEE-C8A7-4E26-862C-DF037C4953C7}"/>
                </a:ext>
              </a:extLst>
            </p:cNvPr>
            <p:cNvSpPr/>
            <p:nvPr/>
          </p:nvSpPr>
          <p:spPr>
            <a:xfrm>
              <a:off x="8403083" y="1534905"/>
              <a:ext cx="80614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млрд руб.</a:t>
              </a:r>
            </a:p>
          </p:txBody>
        </p:sp>
      </p:grpSp>
      <p:grpSp>
        <p:nvGrpSpPr>
          <p:cNvPr id="188" name="Группа 187">
            <a:extLst>
              <a:ext uri="{FF2B5EF4-FFF2-40B4-BE49-F238E27FC236}">
                <a16:creationId xmlns:a16="http://schemas.microsoft.com/office/drawing/2014/main" xmlns="" id="{B616B446-B3A3-41AC-B6CB-EAB4AD32291F}"/>
              </a:ext>
            </a:extLst>
          </p:cNvPr>
          <p:cNvGrpSpPr/>
          <p:nvPr/>
        </p:nvGrpSpPr>
        <p:grpSpPr>
          <a:xfrm>
            <a:off x="1798253" y="4074934"/>
            <a:ext cx="2021582" cy="598918"/>
            <a:chOff x="7629946" y="1527552"/>
            <a:chExt cx="1642535" cy="598918"/>
          </a:xfrm>
        </p:grpSpPr>
        <p:sp>
          <p:nvSpPr>
            <p:cNvPr id="189" name="Прямоугольник 188">
              <a:extLst>
                <a:ext uri="{FF2B5EF4-FFF2-40B4-BE49-F238E27FC236}">
                  <a16:creationId xmlns:a16="http://schemas.microsoft.com/office/drawing/2014/main" xmlns="" id="{1CAB2F69-9C4F-46D6-BB87-B829CCB426E7}"/>
                </a:ext>
              </a:extLst>
            </p:cNvPr>
            <p:cNvSpPr/>
            <p:nvPr/>
          </p:nvSpPr>
          <p:spPr>
            <a:xfrm>
              <a:off x="7629946" y="1541695"/>
              <a:ext cx="8986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3200" b="1" dirty="0">
                  <a:solidFill>
                    <a:srgbClr val="02297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8,0</a:t>
              </a:r>
            </a:p>
          </p:txBody>
        </p:sp>
        <p:sp>
          <p:nvSpPr>
            <p:cNvPr id="190" name="Прямоугольник 189">
              <a:extLst>
                <a:ext uri="{FF2B5EF4-FFF2-40B4-BE49-F238E27FC236}">
                  <a16:creationId xmlns:a16="http://schemas.microsoft.com/office/drawing/2014/main" xmlns="" id="{FBF171D2-3D81-4502-A1A0-32D0FD39099F}"/>
                </a:ext>
              </a:extLst>
            </p:cNvPr>
            <p:cNvSpPr/>
            <p:nvPr/>
          </p:nvSpPr>
          <p:spPr>
            <a:xfrm>
              <a:off x="8466336" y="1527552"/>
              <a:ext cx="80614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млрд руб.</a:t>
              </a:r>
            </a:p>
          </p:txBody>
        </p:sp>
      </p:grpSp>
      <p:grpSp>
        <p:nvGrpSpPr>
          <p:cNvPr id="191" name="Группа 190">
            <a:extLst>
              <a:ext uri="{FF2B5EF4-FFF2-40B4-BE49-F238E27FC236}">
                <a16:creationId xmlns:a16="http://schemas.microsoft.com/office/drawing/2014/main" xmlns="" id="{243240A4-3DF9-4B34-BA8F-9A140DFEF1D0}"/>
              </a:ext>
            </a:extLst>
          </p:cNvPr>
          <p:cNvGrpSpPr/>
          <p:nvPr/>
        </p:nvGrpSpPr>
        <p:grpSpPr>
          <a:xfrm>
            <a:off x="1773572" y="2163400"/>
            <a:ext cx="2031165" cy="590965"/>
            <a:chOff x="7618697" y="1523052"/>
            <a:chExt cx="1377388" cy="590965"/>
          </a:xfrm>
        </p:grpSpPr>
        <p:sp>
          <p:nvSpPr>
            <p:cNvPr id="192" name="Прямоугольник 191">
              <a:extLst>
                <a:ext uri="{FF2B5EF4-FFF2-40B4-BE49-F238E27FC236}">
                  <a16:creationId xmlns:a16="http://schemas.microsoft.com/office/drawing/2014/main" xmlns="" id="{F3A8D791-4304-46A5-B11D-784D8171D72E}"/>
                </a:ext>
              </a:extLst>
            </p:cNvPr>
            <p:cNvSpPr/>
            <p:nvPr/>
          </p:nvSpPr>
          <p:spPr>
            <a:xfrm>
              <a:off x="7618697" y="1529242"/>
              <a:ext cx="8986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3200" b="1" dirty="0">
                  <a:solidFill>
                    <a:srgbClr val="02297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29,9</a:t>
              </a:r>
            </a:p>
          </p:txBody>
        </p:sp>
        <p:sp>
          <p:nvSpPr>
            <p:cNvPr id="193" name="Прямоугольник 192">
              <a:extLst>
                <a:ext uri="{FF2B5EF4-FFF2-40B4-BE49-F238E27FC236}">
                  <a16:creationId xmlns:a16="http://schemas.microsoft.com/office/drawing/2014/main" xmlns="" id="{2C6FCD7D-4E97-4566-8B1C-9608FA2A39F2}"/>
                </a:ext>
              </a:extLst>
            </p:cNvPr>
            <p:cNvSpPr/>
            <p:nvPr/>
          </p:nvSpPr>
          <p:spPr>
            <a:xfrm>
              <a:off x="8335647" y="1523052"/>
              <a:ext cx="66043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млрд руб.</a:t>
              </a:r>
            </a:p>
          </p:txBody>
        </p:sp>
      </p:grpSp>
      <p:grpSp>
        <p:nvGrpSpPr>
          <p:cNvPr id="194" name="Группа 193">
            <a:extLst>
              <a:ext uri="{FF2B5EF4-FFF2-40B4-BE49-F238E27FC236}">
                <a16:creationId xmlns:a16="http://schemas.microsoft.com/office/drawing/2014/main" xmlns="" id="{43B5BA70-BD96-43E1-8082-DEB1435F1E43}"/>
              </a:ext>
            </a:extLst>
          </p:cNvPr>
          <p:cNvGrpSpPr/>
          <p:nvPr/>
        </p:nvGrpSpPr>
        <p:grpSpPr>
          <a:xfrm>
            <a:off x="1783518" y="1548082"/>
            <a:ext cx="2025527" cy="615149"/>
            <a:chOff x="7589881" y="1555661"/>
            <a:chExt cx="1645741" cy="615149"/>
          </a:xfrm>
        </p:grpSpPr>
        <p:sp>
          <p:nvSpPr>
            <p:cNvPr id="195" name="Прямоугольник 194">
              <a:extLst>
                <a:ext uri="{FF2B5EF4-FFF2-40B4-BE49-F238E27FC236}">
                  <a16:creationId xmlns:a16="http://schemas.microsoft.com/office/drawing/2014/main" xmlns="" id="{8B9D8014-6807-4E04-B123-3C071A54E09E}"/>
                </a:ext>
              </a:extLst>
            </p:cNvPr>
            <p:cNvSpPr/>
            <p:nvPr/>
          </p:nvSpPr>
          <p:spPr>
            <a:xfrm>
              <a:off x="7589881" y="1586035"/>
              <a:ext cx="8986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3200" b="1" dirty="0">
                  <a:solidFill>
                    <a:srgbClr val="02297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8,0</a:t>
              </a:r>
            </a:p>
          </p:txBody>
        </p:sp>
        <p:sp>
          <p:nvSpPr>
            <p:cNvPr id="196" name="Прямоугольник 195">
              <a:extLst>
                <a:ext uri="{FF2B5EF4-FFF2-40B4-BE49-F238E27FC236}">
                  <a16:creationId xmlns:a16="http://schemas.microsoft.com/office/drawing/2014/main" xmlns="" id="{731886FC-3094-420B-A4D3-CC70C9637E79}"/>
                </a:ext>
              </a:extLst>
            </p:cNvPr>
            <p:cNvSpPr/>
            <p:nvPr/>
          </p:nvSpPr>
          <p:spPr>
            <a:xfrm>
              <a:off x="8429477" y="1555661"/>
              <a:ext cx="80614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млрд руб.</a:t>
              </a:r>
            </a:p>
          </p:txBody>
        </p:sp>
      </p:grpSp>
      <p:grpSp>
        <p:nvGrpSpPr>
          <p:cNvPr id="197" name="Группа 196">
            <a:extLst>
              <a:ext uri="{FF2B5EF4-FFF2-40B4-BE49-F238E27FC236}">
                <a16:creationId xmlns:a16="http://schemas.microsoft.com/office/drawing/2014/main" xmlns="" id="{979747A8-E970-46D5-A291-72D11FAE8D4B}"/>
              </a:ext>
            </a:extLst>
          </p:cNvPr>
          <p:cNvGrpSpPr/>
          <p:nvPr/>
        </p:nvGrpSpPr>
        <p:grpSpPr>
          <a:xfrm>
            <a:off x="933321" y="5260935"/>
            <a:ext cx="2226257" cy="1323439"/>
            <a:chOff x="5809264" y="4957444"/>
            <a:chExt cx="1808834" cy="1323439"/>
          </a:xfrm>
        </p:grpSpPr>
        <p:sp>
          <p:nvSpPr>
            <p:cNvPr id="198" name="Прямоугольник 197">
              <a:extLst>
                <a:ext uri="{FF2B5EF4-FFF2-40B4-BE49-F238E27FC236}">
                  <a16:creationId xmlns:a16="http://schemas.microsoft.com/office/drawing/2014/main" xmlns="" id="{5194A76D-81C8-457A-BE6D-DF319772C075}"/>
                </a:ext>
              </a:extLst>
            </p:cNvPr>
            <p:cNvSpPr/>
            <p:nvPr/>
          </p:nvSpPr>
          <p:spPr>
            <a:xfrm>
              <a:off x="5809264" y="4957444"/>
              <a:ext cx="180883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5-15</a:t>
              </a:r>
              <a:r>
                <a:rPr lang="ru-RU" sz="16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  лет</a:t>
              </a:r>
              <a:endParaRPr lang="ru-RU"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endParaRPr lang="ru-RU" sz="4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99" name="Прямоугольник 198">
              <a:extLst>
                <a:ext uri="{FF2B5EF4-FFF2-40B4-BE49-F238E27FC236}">
                  <a16:creationId xmlns:a16="http://schemas.microsoft.com/office/drawing/2014/main" xmlns="" id="{06A2519A-826F-41EA-86FC-C5397CE55604}"/>
                </a:ext>
              </a:extLst>
            </p:cNvPr>
            <p:cNvSpPr/>
            <p:nvPr/>
          </p:nvSpPr>
          <p:spPr>
            <a:xfrm>
              <a:off x="7292812" y="5429576"/>
              <a:ext cx="1500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2000" dirty="0">
                <a:solidFill>
                  <a:srgbClr val="022977"/>
                </a:solidFill>
              </a:endParaRPr>
            </a:p>
          </p:txBody>
        </p:sp>
      </p:grpSp>
      <p:sp>
        <p:nvSpPr>
          <p:cNvPr id="200" name="Прямоугольник 199">
            <a:extLst>
              <a:ext uri="{FF2B5EF4-FFF2-40B4-BE49-F238E27FC236}">
                <a16:creationId xmlns:a16="http://schemas.microsoft.com/office/drawing/2014/main" xmlns="" id="{C04DD45D-F126-4FC0-B71C-09016CAC403D}"/>
              </a:ext>
            </a:extLst>
          </p:cNvPr>
          <p:cNvSpPr/>
          <p:nvPr/>
        </p:nvSpPr>
        <p:spPr>
          <a:xfrm>
            <a:off x="595371" y="6190112"/>
            <a:ext cx="26243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Инвестиционный период</a:t>
            </a:r>
          </a:p>
        </p:txBody>
      </p:sp>
      <p:sp>
        <p:nvSpPr>
          <p:cNvPr id="201" name="Прямоугольник 200">
            <a:extLst>
              <a:ext uri="{FF2B5EF4-FFF2-40B4-BE49-F238E27FC236}">
                <a16:creationId xmlns:a16="http://schemas.microsoft.com/office/drawing/2014/main" xmlns="" id="{EEDE44BE-15F6-4675-9A22-7966ED19C8DC}"/>
              </a:ext>
            </a:extLst>
          </p:cNvPr>
          <p:cNvSpPr/>
          <p:nvPr/>
        </p:nvSpPr>
        <p:spPr>
          <a:xfrm>
            <a:off x="5620846" y="5271213"/>
            <a:ext cx="62111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Обновление основных производственных фондов</a:t>
            </a:r>
          </a:p>
        </p:txBody>
      </p:sp>
      <p:sp>
        <p:nvSpPr>
          <p:cNvPr id="202" name="Прямоугольник 201">
            <a:extLst>
              <a:ext uri="{FF2B5EF4-FFF2-40B4-BE49-F238E27FC236}">
                <a16:creationId xmlns:a16="http://schemas.microsoft.com/office/drawing/2014/main" xmlns="" id="{507865A6-3205-48DE-979C-D85B507CDDAE}"/>
              </a:ext>
            </a:extLst>
          </p:cNvPr>
          <p:cNvSpPr/>
          <p:nvPr/>
        </p:nvSpPr>
        <p:spPr>
          <a:xfrm>
            <a:off x="5620846" y="5733732"/>
            <a:ext cx="5817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Модернизация</a:t>
            </a:r>
            <a:r>
              <a:rPr lang="ru-RU" dirty="0"/>
              <a:t> теплосетевой инфраструктуры</a:t>
            </a:r>
          </a:p>
        </p:txBody>
      </p:sp>
      <p:sp>
        <p:nvSpPr>
          <p:cNvPr id="203" name="Прямоугольник 202">
            <a:extLst>
              <a:ext uri="{FF2B5EF4-FFF2-40B4-BE49-F238E27FC236}">
                <a16:creationId xmlns:a16="http://schemas.microsoft.com/office/drawing/2014/main" xmlns="" id="{033362D2-D390-49C6-861F-1637C20FE27D}"/>
              </a:ext>
            </a:extLst>
          </p:cNvPr>
          <p:cNvSpPr/>
          <p:nvPr/>
        </p:nvSpPr>
        <p:spPr>
          <a:xfrm>
            <a:off x="5620846" y="6269133"/>
            <a:ext cx="5817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Мероприятия</a:t>
            </a:r>
            <a:r>
              <a:rPr lang="ru-RU" dirty="0"/>
              <a:t> по повышению надежности</a:t>
            </a:r>
          </a:p>
        </p:txBody>
      </p:sp>
      <p:sp>
        <p:nvSpPr>
          <p:cNvPr id="204" name="Овал 203">
            <a:extLst>
              <a:ext uri="{FF2B5EF4-FFF2-40B4-BE49-F238E27FC236}">
                <a16:creationId xmlns:a16="http://schemas.microsoft.com/office/drawing/2014/main" xmlns="" id="{B20EC2EC-887A-451F-8854-9F1FE4BCBCBE}"/>
              </a:ext>
            </a:extLst>
          </p:cNvPr>
          <p:cNvSpPr/>
          <p:nvPr/>
        </p:nvSpPr>
        <p:spPr>
          <a:xfrm>
            <a:off x="3462644" y="5825077"/>
            <a:ext cx="204335" cy="157814"/>
          </a:xfrm>
          <a:prstGeom prst="ellipse">
            <a:avLst/>
          </a:prstGeom>
          <a:solidFill>
            <a:schemeClr val="bg1"/>
          </a:solidFill>
          <a:ln>
            <a:solidFill>
              <a:srgbClr val="F26E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" name="Овал 204">
            <a:extLst>
              <a:ext uri="{FF2B5EF4-FFF2-40B4-BE49-F238E27FC236}">
                <a16:creationId xmlns:a16="http://schemas.microsoft.com/office/drawing/2014/main" xmlns="" id="{7CC06A4B-99E7-4D33-9E40-E5C89270FC74}"/>
              </a:ext>
            </a:extLst>
          </p:cNvPr>
          <p:cNvSpPr/>
          <p:nvPr/>
        </p:nvSpPr>
        <p:spPr>
          <a:xfrm>
            <a:off x="4900138" y="5213226"/>
            <a:ext cx="720708" cy="455393"/>
          </a:xfrm>
          <a:prstGeom prst="ellipse">
            <a:avLst/>
          </a:prstGeom>
          <a:solidFill>
            <a:schemeClr val="bg1"/>
          </a:solidFill>
          <a:ln w="6350">
            <a:solidFill>
              <a:srgbClr val="858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" name="Рисунок 205" descr="Изображение выглядит как знак, улица, движение, город&#10;&#10;Автоматически созданное описание">
            <a:extLst>
              <a:ext uri="{FF2B5EF4-FFF2-40B4-BE49-F238E27FC236}">
                <a16:creationId xmlns:a16="http://schemas.microsoft.com/office/drawing/2014/main" xmlns="" id="{7DE92C29-8711-4692-B87B-BBB9B9FDE2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428" y="5321216"/>
            <a:ext cx="284069" cy="230806"/>
          </a:xfrm>
          <a:prstGeom prst="rect">
            <a:avLst/>
          </a:prstGeom>
        </p:spPr>
      </p:pic>
      <p:sp>
        <p:nvSpPr>
          <p:cNvPr id="207" name="Овал 206">
            <a:extLst>
              <a:ext uri="{FF2B5EF4-FFF2-40B4-BE49-F238E27FC236}">
                <a16:creationId xmlns:a16="http://schemas.microsoft.com/office/drawing/2014/main" xmlns="" id="{C7DD788B-2F35-473C-9B67-776622AC9629}"/>
              </a:ext>
            </a:extLst>
          </p:cNvPr>
          <p:cNvSpPr/>
          <p:nvPr/>
        </p:nvSpPr>
        <p:spPr>
          <a:xfrm>
            <a:off x="4900138" y="5717284"/>
            <a:ext cx="720707" cy="448022"/>
          </a:xfrm>
          <a:prstGeom prst="ellipse">
            <a:avLst/>
          </a:prstGeom>
          <a:solidFill>
            <a:schemeClr val="bg1"/>
          </a:solidFill>
          <a:ln w="6350">
            <a:solidFill>
              <a:srgbClr val="858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8" name="Овал 207">
            <a:extLst>
              <a:ext uri="{FF2B5EF4-FFF2-40B4-BE49-F238E27FC236}">
                <a16:creationId xmlns:a16="http://schemas.microsoft.com/office/drawing/2014/main" xmlns="" id="{98875A68-CF24-4560-B3AC-42F59EF3ED65}"/>
              </a:ext>
            </a:extLst>
          </p:cNvPr>
          <p:cNvSpPr/>
          <p:nvPr/>
        </p:nvSpPr>
        <p:spPr>
          <a:xfrm>
            <a:off x="4900137" y="6232106"/>
            <a:ext cx="720707" cy="448021"/>
          </a:xfrm>
          <a:prstGeom prst="ellipse">
            <a:avLst/>
          </a:prstGeom>
          <a:solidFill>
            <a:schemeClr val="bg1"/>
          </a:solidFill>
          <a:ln w="6350">
            <a:solidFill>
              <a:srgbClr val="858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9" name="Рисунок 208" descr="Изображение выглядит как объект, часы, тарел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1467DB1-56D7-416D-BF5B-8A54DC73F4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401" y="5823225"/>
            <a:ext cx="323003" cy="262440"/>
          </a:xfrm>
          <a:prstGeom prst="rect">
            <a:avLst/>
          </a:prstGeom>
        </p:spPr>
      </p:pic>
      <p:pic>
        <p:nvPicPr>
          <p:cNvPr id="210" name="Рисунок 209" descr="Изображение выглядит как знак, остановка, рубашка, движ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3B38743B-68BB-43AF-BDF5-1DF7CA6957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30" y="6359389"/>
            <a:ext cx="292977" cy="238044"/>
          </a:xfrm>
          <a:prstGeom prst="rect">
            <a:avLst/>
          </a:prstGeom>
        </p:spPr>
      </p:pic>
      <p:sp>
        <p:nvSpPr>
          <p:cNvPr id="211" name="Прямоугольник 210">
            <a:extLst>
              <a:ext uri="{FF2B5EF4-FFF2-40B4-BE49-F238E27FC236}">
                <a16:creationId xmlns:a16="http://schemas.microsoft.com/office/drawing/2014/main" xmlns="" id="{0713BA49-F292-403E-93CA-6829F38EDFBE}"/>
              </a:ext>
            </a:extLst>
          </p:cNvPr>
          <p:cNvSpPr/>
          <p:nvPr/>
        </p:nvSpPr>
        <p:spPr>
          <a:xfrm>
            <a:off x="5341968" y="4874802"/>
            <a:ext cx="6389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Основные направления инвестиций:</a:t>
            </a:r>
          </a:p>
        </p:txBody>
      </p:sp>
      <p:cxnSp>
        <p:nvCxnSpPr>
          <p:cNvPr id="136" name="Соединитель: уступ 55">
            <a:extLst>
              <a:ext uri="{FF2B5EF4-FFF2-40B4-BE49-F238E27FC236}">
                <a16:creationId xmlns:a16="http://schemas.microsoft.com/office/drawing/2014/main" xmlns="" id="{14E378D9-AD4B-4E7F-95B3-7E23FC373A34}"/>
              </a:ext>
            </a:extLst>
          </p:cNvPr>
          <p:cNvCxnSpPr>
            <a:cxnSpLocks/>
            <a:stCxn id="135" idx="2"/>
            <a:endCxn id="164" idx="3"/>
          </p:cNvCxnSpPr>
          <p:nvPr/>
        </p:nvCxnSpPr>
        <p:spPr>
          <a:xfrm rot="16200000" flipV="1">
            <a:off x="2872729" y="2553200"/>
            <a:ext cx="1829909" cy="445740"/>
          </a:xfrm>
          <a:prstGeom prst="bentConnector2">
            <a:avLst/>
          </a:prstGeom>
          <a:solidFill>
            <a:srgbClr val="5D9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9" name="Соединитель: уступ 68">
            <a:extLst>
              <a:ext uri="{FF2B5EF4-FFF2-40B4-BE49-F238E27FC236}">
                <a16:creationId xmlns:a16="http://schemas.microsoft.com/office/drawing/2014/main" xmlns="" id="{E9CDD8B2-A5C5-46D5-AF24-C06587BC41F7}"/>
              </a:ext>
            </a:extLst>
          </p:cNvPr>
          <p:cNvCxnSpPr>
            <a:cxnSpLocks/>
            <a:stCxn id="135" idx="4"/>
          </p:cNvCxnSpPr>
          <p:nvPr/>
        </p:nvCxnSpPr>
        <p:spPr>
          <a:xfrm flipH="1" flipV="1">
            <a:off x="3564812" y="1849181"/>
            <a:ext cx="492535" cy="1879882"/>
          </a:xfrm>
          <a:prstGeom prst="bentConnector4">
            <a:avLst>
              <a:gd name="adj1" fmla="val -46413"/>
              <a:gd name="adj2" fmla="val 100678"/>
            </a:avLst>
          </a:prstGeom>
          <a:ln>
            <a:solidFill>
              <a:srgbClr val="858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09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2260" y="1062141"/>
            <a:ext cx="11116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Группа компаний ПАО «РусГидро» – крупнейший производитель тепловой энергии на территории Дальневосточного Федерального округа</a:t>
            </a:r>
            <a:endParaRPr lang="ru-RU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0917" y="1994769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Показатели работы: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2822" y="2090463"/>
            <a:ext cx="4168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Проблемы систем теплоснабжения</a:t>
            </a:r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endParaRPr lang="ru-RU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609B8263-DAF9-4C5B-93ED-5B911A668355}"/>
              </a:ext>
            </a:extLst>
          </p:cNvPr>
          <p:cNvCxnSpPr>
            <a:cxnSpLocks/>
          </p:cNvCxnSpPr>
          <p:nvPr/>
        </p:nvCxnSpPr>
        <p:spPr>
          <a:xfrm>
            <a:off x="444500" y="908720"/>
            <a:ext cx="112141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6D62A3A-3C5C-436A-A275-BC59D0B5717F}"/>
              </a:ext>
            </a:extLst>
          </p:cNvPr>
          <p:cNvPicPr/>
          <p:nvPr/>
        </p:nvPicPr>
        <p:blipFill>
          <a:blip r:embed="rId3" cstate="print"/>
          <a:srcRect l="58144" t="26531" r="21031" b="42449"/>
          <a:stretch>
            <a:fillRect/>
          </a:stretch>
        </p:blipFill>
        <p:spPr bwMode="auto">
          <a:xfrm>
            <a:off x="10555166" y="143297"/>
            <a:ext cx="887616" cy="66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A6018F3-126D-463F-BF17-A1E8331F3AF6}"/>
              </a:ext>
            </a:extLst>
          </p:cNvPr>
          <p:cNvSpPr txBox="1"/>
          <p:nvPr/>
        </p:nvSpPr>
        <p:spPr>
          <a:xfrm>
            <a:off x="412601" y="495249"/>
            <a:ext cx="9955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Проблемы </a:t>
            </a:r>
            <a:r>
              <a:rPr lang="ru-RU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теплоснабжения в </a:t>
            </a:r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Дальневосточном Федеральном </a:t>
            </a:r>
            <a:r>
              <a:rPr lang="ru-RU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округе</a:t>
            </a:r>
            <a:endParaRPr lang="ru-RU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43758DBA-476C-4712-BC40-7A884C84FCD8}"/>
              </a:ext>
            </a:extLst>
          </p:cNvPr>
          <p:cNvCxnSpPr>
            <a:cxnSpLocks/>
          </p:cNvCxnSpPr>
          <p:nvPr/>
        </p:nvCxnSpPr>
        <p:spPr>
          <a:xfrm>
            <a:off x="444500" y="1819476"/>
            <a:ext cx="11214100" cy="0"/>
          </a:xfrm>
          <a:prstGeom prst="line">
            <a:avLst/>
          </a:prstGeom>
          <a:ln w="38100">
            <a:solidFill>
              <a:srgbClr val="F26E2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639695E-AE99-47C6-8850-641113582C07}"/>
              </a:ext>
            </a:extLst>
          </p:cNvPr>
          <p:cNvSpPr txBox="1"/>
          <p:nvPr/>
        </p:nvSpPr>
        <p:spPr>
          <a:xfrm>
            <a:off x="729503" y="2387455"/>
            <a:ext cx="4363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800" dirty="0"/>
              <a:t>Территория </a:t>
            </a:r>
            <a:r>
              <a:rPr lang="ru-RU" sz="1800" dirty="0" smtClean="0"/>
              <a:t>присутствия ПАО «</a:t>
            </a:r>
            <a:r>
              <a:rPr lang="ru-RU" dirty="0" smtClean="0"/>
              <a:t>РусГидро»</a:t>
            </a:r>
            <a:endParaRPr lang="ru-RU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6D3C1C2-EC3A-42EE-B0F1-1598C376580D}"/>
              </a:ext>
            </a:extLst>
          </p:cNvPr>
          <p:cNvSpPr txBox="1"/>
          <p:nvPr/>
        </p:nvSpPr>
        <p:spPr>
          <a:xfrm>
            <a:off x="728427" y="2681574"/>
            <a:ext cx="7345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4000" dirty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42F2BC2-8EEA-4CFE-AC52-46D133DE376B}"/>
              </a:ext>
            </a:extLst>
          </p:cNvPr>
          <p:cNvSpPr txBox="1"/>
          <p:nvPr/>
        </p:nvSpPr>
        <p:spPr>
          <a:xfrm>
            <a:off x="1211000" y="2912131"/>
            <a:ext cx="20638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600" dirty="0" smtClean="0"/>
              <a:t>Субъектов ДФО</a:t>
            </a:r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AB0294A-E366-419F-A30D-DF3FD8AECE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8367" y="2711971"/>
            <a:ext cx="1031915" cy="61070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952611A-65BA-456B-AB9C-E1D719D75DBD}"/>
              </a:ext>
            </a:extLst>
          </p:cNvPr>
          <p:cNvSpPr txBox="1"/>
          <p:nvPr/>
        </p:nvSpPr>
        <p:spPr>
          <a:xfrm>
            <a:off x="729504" y="3389763"/>
            <a:ext cx="39170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800" dirty="0"/>
              <a:t>Установленная тепловая мощность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CAC44E6-185A-4541-B9FB-9F85560FF6B3}"/>
              </a:ext>
            </a:extLst>
          </p:cNvPr>
          <p:cNvSpPr txBox="1"/>
          <p:nvPr/>
        </p:nvSpPr>
        <p:spPr>
          <a:xfrm>
            <a:off x="2300178" y="3876135"/>
            <a:ext cx="9725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Гкал</a:t>
            </a:r>
            <a:r>
              <a:rPr lang="en-US" sz="1600" dirty="0"/>
              <a:t>/</a:t>
            </a:r>
            <a:r>
              <a:rPr lang="ru-RU" sz="1600" dirty="0"/>
              <a:t>ч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E09ADF3-38C1-47E4-885A-3FE552E42B18}"/>
              </a:ext>
            </a:extLst>
          </p:cNvPr>
          <p:cNvSpPr txBox="1"/>
          <p:nvPr/>
        </p:nvSpPr>
        <p:spPr>
          <a:xfrm>
            <a:off x="623148" y="3691939"/>
            <a:ext cx="18267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4000" dirty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18 888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7B41225F-5553-433F-A2D9-DA48C926071E}"/>
              </a:ext>
            </a:extLst>
          </p:cNvPr>
          <p:cNvCxnSpPr>
            <a:cxnSpLocks/>
          </p:cNvCxnSpPr>
          <p:nvPr/>
        </p:nvCxnSpPr>
        <p:spPr>
          <a:xfrm>
            <a:off x="3011168" y="3786563"/>
            <a:ext cx="0" cy="480779"/>
          </a:xfrm>
          <a:prstGeom prst="line">
            <a:avLst/>
          </a:prstGeom>
          <a:ln w="12700">
            <a:solidFill>
              <a:srgbClr val="0229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1C31246-FF37-4289-BB61-6DFF66A000B9}"/>
              </a:ext>
            </a:extLst>
          </p:cNvPr>
          <p:cNvSpPr txBox="1"/>
          <p:nvPr/>
        </p:nvSpPr>
        <p:spPr>
          <a:xfrm>
            <a:off x="3262367" y="3681306"/>
            <a:ext cx="18267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4000" dirty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311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38669D7-7086-4E0F-BB68-6E617FC3BB16}"/>
              </a:ext>
            </a:extLst>
          </p:cNvPr>
          <p:cNvSpPr txBox="1"/>
          <p:nvPr/>
        </p:nvSpPr>
        <p:spPr>
          <a:xfrm>
            <a:off x="4220264" y="3883253"/>
            <a:ext cx="14149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>
              <a:defRPr sz="1600"/>
            </a:lvl1pPr>
          </a:lstStyle>
          <a:p>
            <a:r>
              <a:rPr lang="ru-RU" dirty="0"/>
              <a:t>объектов</a:t>
            </a: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FEC699B5-53CF-4141-AD50-3711195DF2E4}"/>
              </a:ext>
            </a:extLst>
          </p:cNvPr>
          <p:cNvCxnSpPr>
            <a:cxnSpLocks/>
          </p:cNvCxnSpPr>
          <p:nvPr/>
        </p:nvCxnSpPr>
        <p:spPr>
          <a:xfrm>
            <a:off x="776459" y="3364363"/>
            <a:ext cx="258027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41B26601-46B6-4A33-9A87-623B3FA0D68C}"/>
              </a:ext>
            </a:extLst>
          </p:cNvPr>
          <p:cNvCxnSpPr>
            <a:cxnSpLocks/>
          </p:cNvCxnSpPr>
          <p:nvPr/>
        </p:nvCxnSpPr>
        <p:spPr>
          <a:xfrm>
            <a:off x="776459" y="4396426"/>
            <a:ext cx="258027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080A602-D132-467D-9FF9-BF59EE326451}"/>
              </a:ext>
            </a:extLst>
          </p:cNvPr>
          <p:cNvSpPr txBox="1"/>
          <p:nvPr/>
        </p:nvSpPr>
        <p:spPr>
          <a:xfrm>
            <a:off x="729504" y="4443358"/>
            <a:ext cx="3806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800" dirty="0"/>
              <a:t>Протяженность тепловых сетей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6E409A1-4314-4C31-B7F2-7BFFE0263CE4}"/>
              </a:ext>
            </a:extLst>
          </p:cNvPr>
          <p:cNvSpPr txBox="1"/>
          <p:nvPr/>
        </p:nvSpPr>
        <p:spPr>
          <a:xfrm>
            <a:off x="728428" y="4730388"/>
            <a:ext cx="14866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4000" dirty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3 869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8CB9586-6EC1-448B-8C80-4A247A248148}"/>
              </a:ext>
            </a:extLst>
          </p:cNvPr>
          <p:cNvSpPr txBox="1"/>
          <p:nvPr/>
        </p:nvSpPr>
        <p:spPr>
          <a:xfrm>
            <a:off x="2148820" y="4911103"/>
            <a:ext cx="32631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600" b="1" dirty="0"/>
              <a:t>км</a:t>
            </a:r>
            <a:r>
              <a:rPr lang="ru-RU" sz="1600" dirty="0"/>
              <a:t> в </a:t>
            </a:r>
            <a:r>
              <a:rPr lang="ru-RU" sz="1600" dirty="0" smtClean="0"/>
              <a:t>однотрубном </a:t>
            </a:r>
            <a:r>
              <a:rPr lang="ru-RU" sz="1600" dirty="0"/>
              <a:t>исчислении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4A67096D-7470-4164-AB2D-CF86FF0BC177}"/>
              </a:ext>
            </a:extLst>
          </p:cNvPr>
          <p:cNvCxnSpPr>
            <a:cxnSpLocks/>
          </p:cNvCxnSpPr>
          <p:nvPr/>
        </p:nvCxnSpPr>
        <p:spPr>
          <a:xfrm>
            <a:off x="776459" y="5477370"/>
            <a:ext cx="258027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9A6F601-BA20-455D-A86D-58065778D289}"/>
              </a:ext>
            </a:extLst>
          </p:cNvPr>
          <p:cNvSpPr txBox="1"/>
          <p:nvPr/>
        </p:nvSpPr>
        <p:spPr>
          <a:xfrm>
            <a:off x="729504" y="5475371"/>
            <a:ext cx="3537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800" dirty="0"/>
              <a:t>Производственные показатели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4570C08-C9B0-452F-A963-533AC6946067}"/>
              </a:ext>
            </a:extLst>
          </p:cNvPr>
          <p:cNvSpPr txBox="1"/>
          <p:nvPr/>
        </p:nvSpPr>
        <p:spPr>
          <a:xfrm>
            <a:off x="728427" y="5779963"/>
            <a:ext cx="12811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2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29,7</a:t>
            </a:r>
            <a:endParaRPr lang="ru-RU" sz="4000" dirty="0">
              <a:solidFill>
                <a:srgbClr val="0229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74F0BA0-6209-4920-8649-AD7BF50BA269}"/>
              </a:ext>
            </a:extLst>
          </p:cNvPr>
          <p:cNvSpPr txBox="1"/>
          <p:nvPr/>
        </p:nvSpPr>
        <p:spPr>
          <a:xfrm>
            <a:off x="1945758" y="5989254"/>
            <a:ext cx="15098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600" b="1" dirty="0" err="1" smtClean="0"/>
              <a:t>млн</a:t>
            </a:r>
            <a:r>
              <a:rPr lang="ru-RU" sz="1600" b="1" dirty="0" smtClean="0"/>
              <a:t> Гкал/год</a:t>
            </a:r>
            <a:endParaRPr lang="ru-RU" sz="1600" b="1" dirty="0"/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E559264C-8F9A-4626-BD91-C400E5FDA17C}"/>
              </a:ext>
            </a:extLst>
          </p:cNvPr>
          <p:cNvCxnSpPr>
            <a:cxnSpLocks/>
          </p:cNvCxnSpPr>
          <p:nvPr/>
        </p:nvCxnSpPr>
        <p:spPr>
          <a:xfrm>
            <a:off x="3295900" y="5872296"/>
            <a:ext cx="0" cy="480779"/>
          </a:xfrm>
          <a:prstGeom prst="line">
            <a:avLst/>
          </a:prstGeom>
          <a:ln w="12700">
            <a:solidFill>
              <a:srgbClr val="0229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9705DAD-96C8-4BD1-91D9-4A1EAFF2D1D8}"/>
              </a:ext>
            </a:extLst>
          </p:cNvPr>
          <p:cNvSpPr txBox="1"/>
          <p:nvPr/>
        </p:nvSpPr>
        <p:spPr>
          <a:xfrm>
            <a:off x="3323782" y="5799013"/>
            <a:ext cx="1528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90% ТЭС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3ACA9AD-391F-4C9A-8451-3CEEFB9FB69A}"/>
              </a:ext>
            </a:extLst>
          </p:cNvPr>
          <p:cNvSpPr txBox="1"/>
          <p:nvPr/>
        </p:nvSpPr>
        <p:spPr>
          <a:xfrm>
            <a:off x="3323782" y="6067153"/>
            <a:ext cx="1980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10% котельные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46C35DC1-8936-4ACB-9CE2-19B005FE785F}"/>
              </a:ext>
            </a:extLst>
          </p:cNvPr>
          <p:cNvSpPr txBox="1"/>
          <p:nvPr/>
        </p:nvSpPr>
        <p:spPr>
          <a:xfrm>
            <a:off x="6921261" y="2505103"/>
            <a:ext cx="20735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Высокий износ 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тепловых сетей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017E051-0AAF-4FB5-8337-9BC97F008621}"/>
              </a:ext>
            </a:extLst>
          </p:cNvPr>
          <p:cNvSpPr txBox="1"/>
          <p:nvPr/>
        </p:nvSpPr>
        <p:spPr>
          <a:xfrm>
            <a:off x="6921261" y="3399758"/>
            <a:ext cx="48564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Ежегодный рост </a:t>
            </a:r>
            <a:r>
              <a:rPr lang="ru-RU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повреждений и аварий 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на тепловых сетях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4FF92BE7-03CD-4BFE-901A-47E2C071E333}"/>
              </a:ext>
            </a:extLst>
          </p:cNvPr>
          <p:cNvSpPr txBox="1"/>
          <p:nvPr/>
        </p:nvSpPr>
        <p:spPr>
          <a:xfrm>
            <a:off x="6921261" y="4294413"/>
            <a:ext cx="48564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Отсутствие стимулов для развития 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теплоснабжающего комплекса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330A5821-18A3-41D6-9B69-8F962C8EC514}"/>
              </a:ext>
            </a:extLst>
          </p:cNvPr>
          <p:cNvSpPr txBox="1"/>
          <p:nvPr/>
        </p:nvSpPr>
        <p:spPr>
          <a:xfrm>
            <a:off x="6921261" y="5189068"/>
            <a:ext cx="48564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Отсутствие источников </a:t>
            </a:r>
            <a:r>
              <a:rPr lang="ru-RU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инвестиций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ED78DF8C-239E-4F3F-B992-076F0CB3DBE4}"/>
              </a:ext>
            </a:extLst>
          </p:cNvPr>
          <p:cNvSpPr txBox="1"/>
          <p:nvPr/>
        </p:nvSpPr>
        <p:spPr>
          <a:xfrm>
            <a:off x="6921261" y="5806725"/>
            <a:ext cx="48564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Отсутствие возможности </a:t>
            </a:r>
            <a:r>
              <a:rPr lang="ru-RU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подключения новых потребителей</a:t>
            </a: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xmlns="" id="{0D85FAC9-1B68-440F-BB46-C5106F60C07C}"/>
              </a:ext>
            </a:extLst>
          </p:cNvPr>
          <p:cNvSpPr/>
          <p:nvPr/>
        </p:nvSpPr>
        <p:spPr>
          <a:xfrm>
            <a:off x="6255314" y="5998785"/>
            <a:ext cx="297543" cy="285922"/>
          </a:xfrm>
          <a:prstGeom prst="ellipse">
            <a:avLst/>
          </a:prstGeom>
          <a:solidFill>
            <a:schemeClr val="bg1"/>
          </a:solidFill>
          <a:ln>
            <a:solidFill>
              <a:srgbClr val="F26E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58615E2D-97BA-4EE2-929D-2C60AC06DB89}"/>
              </a:ext>
            </a:extLst>
          </p:cNvPr>
          <p:cNvSpPr/>
          <p:nvPr/>
        </p:nvSpPr>
        <p:spPr>
          <a:xfrm>
            <a:off x="6544375" y="5837375"/>
            <a:ext cx="102267" cy="102706"/>
          </a:xfrm>
          <a:prstGeom prst="ellipse">
            <a:avLst/>
          </a:prstGeom>
          <a:solidFill>
            <a:schemeClr val="bg1"/>
          </a:solidFill>
          <a:ln>
            <a:solidFill>
              <a:srgbClr val="F26E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xmlns="" id="{855FFE4D-AB39-4B06-9CE2-D9C6615FB0A0}"/>
              </a:ext>
            </a:extLst>
          </p:cNvPr>
          <p:cNvSpPr/>
          <p:nvPr/>
        </p:nvSpPr>
        <p:spPr>
          <a:xfrm>
            <a:off x="6304799" y="5786022"/>
            <a:ext cx="102267" cy="102706"/>
          </a:xfrm>
          <a:prstGeom prst="ellipse">
            <a:avLst/>
          </a:prstGeom>
          <a:solidFill>
            <a:schemeClr val="bg1"/>
          </a:solidFill>
          <a:ln>
            <a:solidFill>
              <a:srgbClr val="F26E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4BDE60D2-B31C-4E79-AFE7-724E2E18040D}"/>
              </a:ext>
            </a:extLst>
          </p:cNvPr>
          <p:cNvSpPr/>
          <p:nvPr/>
        </p:nvSpPr>
        <p:spPr>
          <a:xfrm rot="19841719">
            <a:off x="6061602" y="5900879"/>
            <a:ext cx="102267" cy="102706"/>
          </a:xfrm>
          <a:prstGeom prst="ellipse">
            <a:avLst/>
          </a:prstGeom>
          <a:solidFill>
            <a:srgbClr val="F26E25"/>
          </a:solidFill>
          <a:ln>
            <a:solidFill>
              <a:srgbClr val="F26E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xmlns="" id="{25763D49-D5A3-491A-90E9-1DCF8EF42AA6}"/>
              </a:ext>
            </a:extLst>
          </p:cNvPr>
          <p:cNvSpPr/>
          <p:nvPr/>
        </p:nvSpPr>
        <p:spPr>
          <a:xfrm rot="19781184">
            <a:off x="6088641" y="6274804"/>
            <a:ext cx="102267" cy="102706"/>
          </a:xfrm>
          <a:prstGeom prst="ellipse">
            <a:avLst/>
          </a:prstGeom>
          <a:solidFill>
            <a:srgbClr val="F26E25"/>
          </a:solidFill>
          <a:ln>
            <a:solidFill>
              <a:srgbClr val="F26E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xmlns="" id="{FB67CAF8-7901-48F0-A7D4-6DF252B4D67E}"/>
              </a:ext>
            </a:extLst>
          </p:cNvPr>
          <p:cNvSpPr/>
          <p:nvPr/>
        </p:nvSpPr>
        <p:spPr>
          <a:xfrm>
            <a:off x="6379728" y="6385208"/>
            <a:ext cx="102267" cy="102706"/>
          </a:xfrm>
          <a:prstGeom prst="ellipse">
            <a:avLst/>
          </a:prstGeom>
          <a:solidFill>
            <a:schemeClr val="bg1"/>
          </a:solidFill>
          <a:ln>
            <a:solidFill>
              <a:srgbClr val="F26E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xmlns="" id="{205CF260-7A4E-4451-9542-DF26F4020839}"/>
              </a:ext>
            </a:extLst>
          </p:cNvPr>
          <p:cNvSpPr/>
          <p:nvPr/>
        </p:nvSpPr>
        <p:spPr>
          <a:xfrm>
            <a:off x="6666716" y="6249212"/>
            <a:ext cx="102267" cy="102706"/>
          </a:xfrm>
          <a:prstGeom prst="ellipse">
            <a:avLst/>
          </a:prstGeom>
          <a:solidFill>
            <a:schemeClr val="bg1"/>
          </a:solidFill>
          <a:ln>
            <a:solidFill>
              <a:srgbClr val="F26E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xmlns="" id="{0F45346F-3CE7-405F-BC9E-15950CB9A06E}"/>
              </a:ext>
            </a:extLst>
          </p:cNvPr>
          <p:cNvSpPr/>
          <p:nvPr/>
        </p:nvSpPr>
        <p:spPr>
          <a:xfrm>
            <a:off x="6666716" y="6078537"/>
            <a:ext cx="102267" cy="102706"/>
          </a:xfrm>
          <a:prstGeom prst="ellipse">
            <a:avLst/>
          </a:prstGeom>
          <a:solidFill>
            <a:schemeClr val="bg1"/>
          </a:solidFill>
          <a:ln>
            <a:solidFill>
              <a:srgbClr val="F26E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xmlns="" id="{1990D28D-5EB5-48E6-AE77-DAC0F83BE6B9}"/>
              </a:ext>
            </a:extLst>
          </p:cNvPr>
          <p:cNvCxnSpPr>
            <a:cxnSpLocks/>
            <a:stCxn id="60" idx="0"/>
            <a:endCxn id="66" idx="4"/>
          </p:cNvCxnSpPr>
          <p:nvPr/>
        </p:nvCxnSpPr>
        <p:spPr>
          <a:xfrm flipH="1" flipV="1">
            <a:off x="6355933" y="5888728"/>
            <a:ext cx="48153" cy="110057"/>
          </a:xfrm>
          <a:prstGeom prst="line">
            <a:avLst/>
          </a:prstGeom>
          <a:ln>
            <a:solidFill>
              <a:srgbClr val="F26E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xmlns="" id="{CCA5AC7D-0C08-43D9-81B6-902FBB9854DF}"/>
              </a:ext>
            </a:extLst>
          </p:cNvPr>
          <p:cNvCxnSpPr>
            <a:cxnSpLocks/>
            <a:stCxn id="60" idx="7"/>
            <a:endCxn id="65" idx="3"/>
          </p:cNvCxnSpPr>
          <p:nvPr/>
        </p:nvCxnSpPr>
        <p:spPr>
          <a:xfrm flipV="1">
            <a:off x="6509283" y="5925040"/>
            <a:ext cx="50069" cy="115617"/>
          </a:xfrm>
          <a:prstGeom prst="line">
            <a:avLst/>
          </a:prstGeom>
          <a:ln>
            <a:solidFill>
              <a:srgbClr val="F26E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xmlns="" id="{3617FF51-5351-45B7-B676-049EB33037CB}"/>
              </a:ext>
            </a:extLst>
          </p:cNvPr>
          <p:cNvCxnSpPr>
            <a:cxnSpLocks/>
            <a:stCxn id="60" idx="6"/>
            <a:endCxn id="71" idx="2"/>
          </p:cNvCxnSpPr>
          <p:nvPr/>
        </p:nvCxnSpPr>
        <p:spPr>
          <a:xfrm flipV="1">
            <a:off x="6552857" y="6129890"/>
            <a:ext cx="113859" cy="11856"/>
          </a:xfrm>
          <a:prstGeom prst="line">
            <a:avLst/>
          </a:prstGeom>
          <a:ln>
            <a:solidFill>
              <a:srgbClr val="F26E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xmlns="" id="{D0AB9274-B582-4DC5-8CE3-6E9DD8C10C61}"/>
              </a:ext>
            </a:extLst>
          </p:cNvPr>
          <p:cNvCxnSpPr>
            <a:cxnSpLocks/>
            <a:stCxn id="60" idx="5"/>
            <a:endCxn id="70" idx="1"/>
          </p:cNvCxnSpPr>
          <p:nvPr/>
        </p:nvCxnSpPr>
        <p:spPr>
          <a:xfrm>
            <a:off x="6509283" y="6242835"/>
            <a:ext cx="172410" cy="21418"/>
          </a:xfrm>
          <a:prstGeom prst="line">
            <a:avLst/>
          </a:prstGeom>
          <a:ln>
            <a:solidFill>
              <a:srgbClr val="F26E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xmlns="" id="{BA6E284C-6F94-4C63-B411-E902F3AF492D}"/>
              </a:ext>
            </a:extLst>
          </p:cNvPr>
          <p:cNvCxnSpPr>
            <a:cxnSpLocks/>
            <a:stCxn id="60" idx="4"/>
            <a:endCxn id="69" idx="0"/>
          </p:cNvCxnSpPr>
          <p:nvPr/>
        </p:nvCxnSpPr>
        <p:spPr>
          <a:xfrm>
            <a:off x="6404086" y="6284707"/>
            <a:ext cx="26776" cy="100501"/>
          </a:xfrm>
          <a:prstGeom prst="line">
            <a:avLst/>
          </a:prstGeom>
          <a:ln>
            <a:solidFill>
              <a:srgbClr val="F26E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Овал 93">
            <a:extLst>
              <a:ext uri="{FF2B5EF4-FFF2-40B4-BE49-F238E27FC236}">
                <a16:creationId xmlns:a16="http://schemas.microsoft.com/office/drawing/2014/main" xmlns="" id="{699A021F-98F9-4C67-A611-0DB988469604}"/>
              </a:ext>
            </a:extLst>
          </p:cNvPr>
          <p:cNvSpPr/>
          <p:nvPr/>
        </p:nvSpPr>
        <p:spPr>
          <a:xfrm>
            <a:off x="6741220" y="4312665"/>
            <a:ext cx="103438" cy="98390"/>
          </a:xfrm>
          <a:prstGeom prst="ellipse">
            <a:avLst/>
          </a:prstGeom>
          <a:solidFill>
            <a:schemeClr val="bg1"/>
          </a:solidFill>
          <a:ln>
            <a:solidFill>
              <a:srgbClr val="F26E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6" name="Рисунок 95" descr="Шестеренки">
            <a:extLst>
              <a:ext uri="{FF2B5EF4-FFF2-40B4-BE49-F238E27FC236}">
                <a16:creationId xmlns:a16="http://schemas.microsoft.com/office/drawing/2014/main" xmlns="" id="{836D7029-1491-494A-997C-DF0BAB6FFC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353210" y="4454420"/>
            <a:ext cx="304072" cy="304072"/>
          </a:xfrm>
          <a:prstGeom prst="rect">
            <a:avLst/>
          </a:prstGeom>
        </p:spPr>
      </p:pic>
      <p:pic>
        <p:nvPicPr>
          <p:cNvPr id="98" name="Рисунок 97" descr="Рубль">
            <a:extLst>
              <a:ext uri="{FF2B5EF4-FFF2-40B4-BE49-F238E27FC236}">
                <a16:creationId xmlns:a16="http://schemas.microsoft.com/office/drawing/2014/main" xmlns="" id="{4D88DAA3-1869-4F98-8986-2D9556A596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567992" y="5226454"/>
            <a:ext cx="294559" cy="294559"/>
          </a:xfrm>
          <a:prstGeom prst="rect">
            <a:avLst/>
          </a:prstGeom>
        </p:spPr>
      </p:pic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xmlns="" id="{1666FF45-3AD8-43FC-9677-A05770AFBFB7}"/>
              </a:ext>
            </a:extLst>
          </p:cNvPr>
          <p:cNvCxnSpPr>
            <a:cxnSpLocks/>
            <a:stCxn id="60" idx="1"/>
            <a:endCxn id="67" idx="5"/>
          </p:cNvCxnSpPr>
          <p:nvPr/>
        </p:nvCxnSpPr>
        <p:spPr>
          <a:xfrm flipH="1" flipV="1">
            <a:off x="6162038" y="5966200"/>
            <a:ext cx="136850" cy="74457"/>
          </a:xfrm>
          <a:prstGeom prst="line">
            <a:avLst/>
          </a:prstGeom>
          <a:ln>
            <a:solidFill>
              <a:srgbClr val="F26E2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:a16="http://schemas.microsoft.com/office/drawing/2014/main" xmlns="" id="{DB9FE8BE-C16F-47A3-8C49-C76C0003856C}"/>
              </a:ext>
            </a:extLst>
          </p:cNvPr>
          <p:cNvCxnSpPr>
            <a:cxnSpLocks/>
            <a:stCxn id="60" idx="3"/>
            <a:endCxn id="68" idx="6"/>
          </p:cNvCxnSpPr>
          <p:nvPr/>
        </p:nvCxnSpPr>
        <p:spPr>
          <a:xfrm flipH="1">
            <a:off x="6183917" y="6242835"/>
            <a:ext cx="114971" cy="57513"/>
          </a:xfrm>
          <a:prstGeom prst="line">
            <a:avLst/>
          </a:prstGeom>
          <a:ln>
            <a:solidFill>
              <a:srgbClr val="F26E2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Знак умножения 119">
            <a:extLst>
              <a:ext uri="{FF2B5EF4-FFF2-40B4-BE49-F238E27FC236}">
                <a16:creationId xmlns:a16="http://schemas.microsoft.com/office/drawing/2014/main" xmlns="" id="{C156A99F-C850-493F-A048-EDDFF8EB8373}"/>
              </a:ext>
            </a:extLst>
          </p:cNvPr>
          <p:cNvSpPr/>
          <p:nvPr/>
        </p:nvSpPr>
        <p:spPr>
          <a:xfrm>
            <a:off x="6165086" y="5940081"/>
            <a:ext cx="102947" cy="109293"/>
          </a:xfrm>
          <a:prstGeom prst="mathMultiply">
            <a:avLst>
              <a:gd name="adj1" fmla="val 9902"/>
            </a:avLst>
          </a:prstGeom>
          <a:solidFill>
            <a:schemeClr val="bg1"/>
          </a:solidFill>
          <a:ln w="3175">
            <a:solidFill>
              <a:srgbClr val="F26E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Знак умножения 122">
            <a:extLst>
              <a:ext uri="{FF2B5EF4-FFF2-40B4-BE49-F238E27FC236}">
                <a16:creationId xmlns:a16="http://schemas.microsoft.com/office/drawing/2014/main" xmlns="" id="{B60B4025-9FBD-4BEA-A4A9-1518B60E7A90}"/>
              </a:ext>
            </a:extLst>
          </p:cNvPr>
          <p:cNvSpPr/>
          <p:nvPr/>
        </p:nvSpPr>
        <p:spPr>
          <a:xfrm>
            <a:off x="6199992" y="6209606"/>
            <a:ext cx="102947" cy="109293"/>
          </a:xfrm>
          <a:prstGeom prst="mathMultiply">
            <a:avLst>
              <a:gd name="adj1" fmla="val 9902"/>
            </a:avLst>
          </a:prstGeom>
          <a:solidFill>
            <a:schemeClr val="bg1"/>
          </a:solidFill>
          <a:ln w="3175">
            <a:solidFill>
              <a:srgbClr val="F26E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>
            <a:extLst>
              <a:ext uri="{FF2B5EF4-FFF2-40B4-BE49-F238E27FC236}">
                <a16:creationId xmlns:a16="http://schemas.microsoft.com/office/drawing/2014/main" xmlns="" id="{DA098980-BC1E-4A9C-95BF-66E51E71A402}"/>
              </a:ext>
            </a:extLst>
          </p:cNvPr>
          <p:cNvSpPr/>
          <p:nvPr/>
        </p:nvSpPr>
        <p:spPr>
          <a:xfrm>
            <a:off x="6127729" y="4702940"/>
            <a:ext cx="103438" cy="98390"/>
          </a:xfrm>
          <a:prstGeom prst="ellipse">
            <a:avLst/>
          </a:prstGeom>
          <a:solidFill>
            <a:schemeClr val="bg1"/>
          </a:solidFill>
          <a:ln>
            <a:solidFill>
              <a:srgbClr val="F26E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2" name="Соединитель: изогнутый 121">
            <a:extLst>
              <a:ext uri="{FF2B5EF4-FFF2-40B4-BE49-F238E27FC236}">
                <a16:creationId xmlns:a16="http://schemas.microsoft.com/office/drawing/2014/main" xmlns="" id="{5CFEF2AB-9B6C-48CD-B3C5-25B4A619F98B}"/>
              </a:ext>
            </a:extLst>
          </p:cNvPr>
          <p:cNvCxnSpPr>
            <a:cxnSpLocks/>
            <a:stCxn id="124" idx="0"/>
            <a:endCxn id="96" idx="0"/>
          </p:cNvCxnSpPr>
          <p:nvPr/>
        </p:nvCxnSpPr>
        <p:spPr>
          <a:xfrm rot="5400000" flipH="1" flipV="1">
            <a:off x="6218087" y="4415781"/>
            <a:ext cx="248520" cy="325798"/>
          </a:xfrm>
          <a:prstGeom prst="curvedConnector3">
            <a:avLst>
              <a:gd name="adj1" fmla="val 159407"/>
            </a:avLst>
          </a:prstGeom>
          <a:ln>
            <a:solidFill>
              <a:srgbClr val="F26E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Соединитель: изогнутый 127">
            <a:extLst>
              <a:ext uri="{FF2B5EF4-FFF2-40B4-BE49-F238E27FC236}">
                <a16:creationId xmlns:a16="http://schemas.microsoft.com/office/drawing/2014/main" xmlns="" id="{3788E345-9A4E-4E12-874E-1EF85455041C}"/>
              </a:ext>
            </a:extLst>
          </p:cNvPr>
          <p:cNvCxnSpPr>
            <a:cxnSpLocks/>
            <a:stCxn id="96" idx="2"/>
            <a:endCxn id="94" idx="4"/>
          </p:cNvCxnSpPr>
          <p:nvPr/>
        </p:nvCxnSpPr>
        <p:spPr>
          <a:xfrm rot="5400000" flipH="1" flipV="1">
            <a:off x="6475373" y="4440927"/>
            <a:ext cx="347437" cy="287693"/>
          </a:xfrm>
          <a:prstGeom prst="curvedConnector3">
            <a:avLst>
              <a:gd name="adj1" fmla="val -20177"/>
            </a:avLst>
          </a:prstGeom>
          <a:ln>
            <a:solidFill>
              <a:srgbClr val="F26E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Овал 142">
            <a:extLst>
              <a:ext uri="{FF2B5EF4-FFF2-40B4-BE49-F238E27FC236}">
                <a16:creationId xmlns:a16="http://schemas.microsoft.com/office/drawing/2014/main" xmlns="" id="{DD50711A-F266-4FDA-8E70-69F771E149EB}"/>
              </a:ext>
            </a:extLst>
          </p:cNvPr>
          <p:cNvSpPr/>
          <p:nvPr/>
        </p:nvSpPr>
        <p:spPr>
          <a:xfrm>
            <a:off x="6128018" y="5144370"/>
            <a:ext cx="102267" cy="102706"/>
          </a:xfrm>
          <a:prstGeom prst="ellipse">
            <a:avLst/>
          </a:prstGeom>
          <a:solidFill>
            <a:schemeClr val="bg1"/>
          </a:solidFill>
          <a:ln>
            <a:solidFill>
              <a:srgbClr val="F26E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xmlns="" id="{CE629D35-816F-45B7-BA7D-79AF15E5D925}"/>
              </a:ext>
            </a:extLst>
          </p:cNvPr>
          <p:cNvSpPr/>
          <p:nvPr/>
        </p:nvSpPr>
        <p:spPr>
          <a:xfrm>
            <a:off x="6126820" y="5337385"/>
            <a:ext cx="102267" cy="102706"/>
          </a:xfrm>
          <a:prstGeom prst="ellipse">
            <a:avLst/>
          </a:prstGeom>
          <a:solidFill>
            <a:schemeClr val="bg1"/>
          </a:solidFill>
          <a:ln>
            <a:solidFill>
              <a:srgbClr val="F26E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xmlns="" id="{908A9F65-99AF-435A-8CE1-28F53A76E693}"/>
              </a:ext>
            </a:extLst>
          </p:cNvPr>
          <p:cNvSpPr/>
          <p:nvPr/>
        </p:nvSpPr>
        <p:spPr>
          <a:xfrm>
            <a:off x="6126820" y="5528019"/>
            <a:ext cx="102267" cy="102706"/>
          </a:xfrm>
          <a:prstGeom prst="ellipse">
            <a:avLst/>
          </a:prstGeom>
          <a:solidFill>
            <a:schemeClr val="bg1"/>
          </a:solidFill>
          <a:ln>
            <a:solidFill>
              <a:srgbClr val="F26E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207" name="Прямая со стрелкой 8206">
            <a:extLst>
              <a:ext uri="{FF2B5EF4-FFF2-40B4-BE49-F238E27FC236}">
                <a16:creationId xmlns:a16="http://schemas.microsoft.com/office/drawing/2014/main" xmlns="" id="{AB2F77C5-7709-4C0B-BAC5-724B2AD38468}"/>
              </a:ext>
            </a:extLst>
          </p:cNvPr>
          <p:cNvCxnSpPr>
            <a:cxnSpLocks/>
            <a:stCxn id="145" idx="6"/>
          </p:cNvCxnSpPr>
          <p:nvPr/>
        </p:nvCxnSpPr>
        <p:spPr>
          <a:xfrm flipV="1">
            <a:off x="6229087" y="5432069"/>
            <a:ext cx="285076" cy="147303"/>
          </a:xfrm>
          <a:prstGeom prst="straightConnector1">
            <a:avLst/>
          </a:prstGeom>
          <a:ln>
            <a:solidFill>
              <a:srgbClr val="F26E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>
            <a:extLst>
              <a:ext uri="{FF2B5EF4-FFF2-40B4-BE49-F238E27FC236}">
                <a16:creationId xmlns:a16="http://schemas.microsoft.com/office/drawing/2014/main" xmlns="" id="{1EA4F8CB-8342-43B4-833F-18C5A3555759}"/>
              </a:ext>
            </a:extLst>
          </p:cNvPr>
          <p:cNvCxnSpPr>
            <a:cxnSpLocks/>
            <a:stCxn id="144" idx="6"/>
          </p:cNvCxnSpPr>
          <p:nvPr/>
        </p:nvCxnSpPr>
        <p:spPr>
          <a:xfrm flipV="1">
            <a:off x="6229087" y="5373734"/>
            <a:ext cx="280196" cy="15004"/>
          </a:xfrm>
          <a:prstGeom prst="straightConnector1">
            <a:avLst/>
          </a:prstGeom>
          <a:ln>
            <a:solidFill>
              <a:srgbClr val="F26E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>
            <a:extLst>
              <a:ext uri="{FF2B5EF4-FFF2-40B4-BE49-F238E27FC236}">
                <a16:creationId xmlns:a16="http://schemas.microsoft.com/office/drawing/2014/main" xmlns="" id="{FF0D0874-3DBF-48E6-B670-4E64D3E80DB8}"/>
              </a:ext>
            </a:extLst>
          </p:cNvPr>
          <p:cNvCxnSpPr>
            <a:cxnSpLocks/>
            <a:stCxn id="143" idx="6"/>
          </p:cNvCxnSpPr>
          <p:nvPr/>
        </p:nvCxnSpPr>
        <p:spPr>
          <a:xfrm>
            <a:off x="6230285" y="5195723"/>
            <a:ext cx="278998" cy="124808"/>
          </a:xfrm>
          <a:prstGeom prst="straightConnector1">
            <a:avLst/>
          </a:prstGeom>
          <a:ln>
            <a:solidFill>
              <a:srgbClr val="F26E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Знак умножения 155">
            <a:extLst>
              <a:ext uri="{FF2B5EF4-FFF2-40B4-BE49-F238E27FC236}">
                <a16:creationId xmlns:a16="http://schemas.microsoft.com/office/drawing/2014/main" xmlns="" id="{3C74953C-E918-47A7-9770-C82166E3C666}"/>
              </a:ext>
            </a:extLst>
          </p:cNvPr>
          <p:cNvSpPr/>
          <p:nvPr/>
        </p:nvSpPr>
        <p:spPr>
          <a:xfrm>
            <a:off x="6126105" y="5334870"/>
            <a:ext cx="102947" cy="109293"/>
          </a:xfrm>
          <a:prstGeom prst="mathMultiply">
            <a:avLst>
              <a:gd name="adj1" fmla="val 9902"/>
            </a:avLst>
          </a:prstGeom>
          <a:solidFill>
            <a:schemeClr val="bg1"/>
          </a:solidFill>
          <a:ln w="3175">
            <a:solidFill>
              <a:srgbClr val="F26E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Знак умножения 156">
            <a:extLst>
              <a:ext uri="{FF2B5EF4-FFF2-40B4-BE49-F238E27FC236}">
                <a16:creationId xmlns:a16="http://schemas.microsoft.com/office/drawing/2014/main" xmlns="" id="{03EE6A2B-2CE9-4CB7-9B2E-47D6CEBA521A}"/>
              </a:ext>
            </a:extLst>
          </p:cNvPr>
          <p:cNvSpPr/>
          <p:nvPr/>
        </p:nvSpPr>
        <p:spPr>
          <a:xfrm>
            <a:off x="6126351" y="5140042"/>
            <a:ext cx="102947" cy="109293"/>
          </a:xfrm>
          <a:prstGeom prst="mathMultiply">
            <a:avLst>
              <a:gd name="adj1" fmla="val 9902"/>
            </a:avLst>
          </a:prstGeom>
          <a:solidFill>
            <a:schemeClr val="bg1"/>
          </a:solidFill>
          <a:ln w="3175">
            <a:solidFill>
              <a:srgbClr val="F26E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Знак умножения 157">
            <a:extLst>
              <a:ext uri="{FF2B5EF4-FFF2-40B4-BE49-F238E27FC236}">
                <a16:creationId xmlns:a16="http://schemas.microsoft.com/office/drawing/2014/main" xmlns="" id="{842A0002-6CFA-46C8-80F2-026EDE998139}"/>
              </a:ext>
            </a:extLst>
          </p:cNvPr>
          <p:cNvSpPr/>
          <p:nvPr/>
        </p:nvSpPr>
        <p:spPr>
          <a:xfrm>
            <a:off x="6126105" y="5525124"/>
            <a:ext cx="102947" cy="109293"/>
          </a:xfrm>
          <a:prstGeom prst="mathMultiply">
            <a:avLst>
              <a:gd name="adj1" fmla="val 9902"/>
            </a:avLst>
          </a:prstGeom>
          <a:solidFill>
            <a:schemeClr val="bg1"/>
          </a:solidFill>
          <a:ln w="3175">
            <a:solidFill>
              <a:srgbClr val="F26E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34" name="Рисунок 8233" descr="Изображение выглядит как знак, тарелка, чаш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7EEEFAD7-5ED8-4ACA-843F-26F61991E5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202" y="2572356"/>
            <a:ext cx="544564" cy="544564"/>
          </a:xfrm>
          <a:prstGeom prst="rect">
            <a:avLst/>
          </a:prstGeom>
        </p:spPr>
      </p:pic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EAF9A03B-40EF-4468-87DE-2A25AD77347F}"/>
              </a:ext>
            </a:extLst>
          </p:cNvPr>
          <p:cNvSpPr txBox="1"/>
          <p:nvPr/>
        </p:nvSpPr>
        <p:spPr>
          <a:xfrm>
            <a:off x="6637483" y="2415984"/>
            <a:ext cx="285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!</a:t>
            </a:r>
            <a:endParaRPr lang="ru-RU" dirty="0"/>
          </a:p>
        </p:txBody>
      </p:sp>
      <p:pic>
        <p:nvPicPr>
          <p:cNvPr id="8237" name="Рисунок 8236" descr="Изображение выглядит как еда, легкий,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1FB0A2AB-BCC3-405A-A853-90E8475F5FD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167" y="3442429"/>
            <a:ext cx="546053" cy="54605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5CF1909-71B8-4A6F-A9E9-2243A3D1FA00}"/>
              </a:ext>
            </a:extLst>
          </p:cNvPr>
          <p:cNvSpPr/>
          <p:nvPr/>
        </p:nvSpPr>
        <p:spPr>
          <a:xfrm>
            <a:off x="5631951" y="2057399"/>
            <a:ext cx="6026650" cy="4524221"/>
          </a:xfrm>
          <a:prstGeom prst="rect">
            <a:avLst/>
          </a:prstGeom>
          <a:noFill/>
          <a:ln w="38100">
            <a:solidFill>
              <a:srgbClr val="858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74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7E6E6"/>
        </a:solidFill>
        <a:ln>
          <a:solidFill>
            <a:srgbClr val="E7E6E6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4665</Words>
  <Application>Microsoft Office PowerPoint</Application>
  <PresentationFormat>Произвольный</PresentationFormat>
  <Paragraphs>639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Осокин Никита Андреевич</dc:creator>
  <cp:lastModifiedBy>БОБЫЛЕВ Петр Михайлович</cp:lastModifiedBy>
  <cp:revision>94</cp:revision>
  <dcterms:created xsi:type="dcterms:W3CDTF">2020-09-06T10:46:49Z</dcterms:created>
  <dcterms:modified xsi:type="dcterms:W3CDTF">2020-09-09T05:41:40Z</dcterms:modified>
</cp:coreProperties>
</file>