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4.jpg" ContentType="image/jp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sldIdLst>
    <p:sldId id="256" r:id="rId3"/>
    <p:sldId id="318" r:id="rId4"/>
    <p:sldId id="268" r:id="rId5"/>
    <p:sldId id="257" r:id="rId6"/>
    <p:sldId id="258" r:id="rId7"/>
    <p:sldId id="259" r:id="rId8"/>
    <p:sldId id="260" r:id="rId9"/>
    <p:sldId id="291" r:id="rId10"/>
    <p:sldId id="262" r:id="rId11"/>
    <p:sldId id="297" r:id="rId12"/>
    <p:sldId id="271" r:id="rId13"/>
    <p:sldId id="290" r:id="rId14"/>
    <p:sldId id="286" r:id="rId15"/>
    <p:sldId id="264" r:id="rId16"/>
    <p:sldId id="296" r:id="rId17"/>
    <p:sldId id="295" r:id="rId18"/>
    <p:sldId id="298" r:id="rId19"/>
    <p:sldId id="293" r:id="rId20"/>
    <p:sldId id="287" r:id="rId21"/>
    <p:sldId id="277" r:id="rId22"/>
    <p:sldId id="261" r:id="rId23"/>
    <p:sldId id="276" r:id="rId24"/>
    <p:sldId id="279" r:id="rId25"/>
    <p:sldId id="292" r:id="rId26"/>
    <p:sldId id="319" r:id="rId27"/>
    <p:sldId id="320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0936" autoAdjust="0"/>
    <p:restoredTop sz="94660"/>
  </p:normalViewPr>
  <p:slideViewPr>
    <p:cSldViewPr snapToGrid="0">
      <p:cViewPr varScale="1">
        <p:scale>
          <a:sx n="48" d="100"/>
          <a:sy n="48" d="100"/>
        </p:scale>
        <p:origin x="58" y="3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600E2F-8BDB-4078-B5C0-3E1C61165877}" type="doc">
      <dgm:prSet loTypeId="urn:microsoft.com/office/officeart/2005/8/layout/cycle6" loCatId="cycle" qsTypeId="urn:microsoft.com/office/officeart/2005/8/quickstyle/3d1" qsCatId="3D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7805C7B3-6CCE-41C8-BA0D-1EA3D722230A}">
      <dgm:prSet phldrT="[Текст]"/>
      <dgm:spPr/>
      <dgm:t>
        <a:bodyPr/>
        <a:lstStyle/>
        <a:p>
          <a:r>
            <a:rPr lang="ru-RU" b="1" dirty="0">
              <a:solidFill>
                <a:schemeClr val="tx1">
                  <a:lumMod val="75000"/>
                  <a:lumOff val="25000"/>
                </a:schemeClr>
              </a:solidFill>
            </a:rPr>
            <a:t>Нефть</a:t>
          </a:r>
        </a:p>
      </dgm:t>
    </dgm:pt>
    <dgm:pt modelId="{1E6EE0F3-F027-4ADE-8CED-B2B21BEF1014}" type="parTrans" cxnId="{184D3AA5-F295-4448-98BB-15CA3B9F6B90}">
      <dgm:prSet/>
      <dgm:spPr/>
      <dgm:t>
        <a:bodyPr/>
        <a:lstStyle/>
        <a:p>
          <a:endParaRPr lang="ru-RU"/>
        </a:p>
      </dgm:t>
    </dgm:pt>
    <dgm:pt modelId="{6C366148-8CF0-4AAC-815B-147CD5082C43}" type="sibTrans" cxnId="{184D3AA5-F295-4448-98BB-15CA3B9F6B90}">
      <dgm:prSet/>
      <dgm:spPr/>
      <dgm:t>
        <a:bodyPr/>
        <a:lstStyle/>
        <a:p>
          <a:endParaRPr lang="ru-RU"/>
        </a:p>
      </dgm:t>
    </dgm:pt>
    <dgm:pt modelId="{C4AD9DAD-5BB1-44C2-9690-7A231E663377}">
      <dgm:prSet phldrT="[Текст]"/>
      <dgm:spPr/>
      <dgm:t>
        <a:bodyPr/>
        <a:lstStyle/>
        <a:p>
          <a:r>
            <a:rPr lang="ru-RU" b="1" dirty="0">
              <a:solidFill>
                <a:schemeClr val="tx1">
                  <a:lumMod val="75000"/>
                  <a:lumOff val="25000"/>
                </a:schemeClr>
              </a:solidFill>
            </a:rPr>
            <a:t>Нестабильный газовый конденсат</a:t>
          </a:r>
        </a:p>
      </dgm:t>
    </dgm:pt>
    <dgm:pt modelId="{F62C316C-398C-4FA8-9C98-AA6A913DE88C}" type="parTrans" cxnId="{F430E39C-BB4A-43E3-85DF-6BA3E3C8ED61}">
      <dgm:prSet/>
      <dgm:spPr/>
      <dgm:t>
        <a:bodyPr/>
        <a:lstStyle/>
        <a:p>
          <a:endParaRPr lang="ru-RU"/>
        </a:p>
      </dgm:t>
    </dgm:pt>
    <dgm:pt modelId="{D5C5306B-3F48-478C-B1E8-5141EA1C5E44}" type="sibTrans" cxnId="{F430E39C-BB4A-43E3-85DF-6BA3E3C8ED61}">
      <dgm:prSet/>
      <dgm:spPr/>
      <dgm:t>
        <a:bodyPr/>
        <a:lstStyle/>
        <a:p>
          <a:endParaRPr lang="ru-RU"/>
        </a:p>
      </dgm:t>
    </dgm:pt>
    <dgm:pt modelId="{EAED1B1A-A744-47A3-B457-3E299BD3D651}">
      <dgm:prSet phldrT="[Текст]"/>
      <dgm:spPr/>
      <dgm:t>
        <a:bodyPr/>
        <a:lstStyle/>
        <a:p>
          <a:r>
            <a:rPr lang="ru-RU" b="1" dirty="0">
              <a:solidFill>
                <a:schemeClr val="tx1">
                  <a:lumMod val="75000"/>
                  <a:lumOff val="25000"/>
                </a:schemeClr>
              </a:solidFill>
            </a:rPr>
            <a:t>Сжиженный природный газ</a:t>
          </a:r>
        </a:p>
      </dgm:t>
    </dgm:pt>
    <dgm:pt modelId="{DF784CBB-728E-4DB5-B268-CB3B4D48D06E}" type="parTrans" cxnId="{3FB95AEC-3F9D-4272-B1FB-21E3B8448CB2}">
      <dgm:prSet/>
      <dgm:spPr/>
      <dgm:t>
        <a:bodyPr/>
        <a:lstStyle/>
        <a:p>
          <a:endParaRPr lang="ru-RU"/>
        </a:p>
      </dgm:t>
    </dgm:pt>
    <dgm:pt modelId="{9EA93D01-8032-406C-91B3-E9B94CA31B1B}" type="sibTrans" cxnId="{3FB95AEC-3F9D-4272-B1FB-21E3B8448CB2}">
      <dgm:prSet/>
      <dgm:spPr/>
      <dgm:t>
        <a:bodyPr/>
        <a:lstStyle/>
        <a:p>
          <a:endParaRPr lang="ru-RU"/>
        </a:p>
      </dgm:t>
    </dgm:pt>
    <dgm:pt modelId="{B224F695-9C2D-45FF-820D-4D20057FFA8C}">
      <dgm:prSet phldrT="[Текст]"/>
      <dgm:spPr/>
      <dgm:t>
        <a:bodyPr/>
        <a:lstStyle/>
        <a:p>
          <a:r>
            <a:rPr lang="ru-RU" b="1" dirty="0">
              <a:solidFill>
                <a:schemeClr val="tx1">
                  <a:lumMod val="75000"/>
                  <a:lumOff val="25000"/>
                </a:schemeClr>
              </a:solidFill>
            </a:rPr>
            <a:t>Газ сепарации</a:t>
          </a:r>
        </a:p>
      </dgm:t>
    </dgm:pt>
    <dgm:pt modelId="{BDD43B96-AD76-4D9F-8C6D-4C1FBAC9CC0B}" type="parTrans" cxnId="{87ED988F-C64B-4EA0-8FBE-D97880037DAA}">
      <dgm:prSet/>
      <dgm:spPr/>
      <dgm:t>
        <a:bodyPr/>
        <a:lstStyle/>
        <a:p>
          <a:endParaRPr lang="ru-RU"/>
        </a:p>
      </dgm:t>
    </dgm:pt>
    <dgm:pt modelId="{1C6737D2-034E-4001-9082-D7215E12019B}" type="sibTrans" cxnId="{87ED988F-C64B-4EA0-8FBE-D97880037DAA}">
      <dgm:prSet/>
      <dgm:spPr/>
      <dgm:t>
        <a:bodyPr/>
        <a:lstStyle/>
        <a:p>
          <a:endParaRPr lang="ru-RU"/>
        </a:p>
      </dgm:t>
    </dgm:pt>
    <dgm:pt modelId="{ED1B05C9-A9F7-4635-BBC1-0E795DF56F4C}">
      <dgm:prSet phldrT="[Текст]"/>
      <dgm:spPr/>
      <dgm:t>
        <a:bodyPr/>
        <a:lstStyle/>
        <a:p>
          <a:r>
            <a:rPr lang="ru-RU" b="1" dirty="0">
              <a:solidFill>
                <a:schemeClr val="tx1">
                  <a:lumMod val="75000"/>
                  <a:lumOff val="25000"/>
                </a:schemeClr>
              </a:solidFill>
            </a:rPr>
            <a:t>Природный газ</a:t>
          </a:r>
        </a:p>
      </dgm:t>
    </dgm:pt>
    <dgm:pt modelId="{9E143979-2D65-4EF3-8243-35413957A6A6}" type="parTrans" cxnId="{A5802196-3B0F-4572-9EEA-2125A8A651FA}">
      <dgm:prSet/>
      <dgm:spPr/>
      <dgm:t>
        <a:bodyPr/>
        <a:lstStyle/>
        <a:p>
          <a:endParaRPr lang="ru-RU"/>
        </a:p>
      </dgm:t>
    </dgm:pt>
    <dgm:pt modelId="{9DBB4948-C33C-4121-A849-51388782CC3D}" type="sibTrans" cxnId="{A5802196-3B0F-4572-9EEA-2125A8A651FA}">
      <dgm:prSet/>
      <dgm:spPr/>
      <dgm:t>
        <a:bodyPr/>
        <a:lstStyle/>
        <a:p>
          <a:endParaRPr lang="ru-RU"/>
        </a:p>
      </dgm:t>
    </dgm:pt>
    <dgm:pt modelId="{0043F173-90F1-4EEF-9097-4B09141F3811}" type="pres">
      <dgm:prSet presAssocID="{86600E2F-8BDB-4078-B5C0-3E1C61165877}" presName="cycle" presStyleCnt="0">
        <dgm:presLayoutVars>
          <dgm:dir/>
          <dgm:resizeHandles val="exact"/>
        </dgm:presLayoutVars>
      </dgm:prSet>
      <dgm:spPr/>
    </dgm:pt>
    <dgm:pt modelId="{E841EEE8-8648-40E6-A69F-FA5639B9FB95}" type="pres">
      <dgm:prSet presAssocID="{7805C7B3-6CCE-41C8-BA0D-1EA3D722230A}" presName="node" presStyleLbl="node1" presStyleIdx="0" presStyleCnt="5">
        <dgm:presLayoutVars>
          <dgm:bulletEnabled val="1"/>
        </dgm:presLayoutVars>
      </dgm:prSet>
      <dgm:spPr/>
    </dgm:pt>
    <dgm:pt modelId="{1549BCB1-AD6D-4472-AE04-6490BA2AE3CE}" type="pres">
      <dgm:prSet presAssocID="{7805C7B3-6CCE-41C8-BA0D-1EA3D722230A}" presName="spNode" presStyleCnt="0"/>
      <dgm:spPr/>
    </dgm:pt>
    <dgm:pt modelId="{40AAC986-DCDF-47F8-91AD-987A556736DD}" type="pres">
      <dgm:prSet presAssocID="{6C366148-8CF0-4AAC-815B-147CD5082C43}" presName="sibTrans" presStyleLbl="sibTrans1D1" presStyleIdx="0" presStyleCnt="5"/>
      <dgm:spPr/>
    </dgm:pt>
    <dgm:pt modelId="{6602F9EA-4B02-4A4B-8B95-34351E38774D}" type="pres">
      <dgm:prSet presAssocID="{C4AD9DAD-5BB1-44C2-9690-7A231E663377}" presName="node" presStyleLbl="node1" presStyleIdx="1" presStyleCnt="5">
        <dgm:presLayoutVars>
          <dgm:bulletEnabled val="1"/>
        </dgm:presLayoutVars>
      </dgm:prSet>
      <dgm:spPr/>
    </dgm:pt>
    <dgm:pt modelId="{84173A22-7E58-4ED5-9CC8-C7624D97B482}" type="pres">
      <dgm:prSet presAssocID="{C4AD9DAD-5BB1-44C2-9690-7A231E663377}" presName="spNode" presStyleCnt="0"/>
      <dgm:spPr/>
    </dgm:pt>
    <dgm:pt modelId="{2ED5F87D-8BDF-497B-91A3-EB3C7E3E349E}" type="pres">
      <dgm:prSet presAssocID="{D5C5306B-3F48-478C-B1E8-5141EA1C5E44}" presName="sibTrans" presStyleLbl="sibTrans1D1" presStyleIdx="1" presStyleCnt="5"/>
      <dgm:spPr/>
    </dgm:pt>
    <dgm:pt modelId="{39953E05-8243-4B77-92BD-4C365E645606}" type="pres">
      <dgm:prSet presAssocID="{EAED1B1A-A744-47A3-B457-3E299BD3D651}" presName="node" presStyleLbl="node1" presStyleIdx="2" presStyleCnt="5">
        <dgm:presLayoutVars>
          <dgm:bulletEnabled val="1"/>
        </dgm:presLayoutVars>
      </dgm:prSet>
      <dgm:spPr/>
    </dgm:pt>
    <dgm:pt modelId="{D71997BA-290A-44F0-8ACB-D43E57E36F5A}" type="pres">
      <dgm:prSet presAssocID="{EAED1B1A-A744-47A3-B457-3E299BD3D651}" presName="spNode" presStyleCnt="0"/>
      <dgm:spPr/>
    </dgm:pt>
    <dgm:pt modelId="{70DA96AD-2901-4C1D-BBD1-699981CCFBF0}" type="pres">
      <dgm:prSet presAssocID="{9EA93D01-8032-406C-91B3-E9B94CA31B1B}" presName="sibTrans" presStyleLbl="sibTrans1D1" presStyleIdx="2" presStyleCnt="5"/>
      <dgm:spPr/>
    </dgm:pt>
    <dgm:pt modelId="{7B86B6B9-9935-4EFB-84AE-351EED61443F}" type="pres">
      <dgm:prSet presAssocID="{B224F695-9C2D-45FF-820D-4D20057FFA8C}" presName="node" presStyleLbl="node1" presStyleIdx="3" presStyleCnt="5">
        <dgm:presLayoutVars>
          <dgm:bulletEnabled val="1"/>
        </dgm:presLayoutVars>
      </dgm:prSet>
      <dgm:spPr/>
    </dgm:pt>
    <dgm:pt modelId="{E93C4CFA-BA49-4A35-AA42-534D83E55932}" type="pres">
      <dgm:prSet presAssocID="{B224F695-9C2D-45FF-820D-4D20057FFA8C}" presName="spNode" presStyleCnt="0"/>
      <dgm:spPr/>
    </dgm:pt>
    <dgm:pt modelId="{3216531D-22F2-458D-B5C7-542ACA98221E}" type="pres">
      <dgm:prSet presAssocID="{1C6737D2-034E-4001-9082-D7215E12019B}" presName="sibTrans" presStyleLbl="sibTrans1D1" presStyleIdx="3" presStyleCnt="5"/>
      <dgm:spPr/>
    </dgm:pt>
    <dgm:pt modelId="{80DE9A1E-4C90-433D-89EB-2145DF9443CB}" type="pres">
      <dgm:prSet presAssocID="{ED1B05C9-A9F7-4635-BBC1-0E795DF56F4C}" presName="node" presStyleLbl="node1" presStyleIdx="4" presStyleCnt="5">
        <dgm:presLayoutVars>
          <dgm:bulletEnabled val="1"/>
        </dgm:presLayoutVars>
      </dgm:prSet>
      <dgm:spPr/>
    </dgm:pt>
    <dgm:pt modelId="{3E44249A-C51F-478B-939A-A4A8C946634D}" type="pres">
      <dgm:prSet presAssocID="{ED1B05C9-A9F7-4635-BBC1-0E795DF56F4C}" presName="spNode" presStyleCnt="0"/>
      <dgm:spPr/>
    </dgm:pt>
    <dgm:pt modelId="{D76F9A75-A440-4DF1-A6D2-0BA93BCC6966}" type="pres">
      <dgm:prSet presAssocID="{9DBB4948-C33C-4121-A849-51388782CC3D}" presName="sibTrans" presStyleLbl="sibTrans1D1" presStyleIdx="4" presStyleCnt="5"/>
      <dgm:spPr/>
    </dgm:pt>
  </dgm:ptLst>
  <dgm:cxnLst>
    <dgm:cxn modelId="{432E6535-F73F-4D5B-8AB8-2DE19E5718E9}" type="presOf" srcId="{6C366148-8CF0-4AAC-815B-147CD5082C43}" destId="{40AAC986-DCDF-47F8-91AD-987A556736DD}" srcOrd="0" destOrd="0" presId="urn:microsoft.com/office/officeart/2005/8/layout/cycle6"/>
    <dgm:cxn modelId="{A36F787E-4AB8-4613-8F7D-847542504415}" type="presOf" srcId="{7805C7B3-6CCE-41C8-BA0D-1EA3D722230A}" destId="{E841EEE8-8648-40E6-A69F-FA5639B9FB95}" srcOrd="0" destOrd="0" presId="urn:microsoft.com/office/officeart/2005/8/layout/cycle6"/>
    <dgm:cxn modelId="{87ED988F-C64B-4EA0-8FBE-D97880037DAA}" srcId="{86600E2F-8BDB-4078-B5C0-3E1C61165877}" destId="{B224F695-9C2D-45FF-820D-4D20057FFA8C}" srcOrd="3" destOrd="0" parTransId="{BDD43B96-AD76-4D9F-8C6D-4C1FBAC9CC0B}" sibTransId="{1C6737D2-034E-4001-9082-D7215E12019B}"/>
    <dgm:cxn modelId="{A5802196-3B0F-4572-9EEA-2125A8A651FA}" srcId="{86600E2F-8BDB-4078-B5C0-3E1C61165877}" destId="{ED1B05C9-A9F7-4635-BBC1-0E795DF56F4C}" srcOrd="4" destOrd="0" parTransId="{9E143979-2D65-4EF3-8243-35413957A6A6}" sibTransId="{9DBB4948-C33C-4121-A849-51388782CC3D}"/>
    <dgm:cxn modelId="{F430E39C-BB4A-43E3-85DF-6BA3E3C8ED61}" srcId="{86600E2F-8BDB-4078-B5C0-3E1C61165877}" destId="{C4AD9DAD-5BB1-44C2-9690-7A231E663377}" srcOrd="1" destOrd="0" parTransId="{F62C316C-398C-4FA8-9C98-AA6A913DE88C}" sibTransId="{D5C5306B-3F48-478C-B1E8-5141EA1C5E44}"/>
    <dgm:cxn modelId="{184D3AA5-F295-4448-98BB-15CA3B9F6B90}" srcId="{86600E2F-8BDB-4078-B5C0-3E1C61165877}" destId="{7805C7B3-6CCE-41C8-BA0D-1EA3D722230A}" srcOrd="0" destOrd="0" parTransId="{1E6EE0F3-F027-4ADE-8CED-B2B21BEF1014}" sibTransId="{6C366148-8CF0-4AAC-815B-147CD5082C43}"/>
    <dgm:cxn modelId="{03E148A6-9D31-43D5-9945-C988F6DE2FC8}" type="presOf" srcId="{B224F695-9C2D-45FF-820D-4D20057FFA8C}" destId="{7B86B6B9-9935-4EFB-84AE-351EED61443F}" srcOrd="0" destOrd="0" presId="urn:microsoft.com/office/officeart/2005/8/layout/cycle6"/>
    <dgm:cxn modelId="{B06B3DBB-81F3-4142-B9C0-89AFE26815FA}" type="presOf" srcId="{ED1B05C9-A9F7-4635-BBC1-0E795DF56F4C}" destId="{80DE9A1E-4C90-433D-89EB-2145DF9443CB}" srcOrd="0" destOrd="0" presId="urn:microsoft.com/office/officeart/2005/8/layout/cycle6"/>
    <dgm:cxn modelId="{D0909FC4-D374-46B6-8E79-C0BB2117429A}" type="presOf" srcId="{C4AD9DAD-5BB1-44C2-9690-7A231E663377}" destId="{6602F9EA-4B02-4A4B-8B95-34351E38774D}" srcOrd="0" destOrd="0" presId="urn:microsoft.com/office/officeart/2005/8/layout/cycle6"/>
    <dgm:cxn modelId="{445F0AD6-C5AC-48A8-85CD-7CEBF4170490}" type="presOf" srcId="{1C6737D2-034E-4001-9082-D7215E12019B}" destId="{3216531D-22F2-458D-B5C7-542ACA98221E}" srcOrd="0" destOrd="0" presId="urn:microsoft.com/office/officeart/2005/8/layout/cycle6"/>
    <dgm:cxn modelId="{88A758DC-4763-41A4-A511-ACE764CB444B}" type="presOf" srcId="{D5C5306B-3F48-478C-B1E8-5141EA1C5E44}" destId="{2ED5F87D-8BDF-497B-91A3-EB3C7E3E349E}" srcOrd="0" destOrd="0" presId="urn:microsoft.com/office/officeart/2005/8/layout/cycle6"/>
    <dgm:cxn modelId="{7EFBC4DE-A2A4-40BC-BD8D-5E48FCAE4FFB}" type="presOf" srcId="{EAED1B1A-A744-47A3-B457-3E299BD3D651}" destId="{39953E05-8243-4B77-92BD-4C365E645606}" srcOrd="0" destOrd="0" presId="urn:microsoft.com/office/officeart/2005/8/layout/cycle6"/>
    <dgm:cxn modelId="{EB02E1DE-852D-426B-8BAF-0834DD91002C}" type="presOf" srcId="{9DBB4948-C33C-4121-A849-51388782CC3D}" destId="{D76F9A75-A440-4DF1-A6D2-0BA93BCC6966}" srcOrd="0" destOrd="0" presId="urn:microsoft.com/office/officeart/2005/8/layout/cycle6"/>
    <dgm:cxn modelId="{BFDD28E9-0134-4EAB-93DA-E3C848BCE881}" type="presOf" srcId="{86600E2F-8BDB-4078-B5C0-3E1C61165877}" destId="{0043F173-90F1-4EEF-9097-4B09141F3811}" srcOrd="0" destOrd="0" presId="urn:microsoft.com/office/officeart/2005/8/layout/cycle6"/>
    <dgm:cxn modelId="{3FB95AEC-3F9D-4272-B1FB-21E3B8448CB2}" srcId="{86600E2F-8BDB-4078-B5C0-3E1C61165877}" destId="{EAED1B1A-A744-47A3-B457-3E299BD3D651}" srcOrd="2" destOrd="0" parTransId="{DF784CBB-728E-4DB5-B268-CB3B4D48D06E}" sibTransId="{9EA93D01-8032-406C-91B3-E9B94CA31B1B}"/>
    <dgm:cxn modelId="{ADF040F0-D4CA-4344-9DDA-E5540A179481}" type="presOf" srcId="{9EA93D01-8032-406C-91B3-E9B94CA31B1B}" destId="{70DA96AD-2901-4C1D-BBD1-699981CCFBF0}" srcOrd="0" destOrd="0" presId="urn:microsoft.com/office/officeart/2005/8/layout/cycle6"/>
    <dgm:cxn modelId="{99BD8D83-5CD8-46D1-A295-B109B0E8734E}" type="presParOf" srcId="{0043F173-90F1-4EEF-9097-4B09141F3811}" destId="{E841EEE8-8648-40E6-A69F-FA5639B9FB95}" srcOrd="0" destOrd="0" presId="urn:microsoft.com/office/officeart/2005/8/layout/cycle6"/>
    <dgm:cxn modelId="{33C7B110-5A2A-4DFD-8970-21AD141E7837}" type="presParOf" srcId="{0043F173-90F1-4EEF-9097-4B09141F3811}" destId="{1549BCB1-AD6D-4472-AE04-6490BA2AE3CE}" srcOrd="1" destOrd="0" presId="urn:microsoft.com/office/officeart/2005/8/layout/cycle6"/>
    <dgm:cxn modelId="{0BBA2C62-C5A6-4696-B3E9-05F2D6232888}" type="presParOf" srcId="{0043F173-90F1-4EEF-9097-4B09141F3811}" destId="{40AAC986-DCDF-47F8-91AD-987A556736DD}" srcOrd="2" destOrd="0" presId="urn:microsoft.com/office/officeart/2005/8/layout/cycle6"/>
    <dgm:cxn modelId="{421D93F6-565B-4221-B30D-820896EFEE3E}" type="presParOf" srcId="{0043F173-90F1-4EEF-9097-4B09141F3811}" destId="{6602F9EA-4B02-4A4B-8B95-34351E38774D}" srcOrd="3" destOrd="0" presId="urn:microsoft.com/office/officeart/2005/8/layout/cycle6"/>
    <dgm:cxn modelId="{EF6781FE-861A-4614-BCEB-0511D2BAEB9D}" type="presParOf" srcId="{0043F173-90F1-4EEF-9097-4B09141F3811}" destId="{84173A22-7E58-4ED5-9CC8-C7624D97B482}" srcOrd="4" destOrd="0" presId="urn:microsoft.com/office/officeart/2005/8/layout/cycle6"/>
    <dgm:cxn modelId="{C2502294-827E-4A43-B3F6-C7932A2828A9}" type="presParOf" srcId="{0043F173-90F1-4EEF-9097-4B09141F3811}" destId="{2ED5F87D-8BDF-497B-91A3-EB3C7E3E349E}" srcOrd="5" destOrd="0" presId="urn:microsoft.com/office/officeart/2005/8/layout/cycle6"/>
    <dgm:cxn modelId="{360C7E64-211D-41C1-AC25-C80BA463DB57}" type="presParOf" srcId="{0043F173-90F1-4EEF-9097-4B09141F3811}" destId="{39953E05-8243-4B77-92BD-4C365E645606}" srcOrd="6" destOrd="0" presId="urn:microsoft.com/office/officeart/2005/8/layout/cycle6"/>
    <dgm:cxn modelId="{08DA1A28-C5FE-42B1-AA3B-9F23D6716C91}" type="presParOf" srcId="{0043F173-90F1-4EEF-9097-4B09141F3811}" destId="{D71997BA-290A-44F0-8ACB-D43E57E36F5A}" srcOrd="7" destOrd="0" presId="urn:microsoft.com/office/officeart/2005/8/layout/cycle6"/>
    <dgm:cxn modelId="{1E93CE68-EC65-46DD-A480-50F1ED07F6C1}" type="presParOf" srcId="{0043F173-90F1-4EEF-9097-4B09141F3811}" destId="{70DA96AD-2901-4C1D-BBD1-699981CCFBF0}" srcOrd="8" destOrd="0" presId="urn:microsoft.com/office/officeart/2005/8/layout/cycle6"/>
    <dgm:cxn modelId="{3271ACF7-6E88-486F-AA05-7D7C3C04FB06}" type="presParOf" srcId="{0043F173-90F1-4EEF-9097-4B09141F3811}" destId="{7B86B6B9-9935-4EFB-84AE-351EED61443F}" srcOrd="9" destOrd="0" presId="urn:microsoft.com/office/officeart/2005/8/layout/cycle6"/>
    <dgm:cxn modelId="{8A46017D-B79B-4952-AB16-01EB5979250F}" type="presParOf" srcId="{0043F173-90F1-4EEF-9097-4B09141F3811}" destId="{E93C4CFA-BA49-4A35-AA42-534D83E55932}" srcOrd="10" destOrd="0" presId="urn:microsoft.com/office/officeart/2005/8/layout/cycle6"/>
    <dgm:cxn modelId="{E3B13188-3B42-41A5-B49B-663691341E81}" type="presParOf" srcId="{0043F173-90F1-4EEF-9097-4B09141F3811}" destId="{3216531D-22F2-458D-B5C7-542ACA98221E}" srcOrd="11" destOrd="0" presId="urn:microsoft.com/office/officeart/2005/8/layout/cycle6"/>
    <dgm:cxn modelId="{054F9830-1EED-4049-A77E-E03CE16807AF}" type="presParOf" srcId="{0043F173-90F1-4EEF-9097-4B09141F3811}" destId="{80DE9A1E-4C90-433D-89EB-2145DF9443CB}" srcOrd="12" destOrd="0" presId="urn:microsoft.com/office/officeart/2005/8/layout/cycle6"/>
    <dgm:cxn modelId="{37C96D11-F0A7-455A-92BF-83E5705CB8E4}" type="presParOf" srcId="{0043F173-90F1-4EEF-9097-4B09141F3811}" destId="{3E44249A-C51F-478B-939A-A4A8C946634D}" srcOrd="13" destOrd="0" presId="urn:microsoft.com/office/officeart/2005/8/layout/cycle6"/>
    <dgm:cxn modelId="{DAC82A77-21B1-4A9B-8A94-8B65F460766A}" type="presParOf" srcId="{0043F173-90F1-4EEF-9097-4B09141F3811}" destId="{D76F9A75-A440-4DF1-A6D2-0BA93BCC6966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41EEE8-8648-40E6-A69F-FA5639B9FB95}">
      <dsp:nvSpPr>
        <dsp:cNvPr id="0" name=""/>
        <dsp:cNvSpPr/>
      </dsp:nvSpPr>
      <dsp:spPr>
        <a:xfrm>
          <a:off x="2232050" y="1452"/>
          <a:ext cx="1146503" cy="74522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1">
                  <a:lumMod val="75000"/>
                  <a:lumOff val="25000"/>
                </a:schemeClr>
              </a:solidFill>
            </a:rPr>
            <a:t>Нефть</a:t>
          </a:r>
        </a:p>
      </dsp:txBody>
      <dsp:txXfrm>
        <a:off x="2268429" y="37831"/>
        <a:ext cx="1073745" cy="672468"/>
      </dsp:txXfrm>
    </dsp:sp>
    <dsp:sp modelId="{40AAC986-DCDF-47F8-91AD-987A556736DD}">
      <dsp:nvSpPr>
        <dsp:cNvPr id="0" name=""/>
        <dsp:cNvSpPr/>
      </dsp:nvSpPr>
      <dsp:spPr>
        <a:xfrm>
          <a:off x="1315950" y="374066"/>
          <a:ext cx="2978703" cy="2978703"/>
        </a:xfrm>
        <a:custGeom>
          <a:avLst/>
          <a:gdLst/>
          <a:ahLst/>
          <a:cxnLst/>
          <a:rect l="0" t="0" r="0" b="0"/>
          <a:pathLst>
            <a:path>
              <a:moveTo>
                <a:pt x="2070485" y="118055"/>
              </a:moveTo>
              <a:arcTo wR="1489351" hR="1489351" stAng="17577988" swAng="1962239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02F9EA-4B02-4A4B-8B95-34351E38774D}">
      <dsp:nvSpPr>
        <dsp:cNvPr id="0" name=""/>
        <dsp:cNvSpPr/>
      </dsp:nvSpPr>
      <dsp:spPr>
        <a:xfrm>
          <a:off x="3648508" y="1030569"/>
          <a:ext cx="1146503" cy="74522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1">
                  <a:lumMod val="75000"/>
                  <a:lumOff val="25000"/>
                </a:schemeClr>
              </a:solidFill>
            </a:rPr>
            <a:t>Нестабильный газовый конденсат</a:t>
          </a:r>
        </a:p>
      </dsp:txBody>
      <dsp:txXfrm>
        <a:off x="3684887" y="1066948"/>
        <a:ext cx="1073745" cy="672468"/>
      </dsp:txXfrm>
    </dsp:sp>
    <dsp:sp modelId="{2ED5F87D-8BDF-497B-91A3-EB3C7E3E349E}">
      <dsp:nvSpPr>
        <dsp:cNvPr id="0" name=""/>
        <dsp:cNvSpPr/>
      </dsp:nvSpPr>
      <dsp:spPr>
        <a:xfrm>
          <a:off x="1315950" y="374066"/>
          <a:ext cx="2978703" cy="2978703"/>
        </a:xfrm>
        <a:custGeom>
          <a:avLst/>
          <a:gdLst/>
          <a:ahLst/>
          <a:cxnLst/>
          <a:rect l="0" t="0" r="0" b="0"/>
          <a:pathLst>
            <a:path>
              <a:moveTo>
                <a:pt x="2976654" y="1411252"/>
              </a:moveTo>
              <a:arcTo wR="1489351" hR="1489351" stAng="21419648" swAng="2196842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953E05-8243-4B77-92BD-4C365E645606}">
      <dsp:nvSpPr>
        <dsp:cNvPr id="0" name=""/>
        <dsp:cNvSpPr/>
      </dsp:nvSpPr>
      <dsp:spPr>
        <a:xfrm>
          <a:off x="3107469" y="2695715"/>
          <a:ext cx="1146503" cy="74522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1">
                  <a:lumMod val="75000"/>
                  <a:lumOff val="25000"/>
                </a:schemeClr>
              </a:solidFill>
            </a:rPr>
            <a:t>Сжиженный природный газ</a:t>
          </a:r>
        </a:p>
      </dsp:txBody>
      <dsp:txXfrm>
        <a:off x="3143848" y="2732094"/>
        <a:ext cx="1073745" cy="672468"/>
      </dsp:txXfrm>
    </dsp:sp>
    <dsp:sp modelId="{70DA96AD-2901-4C1D-BBD1-699981CCFBF0}">
      <dsp:nvSpPr>
        <dsp:cNvPr id="0" name=""/>
        <dsp:cNvSpPr/>
      </dsp:nvSpPr>
      <dsp:spPr>
        <a:xfrm>
          <a:off x="1315950" y="374066"/>
          <a:ext cx="2978703" cy="2978703"/>
        </a:xfrm>
        <a:custGeom>
          <a:avLst/>
          <a:gdLst/>
          <a:ahLst/>
          <a:cxnLst/>
          <a:rect l="0" t="0" r="0" b="0"/>
          <a:pathLst>
            <a:path>
              <a:moveTo>
                <a:pt x="1785598" y="2948942"/>
              </a:moveTo>
              <a:arcTo wR="1489351" hR="1489351" stAng="4711606" swAng="1376789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86B6B9-9935-4EFB-84AE-351EED61443F}">
      <dsp:nvSpPr>
        <dsp:cNvPr id="0" name=""/>
        <dsp:cNvSpPr/>
      </dsp:nvSpPr>
      <dsp:spPr>
        <a:xfrm>
          <a:off x="1356632" y="2695715"/>
          <a:ext cx="1146503" cy="74522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1">
                  <a:lumMod val="75000"/>
                  <a:lumOff val="25000"/>
                </a:schemeClr>
              </a:solidFill>
            </a:rPr>
            <a:t>Газ сепарации</a:t>
          </a:r>
        </a:p>
      </dsp:txBody>
      <dsp:txXfrm>
        <a:off x="1393011" y="2732094"/>
        <a:ext cx="1073745" cy="672468"/>
      </dsp:txXfrm>
    </dsp:sp>
    <dsp:sp modelId="{3216531D-22F2-458D-B5C7-542ACA98221E}">
      <dsp:nvSpPr>
        <dsp:cNvPr id="0" name=""/>
        <dsp:cNvSpPr/>
      </dsp:nvSpPr>
      <dsp:spPr>
        <a:xfrm>
          <a:off x="1315950" y="374066"/>
          <a:ext cx="2978703" cy="2978703"/>
        </a:xfrm>
        <a:custGeom>
          <a:avLst/>
          <a:gdLst/>
          <a:ahLst/>
          <a:cxnLst/>
          <a:rect l="0" t="0" r="0" b="0"/>
          <a:pathLst>
            <a:path>
              <a:moveTo>
                <a:pt x="248956" y="2313722"/>
              </a:moveTo>
              <a:arcTo wR="1489351" hR="1489351" stAng="8783511" swAng="2196842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DE9A1E-4C90-433D-89EB-2145DF9443CB}">
      <dsp:nvSpPr>
        <dsp:cNvPr id="0" name=""/>
        <dsp:cNvSpPr/>
      </dsp:nvSpPr>
      <dsp:spPr>
        <a:xfrm>
          <a:off x="815593" y="1030569"/>
          <a:ext cx="1146503" cy="74522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1">
                  <a:lumMod val="75000"/>
                  <a:lumOff val="25000"/>
                </a:schemeClr>
              </a:solidFill>
            </a:rPr>
            <a:t>Природный газ</a:t>
          </a:r>
        </a:p>
      </dsp:txBody>
      <dsp:txXfrm>
        <a:off x="851972" y="1066948"/>
        <a:ext cx="1073745" cy="672468"/>
      </dsp:txXfrm>
    </dsp:sp>
    <dsp:sp modelId="{D76F9A75-A440-4DF1-A6D2-0BA93BCC6966}">
      <dsp:nvSpPr>
        <dsp:cNvPr id="0" name=""/>
        <dsp:cNvSpPr/>
      </dsp:nvSpPr>
      <dsp:spPr>
        <a:xfrm>
          <a:off x="1315950" y="374066"/>
          <a:ext cx="2978703" cy="2978703"/>
        </a:xfrm>
        <a:custGeom>
          <a:avLst/>
          <a:gdLst/>
          <a:ahLst/>
          <a:cxnLst/>
          <a:rect l="0" t="0" r="0" b="0"/>
          <a:pathLst>
            <a:path>
              <a:moveTo>
                <a:pt x="259433" y="649428"/>
              </a:moveTo>
              <a:arcTo wR="1489351" hR="1489351" stAng="12859773" swAng="1962239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70E711-C768-4549-BAFB-662D9AF23807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839FBB-6010-4C4C-B313-D17A48B9F3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434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9F91C-E787-40C5-9C5F-01C40CAFB18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4053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9F91C-E787-40C5-9C5F-01C40CAFB187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0400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9F91C-E787-40C5-9C5F-01C40CAFB18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7306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9F91C-E787-40C5-9C5F-01C40CAFB18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56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9F91C-E787-40C5-9C5F-01C40CAFB18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711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9F91C-E787-40C5-9C5F-01C40CAFB18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843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9F91C-E787-40C5-9C5F-01C40CAFB18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567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9F91C-E787-40C5-9C5F-01C40CAFB18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673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9F91C-E787-40C5-9C5F-01C40CAFB18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894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9F91C-E787-40C5-9C5F-01C40CAFB18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54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9F91C-E787-40C5-9C5F-01C40CAFB18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608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9F91C-E787-40C5-9C5F-01C40CAFB18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410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F6007-9F9B-4467-AD2A-69345DBB1D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1FAA6F-CA7D-47A0-9ABC-9BA2164564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452015-A03F-43A5-86B6-C4DFD1B4A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71092-98A4-476C-B741-CEA6C469676F}" type="datetime1">
              <a:rPr lang="ru-RU" smtClean="0"/>
              <a:t>06.09.2020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25C61C-0E33-4DB3-9911-8AD214399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071D5A-C0AF-4418-A7E6-185955D95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CB545-7BAE-4D51-A3BE-51DE1461CE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479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D2301B-DDB0-476D-A2B2-5CAB685B4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3A785A0-042E-434A-8599-0211EFC9C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90C32F-CED4-4207-ADBD-C1206C2A7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4E33D-A598-4536-BAF2-4519A3ADD339}" type="datetime1">
              <a:rPr lang="ru-RU" smtClean="0"/>
              <a:t>06.09.2020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1EBD58-574B-4E04-8EA1-9FD7AF15D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CAC5FA-F33D-4DD4-A6D3-03CFBAF00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CB545-7BAE-4D51-A3BE-51DE1461CE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772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ABC2047-BB6E-4AD0-B8F1-A4AD0D5ED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FB9C4AE-25DF-4D09-A782-AFFF9DCC3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336D30-1A46-4AA1-AFCB-9F71D3F78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FA31-82AF-4899-936A-44A1F4A593EF}" type="datetime1">
              <a:rPr lang="ru-RU" smtClean="0"/>
              <a:t>06.09.2020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72C5E7-F9BE-44C4-B2B1-26115629D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43E7CB-3D73-404D-8394-FC7798064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CB545-7BAE-4D51-A3BE-51DE1461CE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137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11723-62C7-44AA-8B54-8229670D5EDB}" type="datetime1">
              <a:rPr lang="ru-RU" smtClean="0"/>
              <a:t>06.09.2020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8E6C3-115D-4E4B-B553-73E007F0BB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62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DFCB2-CDF6-4945-B594-DDB2C40E1E98}" type="datetime1">
              <a:rPr lang="ru-RU" smtClean="0"/>
              <a:t>06.09.2020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8E6C3-115D-4E4B-B553-73E007F0BB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866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2C3ED-801F-4FB6-BDD3-AB60DDCC9FCC}" type="datetime1">
              <a:rPr lang="ru-RU" smtClean="0"/>
              <a:t>06.09.2020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8E6C3-115D-4E4B-B553-73E007F0BB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629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CDDE2-AA83-4ECC-8617-48E41C3861C8}" type="datetime1">
              <a:rPr lang="ru-RU" smtClean="0"/>
              <a:t>06.09.2020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8E6C3-115D-4E4B-B553-73E007F0BB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8345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372BB-0278-4AEC-9979-9FF1B4ACAE7D}" type="datetime1">
              <a:rPr lang="ru-RU" smtClean="0"/>
              <a:t>06.09.2020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8E6C3-115D-4E4B-B553-73E007F0BB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9289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06223-1874-4F99-A96D-9F6EC6493872}" type="datetime1">
              <a:rPr lang="ru-RU" smtClean="0"/>
              <a:t>06.09.2020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8E6C3-115D-4E4B-B553-73E007F0BB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8441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FC1F2-91ED-4253-89B6-3A3EA331A042}" type="datetime1">
              <a:rPr lang="ru-RU" smtClean="0"/>
              <a:t>06.09.2020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8E6C3-115D-4E4B-B553-73E007F0BB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846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6B89-131E-48BA-8841-AB2936BE1AD1}" type="datetime1">
              <a:rPr lang="ru-RU" smtClean="0"/>
              <a:t>06.09.2020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8E6C3-115D-4E4B-B553-73E007F0BB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52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B17FE0-ABA8-45CB-AE61-91D71975E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6CBDC8-431D-4643-B486-9478CB4DB6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6B9153-8F02-4B0F-A977-CC2340A8A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F92FB-7A8E-4072-A3CD-EEA4BB553588}" type="datetime1">
              <a:rPr lang="ru-RU" smtClean="0"/>
              <a:t>06.09.2020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B85886-1834-4DB2-A565-41C6B0F06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692AAC-C721-4E2B-A31B-4312548E1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CB545-7BAE-4D51-A3BE-51DE1461CE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9258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FE14D-1306-46F3-B136-C501CEC64676}" type="datetime1">
              <a:rPr lang="ru-RU" smtClean="0"/>
              <a:t>06.09.2020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8E6C3-115D-4E4B-B553-73E007F0BB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4783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1C874-B357-4884-B1E8-2A9D1846BA34}" type="datetime1">
              <a:rPr lang="ru-RU" smtClean="0"/>
              <a:t>06.09.2020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8E6C3-115D-4E4B-B553-73E007F0BB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4979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58B8B-A614-4CE8-810D-F7D551E645E2}" type="datetime1">
              <a:rPr lang="ru-RU" smtClean="0"/>
              <a:t>06.09.2020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8E6C3-115D-4E4B-B553-73E007F0BB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625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67A19C-801D-4C9A-8E98-3ABF0EBAB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B7267F-34F0-4D47-9162-913FCCE79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E6A752-2930-4E88-980D-1400CDB02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1BDF4-2EC2-49A3-8F0A-CEC163356BD3}" type="datetime1">
              <a:rPr lang="ru-RU" smtClean="0"/>
              <a:t>06.09.2020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94F7DB-A444-41B1-8097-F5D9C78CC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190B61-794B-451A-AA72-B62C8594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CB545-7BAE-4D51-A3BE-51DE1461CE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629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2AC98C-B5A4-43CF-B017-809CCBC18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2C2AE3-5F75-4535-BC34-CF1EBD0C7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88FB2C8-B679-4AEB-826D-6FB2B21DF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4AD671-0ACD-48F7-83A0-729F0BB7E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F2415-D84E-4B76-B82B-E5E7E70BB81A}" type="datetime1">
              <a:rPr lang="ru-RU" smtClean="0"/>
              <a:t>06.09.2020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C0C5E31-5A84-415A-82E0-B9DB02B4D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A8D870-252A-4319-860B-D8634A34B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CB545-7BAE-4D51-A3BE-51DE1461CE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256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053D16-CA17-4C7A-B3C2-E9EB857BA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43A82B-498E-4C54-B239-FF8D6AA09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CB0092E-8532-4D19-9408-FB02530D4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846D67D-9FFD-483C-B40B-36AE7AAE21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EB19A48-ED23-4007-AD0E-B34CF4FE4B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FA6627D-FEDB-48A6-81D1-6796F2CF7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AEBE8-F235-477B-A4E6-F7DFDFC7C33E}" type="datetime1">
              <a:rPr lang="ru-RU" smtClean="0"/>
              <a:t>06.09.2020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A82D00A-8981-4627-8880-B83178111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B9295D-34DB-4858-AE53-A5DD9988C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CB545-7BAE-4D51-A3BE-51DE1461CE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431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F89581-50F8-4EA0-BE15-5534618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474D27-38A8-443C-8ED3-F5B62AD95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A0C38-561C-4CA5-9D61-16C74984EB32}" type="datetime1">
              <a:rPr lang="ru-RU" smtClean="0"/>
              <a:t>06.09.2020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88957D2-936D-44A9-9DB8-E48919D1E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9FD5908-A695-4C80-A368-EEDF7DB71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CB545-7BAE-4D51-A3BE-51DE1461CE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892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FEE72B9-54F7-4BF2-9035-6CBA8AADC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F9187-ADEF-4755-A739-52DE1F94BB4F}" type="datetime1">
              <a:rPr lang="ru-RU" smtClean="0"/>
              <a:t>06.09.2020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A619F6C-DDFD-48B0-BD77-5FA14D045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269086-09ED-480C-AC6C-C4C4D9671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CB545-7BAE-4D51-A3BE-51DE1461CE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227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4F5879-B4EA-4D26-B821-6A1609D6B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04EDEA-F21F-44A8-9B91-DD4A65392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A204500-4403-43B1-87D3-D82B94F7AD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7BCB10-80ED-41EB-B5F0-011A9E000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C50BC-10D2-420F-A545-4BFC38B1EBCB}" type="datetime1">
              <a:rPr lang="ru-RU" smtClean="0"/>
              <a:t>06.09.2020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E14914-6BE1-47A3-9F47-BC31BC103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85BB565-9C56-4216-B8E1-B4BD03497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CB545-7BAE-4D51-A3BE-51DE1461CE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881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2532FE-C887-403C-85D1-527F94E9C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CA497A3-870E-43C7-BCFF-51998BEF05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8F75117-9EA8-408E-A0A7-8AD5640D74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EADAA7E-BCD1-4F9F-B9FF-59B3E253D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2757B-4DCC-42CA-94A3-763A91F10150}" type="datetime1">
              <a:rPr lang="ru-RU" smtClean="0"/>
              <a:t>06.09.2020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0C9C95-481D-4C3B-83F8-69F13775A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C0D6280-7F33-439C-B9D9-41C6620F8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CB545-7BAE-4D51-A3BE-51DE1461CE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939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DAEDBB-60CE-48C9-A390-F23625408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5B7A39-F53A-4755-AB27-FD539DBEE0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4E74EC-542B-4405-9358-D6DC3EA9B1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D6571-5A7E-453B-B6B5-827533CC3D7E}" type="datetime1">
              <a:rPr lang="ru-RU" smtClean="0"/>
              <a:t>06.09.2020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A2F4E9-697D-4C83-9DFA-7E6DEDC226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1C51C2-CF77-4FDF-A785-5B77E0683F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CB545-7BAE-4D51-A3BE-51DE1461CE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225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E457E-C4F5-48C1-B0D2-93A0EC73EFB4}" type="datetime1">
              <a:rPr lang="ru-RU" smtClean="0"/>
              <a:t>06.09.2020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8E6C3-115D-4E4B-B553-73E007F0BB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042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7.jpe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microsoft.com/office/2007/relationships/hdphoto" Target="../media/hdphoto2.wdp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image" Target="../media/image27.gif"/><Relationship Id="rId9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0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4.jpg"/><Relationship Id="rId7" Type="http://schemas.openxmlformats.org/officeDocument/2006/relationships/image" Target="../media/image3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9.png"/><Relationship Id="rId10" Type="http://schemas.openxmlformats.org/officeDocument/2006/relationships/image" Target="../media/image40.jpg"/><Relationship Id="rId4" Type="http://schemas.openxmlformats.org/officeDocument/2006/relationships/image" Target="../media/image35.png"/><Relationship Id="rId9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5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has.ru/" TargetMode="External"/><Relationship Id="rId5" Type="http://schemas.openxmlformats.org/officeDocument/2006/relationships/hyperlink" Target="mailto:mail@has.ru" TargetMode="External"/><Relationship Id="rId10" Type="http://schemas.openxmlformats.org/officeDocument/2006/relationships/image" Target="../media/image49.png"/><Relationship Id="rId4" Type="http://schemas.openxmlformats.org/officeDocument/2006/relationships/hyperlink" Target="mailto:sales@has.ru" TargetMode="External"/><Relationship Id="rId9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2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F0FAB2-7903-4952-8538-CFB6719BC7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9C55838-AE0A-4CDA-956A-E374FAC3C19C}"/>
              </a:ext>
            </a:extLst>
          </p:cNvPr>
          <p:cNvSpPr/>
          <p:nvPr/>
        </p:nvSpPr>
        <p:spPr>
          <a:xfrm>
            <a:off x="2474614" y="3032911"/>
            <a:ext cx="7242772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86ECE3-6D65-4875-A286-01E3B62E3461}"/>
              </a:ext>
            </a:extLst>
          </p:cNvPr>
          <p:cNvSpPr txBox="1"/>
          <p:nvPr/>
        </p:nvSpPr>
        <p:spPr>
          <a:xfrm>
            <a:off x="-6048671" y="3345330"/>
            <a:ext cx="242893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 algn="ctr">
              <a:defRPr/>
            </a:pPr>
            <a:r>
              <a:rPr lang="ru-RU" sz="2000" dirty="0"/>
              <a:t>Проблемы развития производства отечественных </a:t>
            </a:r>
          </a:p>
          <a:p>
            <a:pPr lvl="0" algn="ctr">
              <a:defRPr/>
            </a:pPr>
            <a:r>
              <a:rPr lang="ru-RU" sz="2000" dirty="0"/>
              <a:t>потоковых промышленных хроматографов. </a:t>
            </a:r>
            <a:endParaRPr lang="ru-RU" sz="2000" b="1" dirty="0">
              <a:solidFill>
                <a:prstClr val="black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7544235-8610-4E1D-9EB8-CE70F33485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РАЗРАБОТКА И ПРОЗВОДСТВО </a:t>
            </a:r>
          </a:p>
          <a:p>
            <a:pPr algn="ctr"/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АНАЛИТИЧЕСКОГО ОБОРУДОВАНИЯ</a:t>
            </a:r>
          </a:p>
          <a:p>
            <a:pPr algn="ctr"/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КОМПЛЕКСНЫЕ РЕШЕНИЯ ДЛЯ АСУТП</a:t>
            </a:r>
          </a:p>
          <a:p>
            <a:pPr algn="ctr"/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ПРОИЗВОДСТВО ХИМИЧЕСКИХ РЕАГЕНТОВ</a:t>
            </a:r>
          </a:p>
          <a:p>
            <a:pPr algn="ctr"/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Докладчик: Председатель Совета Директоров ООО «ХРОМОС Инжиниринг» </a:t>
            </a:r>
            <a:r>
              <a:rPr lang="ru-RU" b="1" dirty="0">
                <a:solidFill>
                  <a:schemeClr val="tx1"/>
                </a:solidFill>
              </a:rPr>
              <a:t>Пахомов Андрей Львович. </a:t>
            </a:r>
            <a:endParaRPr lang="ru-RU" sz="2400" b="1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D63101D-3B27-4D35-BC46-19AE31FAC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CB545-7BAE-4D51-A3BE-51DE1461CE87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5006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8" y="0"/>
            <a:ext cx="12178332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025774" y="154406"/>
            <a:ext cx="54260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1855" y="668533"/>
            <a:ext cx="111749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4325" marR="5080" indent="-2540" algn="just">
              <a:lnSpc>
                <a:spcPct val="100000"/>
              </a:lnSpc>
            </a:pPr>
            <a:r>
              <a:rPr lang="ru-R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</a:t>
            </a:r>
            <a:endParaRPr lang="ru-RU" sz="16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35933" y="797399"/>
            <a:ext cx="104409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1700213" algn="l"/>
              </a:tabLst>
            </a:pPr>
            <a:endParaRPr lang="ru-RU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59802" y="154406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 algn="ctr"/>
            <a:r>
              <a:rPr lang="ru-RU" sz="1600" dirty="0">
                <a:solidFill>
                  <a:srgbClr val="FF0000"/>
                </a:solidFill>
              </a:rPr>
              <a:t>	</a:t>
            </a:r>
            <a:endParaRPr lang="ru-RU" sz="1600" b="1" dirty="0">
              <a:solidFill>
                <a:srgbClr val="DB2028"/>
              </a:solidFill>
              <a:cs typeface="Segoe U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10283" y="123252"/>
            <a:ext cx="5785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ЭКОНОМИЧЕСКИЙ ЭФФЕКТ ОТ ПРИМЕНЕНИЯ ПГХ.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ADE0F3-8548-40B6-802E-9C367FD77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8E6C3-115D-4E4B-B553-73E007F0BB1B}" type="slidenum">
              <a:rPr lang="ru-RU" smtClean="0"/>
              <a:t>10</a:t>
            </a:fld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246AC7-9D63-444D-A387-B77F1ACBC5C4}"/>
              </a:ext>
            </a:extLst>
          </p:cNvPr>
          <p:cNvSpPr txBox="1"/>
          <p:nvPr/>
        </p:nvSpPr>
        <p:spPr>
          <a:xfrm>
            <a:off x="3703472" y="6035159"/>
            <a:ext cx="5030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/>
              <a:t>Потоковый хроматограф выгоднее в 500 раз!</a:t>
            </a:r>
            <a:r>
              <a:rPr lang="en-US" b="1" dirty="0"/>
              <a:t>!!</a:t>
            </a:r>
            <a:endParaRPr lang="ru-RU" b="1" dirty="0"/>
          </a:p>
          <a:p>
            <a:pPr algn="just"/>
            <a:r>
              <a:rPr lang="ru-RU" b="1" dirty="0"/>
              <a:t>Данные ООО </a:t>
            </a:r>
            <a:r>
              <a:rPr lang="ru-RU" b="1" dirty="0" err="1"/>
              <a:t>ГазпромТрансГаз</a:t>
            </a:r>
            <a:r>
              <a:rPr lang="ru-RU" b="1" dirty="0"/>
              <a:t> Екатеринбург.</a:t>
            </a:r>
          </a:p>
        </p:txBody>
      </p:sp>
      <p:graphicFrame>
        <p:nvGraphicFramePr>
          <p:cNvPr id="11" name="Таблица 12">
            <a:extLst>
              <a:ext uri="{FF2B5EF4-FFF2-40B4-BE49-F238E27FC236}">
                <a16:creationId xmlns:a16="http://schemas.microsoft.com/office/drawing/2014/main" id="{DFE8F6BA-16CF-4F78-A505-1360F84A5F59}"/>
              </a:ext>
            </a:extLst>
          </p:cNvPr>
          <p:cNvGraphicFramePr>
            <a:graphicFrameLocks noGrp="1"/>
          </p:cNvGraphicFramePr>
          <p:nvPr/>
        </p:nvGraphicFramePr>
        <p:xfrm>
          <a:off x="965563" y="1102102"/>
          <a:ext cx="9873703" cy="45857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71055">
                  <a:extLst>
                    <a:ext uri="{9D8B030D-6E8A-4147-A177-3AD203B41FA5}">
                      <a16:colId xmlns:a16="http://schemas.microsoft.com/office/drawing/2014/main" val="3942724871"/>
                    </a:ext>
                  </a:extLst>
                </a:gridCol>
                <a:gridCol w="3775933">
                  <a:extLst>
                    <a:ext uri="{9D8B030D-6E8A-4147-A177-3AD203B41FA5}">
                      <a16:colId xmlns:a16="http://schemas.microsoft.com/office/drawing/2014/main" val="847943972"/>
                    </a:ext>
                  </a:extLst>
                </a:gridCol>
                <a:gridCol w="4026715">
                  <a:extLst>
                    <a:ext uri="{9D8B030D-6E8A-4147-A177-3AD203B41FA5}">
                      <a16:colId xmlns:a16="http://schemas.microsoft.com/office/drawing/2014/main" val="1783306375"/>
                    </a:ext>
                  </a:extLst>
                </a:gridCol>
              </a:tblGrid>
              <a:tr h="470915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Хроматограф</a:t>
                      </a:r>
                    </a:p>
                  </a:txBody>
                  <a:tcPr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/>
                        <a:t>Лабораторный 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/>
                        <a:t>газовый хроматограф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/>
                        <a:t> (ЛГХ)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/>
                        <a:t>Промышленный 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/>
                        <a:t>газовый хроматограф 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/>
                        <a:t>(ПГХ)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4964778"/>
                  </a:ext>
                </a:extLst>
              </a:tr>
              <a:tr h="4709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Цикл анализа </a:t>
                      </a:r>
                    </a:p>
                  </a:txBody>
                  <a:tcPr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4-6 часов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6-10 минут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9321065"/>
                  </a:ext>
                </a:extLst>
              </a:tr>
              <a:tr h="4709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Затраты:</a:t>
                      </a:r>
                    </a:p>
                  </a:txBody>
                  <a:tcPr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dirty="0"/>
                        <a:t>Капитальные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dirty="0"/>
                        <a:t>Расходные материалы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b="1" dirty="0"/>
                        <a:t>Заработная плата оператору (лаборанту)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b="1" dirty="0"/>
                        <a:t>Оценка состояния измерений (аккредитация)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dirty="0"/>
                        <a:t>Капитальные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dirty="0"/>
                        <a:t>Расходные материалы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4676435"/>
                  </a:ext>
                </a:extLst>
              </a:tr>
              <a:tr h="1267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Стоимость одного анализа:</a:t>
                      </a:r>
                    </a:p>
                  </a:txBody>
                  <a:tcPr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/>
                        <a:t>8000-10000 руб.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/>
                        <a:t>16-20 руб.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2386655"/>
                  </a:ext>
                </a:extLst>
              </a:tr>
            </a:tbl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DA5A0D-1978-4BA0-AA12-5EF891D1EF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4" t="12711" r="28838" b="20603"/>
          <a:stretch/>
        </p:blipFill>
        <p:spPr>
          <a:xfrm>
            <a:off x="3139670" y="1192271"/>
            <a:ext cx="1328941" cy="154274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F88D48B-7164-4F89-B86B-D14BDDA827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11" y="961519"/>
            <a:ext cx="1328643" cy="199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23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BD27B98-9807-4768-B588-E8FC6CBC5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CAE9CF-D847-48D4-A380-15EE3EA089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8332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079221E-E15C-4040-88DA-257ED52D288E}"/>
              </a:ext>
            </a:extLst>
          </p:cNvPr>
          <p:cNvSpPr/>
          <p:nvPr/>
        </p:nvSpPr>
        <p:spPr>
          <a:xfrm>
            <a:off x="649264" y="873509"/>
            <a:ext cx="1111854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Разрозненность лабораторного (ОТК и ЦЗЛ) и промышленного (АСУТП и метрологи) контролей.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Нормы (АСТМ, УОП, ГОСТ) отстают от современных требований к качеству готовой продукции и к требованиям проектных решений.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Опросные Листы на закупку не предусматривают всех тонкостей ведения анализа и влияющих факторов.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Устаревшие пробоотборники, способы отбора искажают качественный и количественный состав проб.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Транспортировка и хранение проб до анализа.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Аналитические схемы приборов зачастую просты и нарушают КОРРЕКТНОСТЬ анализа (наложение пиков, неправильная идентификация, отсутствие схем вырезки пиков и комбинации различных колонок) и ДОЛГОВРЕМЕННУЮ РАБОТУ прибора без снижения метрологических характеристик и  проведения работ по ТО приборов.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Соотношение между лабораторными и потоковыми приборами в России 90/10 (за рубежом- наоборот) ввиду дороговизны оборудования.</a:t>
            </a:r>
          </a:p>
        </p:txBody>
      </p:sp>
      <p:sp>
        <p:nvSpPr>
          <p:cNvPr id="3" name="Заголовок 4">
            <a:extLst>
              <a:ext uri="{FF2B5EF4-FFF2-40B4-BE49-F238E27FC236}">
                <a16:creationId xmlns:a16="http://schemas.microsoft.com/office/drawing/2014/main" id="{47126561-BC7C-4FF7-A29B-CE4959F90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3110" y="398218"/>
            <a:ext cx="7311798" cy="259636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ПРОБЛЕМЫ ПРЕДПРИЯТИЙ В АНАЛИТИЧЕСКОМ КОНТРОЛЕ: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6226F8-B714-4518-9F79-1F268A158733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648E6C3-115D-4E4B-B553-73E007F0BB1B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2487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BB8E94B-9349-487E-9585-C778A0ACB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09BF9A-E0E6-4A6F-97D6-E162D75A65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8332" cy="6858000"/>
          </a:xfrm>
          <a:prstGeom prst="rect">
            <a:avLst/>
          </a:prstGeom>
        </p:spPr>
      </p:pic>
      <p:sp>
        <p:nvSpPr>
          <p:cNvPr id="4" name="Объект 2">
            <a:extLst>
              <a:ext uri="{FF2B5EF4-FFF2-40B4-BE49-F238E27FC236}">
                <a16:creationId xmlns:a16="http://schemas.microsoft.com/office/drawing/2014/main" id="{028DB9E4-7BFF-450F-896F-3E4275366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421" y="1022684"/>
            <a:ext cx="11134683" cy="5486065"/>
          </a:xfrm>
        </p:spPr>
        <p:txBody>
          <a:bodyPr>
            <a:normAutofit fontScale="92500" lnSpcReduction="20000"/>
          </a:bodyPr>
          <a:lstStyle/>
          <a:p>
            <a:pPr algn="just">
              <a:buBlip>
                <a:blip r:embed="rId3"/>
              </a:buBlip>
            </a:pPr>
            <a:r>
              <a:rPr lang="ru-RU" dirty="0"/>
              <a:t> Арбитражный метод – лабораторный анализ!!!</a:t>
            </a:r>
          </a:p>
          <a:p>
            <a:pPr algn="just">
              <a:buBlip>
                <a:blip r:embed="rId3"/>
              </a:buBlip>
            </a:pPr>
            <a:r>
              <a:rPr lang="ru-RU" dirty="0"/>
              <a:t> Нет раздела по применению промышленной хроматографии;</a:t>
            </a:r>
          </a:p>
          <a:p>
            <a:pPr algn="just">
              <a:buBlip>
                <a:blip r:embed="rId3"/>
              </a:buBlip>
            </a:pPr>
            <a:r>
              <a:rPr lang="ru-RU" dirty="0"/>
              <a:t> Зачастую отсутствует раздел контроля точности и метрологических характеристик метода/методов;</a:t>
            </a:r>
          </a:p>
          <a:p>
            <a:pPr algn="just">
              <a:buBlip>
                <a:blip r:embed="rId3"/>
              </a:buBlip>
            </a:pPr>
            <a:r>
              <a:rPr lang="ru-RU" dirty="0"/>
              <a:t> Отсутствует раздел автоматизации метрологических расчетов. В программном обеспечении имеется возможность изменять данные (градуировочные хроматограммы вставлять, убирать «неугодные точки» градуировочных кривых, «накидывать» десяток </a:t>
            </a:r>
            <a:r>
              <a:rPr lang="ru-RU" dirty="0" err="1"/>
              <a:t>хроматограмм</a:t>
            </a:r>
            <a:r>
              <a:rPr lang="ru-RU" dirty="0"/>
              <a:t> вместо 3 из положенных 5 и </a:t>
            </a:r>
            <a:r>
              <a:rPr lang="ru-RU" dirty="0" err="1"/>
              <a:t>тд</a:t>
            </a:r>
            <a:r>
              <a:rPr lang="ru-RU" dirty="0"/>
              <a:t>.).</a:t>
            </a:r>
          </a:p>
          <a:p>
            <a:pPr algn="just">
              <a:buBlip>
                <a:blip r:embed="rId3"/>
              </a:buBlip>
            </a:pPr>
            <a:r>
              <a:rPr lang="ru-RU" dirty="0"/>
              <a:t> ГОСТы переписаны с 1990-х;</a:t>
            </a:r>
          </a:p>
          <a:p>
            <a:pPr algn="just">
              <a:buBlip>
                <a:blip r:embed="rId3"/>
              </a:buBlip>
            </a:pPr>
            <a:r>
              <a:rPr lang="ru-RU" dirty="0"/>
              <a:t>Большинство ГОСТ разработано теми, кто не работает в лаборатории, без понимания рабочих процессов аналитических испытаний, сложность практического применения;</a:t>
            </a:r>
          </a:p>
          <a:p>
            <a:pPr algn="just">
              <a:buBlip>
                <a:blip r:embed="rId3"/>
              </a:buBlip>
            </a:pPr>
            <a:r>
              <a:rPr lang="ru-RU" dirty="0"/>
              <a:t>ГОСТы написаны сложным языком, некоторые содержат ошибки в формулах и в тексте.</a:t>
            </a:r>
          </a:p>
          <a:p>
            <a:pPr marL="0" indent="0" algn="just">
              <a:buNone/>
            </a:pP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CE0EEC3A-AD2C-4F40-BCBB-179E2A871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350" y="115086"/>
            <a:ext cx="5207812" cy="48828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НЕДОСТАТКИ СТАНДАРТОВ 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C6D3D6-52C5-4571-BF37-D0DB02A14053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648E6C3-115D-4E4B-B553-73E007F0BB1B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2027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8" y="0"/>
            <a:ext cx="12178332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025774" y="154406"/>
            <a:ext cx="54260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9242" y="1016698"/>
            <a:ext cx="111749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4325" marR="5080" indent="-2540" algn="just">
              <a:lnSpc>
                <a:spcPct val="100000"/>
              </a:lnSpc>
            </a:pPr>
            <a:r>
              <a:rPr lang="ru-R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</a:t>
            </a:r>
            <a:endParaRPr lang="ru-RU" sz="16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93320" y="1145564"/>
            <a:ext cx="104409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1700213" algn="l"/>
              </a:tabLst>
            </a:pPr>
            <a:endParaRPr lang="ru-RU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59802" y="154406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 algn="ctr"/>
            <a:r>
              <a:rPr lang="ru-RU" sz="1600" dirty="0">
                <a:solidFill>
                  <a:srgbClr val="FF0000"/>
                </a:solidFill>
              </a:rPr>
              <a:t>	</a:t>
            </a:r>
            <a:endParaRPr lang="ru-RU" sz="1600" b="1" dirty="0">
              <a:solidFill>
                <a:srgbClr val="DB2028"/>
              </a:solidFill>
              <a:cs typeface="Segoe U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857838" y="172672"/>
            <a:ext cx="57011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ПЕРЕХОД ОТ РУЧНОГО ТРУДА К АВТОМАТИЗАЦИИ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BA5C90-6309-4615-96F4-A8AD23ED33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3" y="1185975"/>
            <a:ext cx="4661465" cy="40321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DA5A0D-1978-4BA0-AA12-5EF891D1EF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4" t="12711" r="28838" b="20603"/>
          <a:stretch/>
        </p:blipFill>
        <p:spPr>
          <a:xfrm>
            <a:off x="762886" y="1611106"/>
            <a:ext cx="1242937" cy="14429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F88D48B-7164-4F89-B86B-D14BDDA827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535" y="2037070"/>
            <a:ext cx="1353713" cy="20338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5CC3FE4-CB64-4E16-909C-7350E79C2D9F}"/>
              </a:ext>
            </a:extLst>
          </p:cNvPr>
          <p:cNvSpPr txBox="1"/>
          <p:nvPr/>
        </p:nvSpPr>
        <p:spPr>
          <a:xfrm>
            <a:off x="680597" y="5458607"/>
            <a:ext cx="4859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!!! Перевес в пользу потокового хроматографа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129998-8BE5-4739-B6FB-2736602C1546}"/>
              </a:ext>
            </a:extLst>
          </p:cNvPr>
          <p:cNvSpPr txBox="1"/>
          <p:nvPr/>
        </p:nvSpPr>
        <p:spPr>
          <a:xfrm>
            <a:off x="3215046" y="4171568"/>
            <a:ext cx="2607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Промышленный газовый хроматограф (ПГХ)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246AC7-9D63-444D-A387-B77F1ACBC5C4}"/>
              </a:ext>
            </a:extLst>
          </p:cNvPr>
          <p:cNvSpPr txBox="1"/>
          <p:nvPr/>
        </p:nvSpPr>
        <p:spPr>
          <a:xfrm>
            <a:off x="6529822" y="2319286"/>
            <a:ext cx="503078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u="sng" dirty="0"/>
              <a:t>Преимущества потокового (он-лайн) анализа:</a:t>
            </a:r>
          </a:p>
          <a:p>
            <a:pPr algn="ctr"/>
            <a:endParaRPr lang="ru-RU" u="sng" dirty="0"/>
          </a:p>
          <a:p>
            <a:pPr marL="285750" indent="-285750" algn="just">
              <a:buBlip>
                <a:blip r:embed="rId7"/>
              </a:buBlip>
            </a:pPr>
            <a:r>
              <a:rPr lang="ru-RU" dirty="0"/>
              <a:t>отсутствие влияния человеческого фактора на отбор, транспортировку, хранение и ввод пробы в устройства дозирования лабораторного хроматографа;</a:t>
            </a:r>
          </a:p>
          <a:p>
            <a:pPr marL="285750" indent="-285750" algn="just">
              <a:buBlip>
                <a:blip r:embed="rId7"/>
              </a:buBlip>
            </a:pPr>
            <a:r>
              <a:rPr lang="ru-RU" dirty="0"/>
              <a:t>возможность внедрения цифровых технологий в аналитический контроль;</a:t>
            </a:r>
          </a:p>
          <a:p>
            <a:pPr marL="285750" indent="-285750" algn="just">
              <a:buBlip>
                <a:blip r:embed="rId7"/>
              </a:buBlip>
            </a:pPr>
            <a:r>
              <a:rPr lang="ru-RU" dirty="0"/>
              <a:t>низкая стоимость владения и простота обслуживания;</a:t>
            </a:r>
          </a:p>
          <a:p>
            <a:pPr marL="285750" indent="-285750" algn="just">
              <a:buBlip>
                <a:blip r:embed="rId7"/>
              </a:buBlip>
            </a:pPr>
            <a:r>
              <a:rPr lang="ru-RU" dirty="0"/>
              <a:t>беспристрастность калибровки;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D9A870-BE19-458A-86A7-7007F7BFDE35}"/>
              </a:ext>
            </a:extLst>
          </p:cNvPr>
          <p:cNvSpPr txBox="1"/>
          <p:nvPr/>
        </p:nvSpPr>
        <p:spPr>
          <a:xfrm>
            <a:off x="213576" y="3424393"/>
            <a:ext cx="2341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Лабораторный газовый хроматограф (ЛГХ)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ADE0F3-8548-40B6-802E-9C367FD77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8E6C3-115D-4E4B-B553-73E007F0BB1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912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38B8EA6-8FDA-4930-B222-BCE698363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14</a:t>
            </a:fld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5EF7FD-27E0-4C73-A46E-9D4A5BE27F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8332" cy="6858000"/>
          </a:xfrm>
          <a:prstGeom prst="rect">
            <a:avLst/>
          </a:prstGeo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560CA1D5-E406-42D8-B006-7D9C4B1D5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525" y="1255939"/>
            <a:ext cx="10450286" cy="4963886"/>
          </a:xfrm>
        </p:spPr>
        <p:txBody>
          <a:bodyPr>
            <a:normAutofit fontScale="92500" lnSpcReduction="20000"/>
          </a:bodyPr>
          <a:lstStyle/>
          <a:p>
            <a:pPr algn="just">
              <a:buBlip>
                <a:blip r:embed="rId3"/>
              </a:buBlip>
            </a:pPr>
            <a:r>
              <a:rPr lang="ru-RU" b="1" dirty="0"/>
              <a:t> </a:t>
            </a:r>
            <a:r>
              <a:rPr lang="ru-RU" dirty="0"/>
              <a:t>Паспортизация продукции в облаке;</a:t>
            </a:r>
          </a:p>
          <a:p>
            <a:pPr algn="just">
              <a:buBlip>
                <a:blip r:embed="rId3"/>
              </a:buBlip>
            </a:pPr>
            <a:r>
              <a:rPr lang="ru-RU" dirty="0"/>
              <a:t>Получить объективный и беспристрастный вывод о работе прибора;</a:t>
            </a:r>
          </a:p>
          <a:p>
            <a:pPr algn="just">
              <a:buBlip>
                <a:blip r:embed="rId3"/>
              </a:buBlip>
            </a:pPr>
            <a:r>
              <a:rPr lang="ru-RU" b="1" dirty="0"/>
              <a:t> </a:t>
            </a:r>
            <a:r>
              <a:rPr lang="ru-RU" dirty="0"/>
              <a:t>Поверка прибора в он-лайн режиме;</a:t>
            </a:r>
          </a:p>
          <a:p>
            <a:pPr algn="just">
              <a:buBlip>
                <a:blip r:embed="rId3"/>
              </a:buBlip>
            </a:pPr>
            <a:r>
              <a:rPr lang="ru-RU" dirty="0"/>
              <a:t> Внедрение принципов беспристрастности по всем процессам от подготовки к закупке до проверки работы приборов;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ea typeface="Times New Roman" panose="02020603050405020304" pitchFamily="18" charset="0"/>
                <a:cs typeface="Calibri" panose="020F0502020204030204" pitchFamily="34" charset="0"/>
              </a:rPr>
              <a:t>Центр компетенции один на всю монополию, и в нем находятся обученные специалисты по работе и ремонту приборов КИП.</a:t>
            </a:r>
            <a:r>
              <a:rPr lang="ru-RU" sz="2800" dirty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ea typeface="Times New Roman" panose="02020603050405020304" pitchFamily="18" charset="0"/>
                <a:cs typeface="Calibri" panose="020F0502020204030204" pitchFamily="34" charset="0"/>
              </a:rPr>
              <a:t>На предприятиях могут работать и проводить обслуживание рядовые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ea typeface="Times New Roman" panose="02020603050405020304" pitchFamily="18" charset="0"/>
                <a:cs typeface="Calibri" panose="020F0502020204030204" pitchFamily="34" charset="0"/>
              </a:rPr>
              <a:t>КИПовцы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r>
              <a:rPr lang="ru-RU" dirty="0"/>
              <a:t> Снизить издержки на аварийные выезды сервисных инженеров;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ea typeface="Times New Roman" panose="02020603050405020304" pitchFamily="18" charset="0"/>
                <a:cs typeface="Calibri" panose="020F0502020204030204" pitchFamily="34" charset="0"/>
              </a:rPr>
              <a:t>Диагностика ремонта заранее;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ea typeface="Times New Roman" panose="02020603050405020304" pitchFamily="18" charset="0"/>
                <a:cs typeface="Calibri" panose="020F0502020204030204" pitchFamily="34" charset="0"/>
              </a:rPr>
              <a:t>Гарантированный и беспристрастный контроль за процессом слежения качества продукции.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Times New Roman" panose="02020603050405020304" pitchFamily="18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FFAA2ED-AA07-4D52-8A5A-D768B3C84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002" y="64542"/>
            <a:ext cx="6166208" cy="61114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ВЫГОДА ОТ ПРИМЕНЕНИЯ ПОТОКОВЫХ ХРОМАТОГРАФОВ И ЦИФРОВЫХ ТЕХНОЛОГИЙ:</a:t>
            </a: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8D5ADFA-62B8-4F95-9024-EB96DD673B85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648E6C3-115D-4E4B-B553-73E007F0BB1B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9192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23F23C1-F36E-47C3-A55D-9B95AC253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8E6C3-115D-4E4B-B553-73E007F0BB1B}" type="slidenum">
              <a:rPr lang="ru-RU" smtClean="0"/>
              <a:t>15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348E9A-3F4A-460A-A99D-19A092FBBB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8332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591907-9933-417D-BF43-A926A0106AD0}"/>
              </a:ext>
            </a:extLst>
          </p:cNvPr>
          <p:cNvSpPr txBox="1"/>
          <p:nvPr/>
        </p:nvSpPr>
        <p:spPr>
          <a:xfrm>
            <a:off x="2046637" y="146552"/>
            <a:ext cx="6031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СХЕМА СБОРА И СДАЧИ НЕФТИ В ПАО ТРАНСНЕФТЬ.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E451C0A-3B57-4001-B71D-996E0C2676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541" y="1125852"/>
            <a:ext cx="8909660" cy="5577742"/>
          </a:xfrm>
          <a:prstGeom prst="rect">
            <a:avLst/>
          </a:prstGeom>
        </p:spPr>
      </p:pic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ED376897-DD20-4B77-9B67-D6DB3904056E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648E6C3-115D-4E4B-B553-73E007F0BB1B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9638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189A8E9-96B3-409F-A647-8C2EA9660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8E6C3-115D-4E4B-B553-73E007F0BB1B}" type="slidenum">
              <a:rPr lang="ru-RU" smtClean="0"/>
              <a:t>16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A31474-E2AC-4953-B4D7-F8C602F9A4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8332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CFFDCF-C866-4C31-99E9-DF26645AD1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402" y="807262"/>
            <a:ext cx="8609528" cy="57316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6A401C-D535-4FF3-A746-47167EDB03F5}"/>
              </a:ext>
            </a:extLst>
          </p:cNvPr>
          <p:cNvSpPr txBox="1"/>
          <p:nvPr/>
        </p:nvSpPr>
        <p:spPr>
          <a:xfrm>
            <a:off x="1766817" y="147596"/>
            <a:ext cx="9586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СХЕМА ПРИЕМА И ТРАНСПОРТИРОВКИ НЕФТИ. Паспортизация на ХОС и ССС он-лайн.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53D58563-7F7C-4EAB-A81C-4F2695442B11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648E6C3-115D-4E4B-B553-73E007F0BB1B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3593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8332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025774" y="154406"/>
            <a:ext cx="54260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9242" y="1016698"/>
            <a:ext cx="111749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4325" marR="5080" indent="-2540" algn="just">
              <a:lnSpc>
                <a:spcPct val="100000"/>
              </a:lnSpc>
            </a:pPr>
            <a:r>
              <a:rPr lang="ru-R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</a:t>
            </a:r>
            <a:endParaRPr lang="ru-RU" sz="16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93320" y="1145564"/>
            <a:ext cx="104409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1700213" algn="l"/>
              </a:tabLst>
            </a:pPr>
            <a:endParaRPr lang="ru-RU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165" y="1451488"/>
            <a:ext cx="0" cy="0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F77D20-B60A-4BE8-983E-095C90358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8E6C3-115D-4E4B-B553-73E007F0BB1B}" type="slidenum">
              <a:rPr lang="ru-RU" smtClean="0"/>
              <a:t>17</a:t>
            </a:fld>
            <a:endParaRPr lang="ru-RU"/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CBE88817-F034-484D-9E0B-71CB1DA5EE8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389914" y="914401"/>
            <a:ext cx="4963886" cy="526256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Разработка химико-технологической защиты от коррозии установок НПЗ (работа идет под контролем Министерства Энергетики И Академии наук РФ);</a:t>
            </a:r>
          </a:p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Разработка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СКАДа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-систем для различных процессов – колонн очистки, сепарации</a:t>
            </a:r>
            <a:r>
              <a:rPr lang="ru-RU" dirty="0"/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25774" y="154406"/>
            <a:ext cx="74180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РАЗРАБОТКА ХИМИКО-ТЕХНОЛОГИЧЕСКОЙ ЗАЩИТЫ УСТАНОВОК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4821" y="681037"/>
            <a:ext cx="3343320" cy="572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719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CC3E20-C8DA-4DB6-B3DE-6688A871C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D31DFA-055B-46FD-9277-B11D6A3E5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1A6470-D108-412D-8574-E2BEB274A4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8332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947ED1-5719-441D-9F26-18A512AC9C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025" y="1564801"/>
            <a:ext cx="9251950" cy="44602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6F9DCA-576D-42A7-8318-40346A52BE63}"/>
              </a:ext>
            </a:extLst>
          </p:cNvPr>
          <p:cNvSpPr txBox="1"/>
          <p:nvPr/>
        </p:nvSpPr>
        <p:spPr>
          <a:xfrm>
            <a:off x="1663934" y="165070"/>
            <a:ext cx="10241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ТИПОВАЯ ПРИНЦИПИАЛЬНАЯ СХЕМА СИСТЕМЫ КОНТРОЛЯ КАЧЕСТВА ГАЗА И КОНДЕНСАТА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4270AB5-FF2B-4C38-B7A9-9A1AD4316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CB545-7BAE-4D51-A3BE-51DE1461CE8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0168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" y="0"/>
            <a:ext cx="12178332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89700" y="121315"/>
            <a:ext cx="92641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КОМПЛЕКСНЫЕ РЕШЕНИЯ С ПРИМЕНЕНИЕМ РАЗЛИЧНЫХ АНАЛИЗАТОРОВ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9B33EE7-7033-4E24-9857-E17CA419A94B}"/>
              </a:ext>
            </a:extLst>
          </p:cNvPr>
          <p:cNvSpPr/>
          <p:nvPr/>
        </p:nvSpPr>
        <p:spPr>
          <a:xfrm>
            <a:off x="1694561" y="857259"/>
            <a:ext cx="922859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/>
              <a:t>Комплексные решения на базе взрывозащищенного блок-бокса контроля качества.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70C294-BCEB-49A7-A4DC-B2F4CED592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0" t="7589" r="28039" b="13548"/>
          <a:stretch/>
        </p:blipFill>
        <p:spPr>
          <a:xfrm>
            <a:off x="286568" y="1729942"/>
            <a:ext cx="4194834" cy="40099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BA39DE-BC5A-4758-B7CD-B84A97F4D2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264" y="2079144"/>
            <a:ext cx="1209522" cy="181723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D61D3F0-C2F4-43E6-A981-BEA5DB7805C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1" t="13292" r="20623" b="38154"/>
          <a:stretch/>
        </p:blipFill>
        <p:spPr>
          <a:xfrm>
            <a:off x="7075581" y="3397577"/>
            <a:ext cx="1387168" cy="1323369"/>
          </a:xfrm>
          <a:prstGeom prst="rect">
            <a:avLst/>
          </a:prstGeom>
        </p:spPr>
      </p:pic>
      <p:pic>
        <p:nvPicPr>
          <p:cNvPr id="12" name="Рисунок 11" descr="C:\Users\Makarov\Desktop\IMG-20190117-WA0004.jpg">
            <a:extLst>
              <a:ext uri="{FF2B5EF4-FFF2-40B4-BE49-F238E27FC236}">
                <a16:creationId xmlns:a16="http://schemas.microsoft.com/office/drawing/2014/main" id="{F0FE685E-CA78-401D-B6BA-5AE01B91E885}"/>
              </a:ext>
            </a:extLst>
          </p:cNvPr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599" b="84262" l="25698" r="74156">
                        <a14:foregroundMark x1="37151" y1="25070" x2="37739" y2="29248"/>
                        <a14:foregroundMark x1="51248" y1="79805" x2="63142" y2="80084"/>
                        <a14:foregroundMark x1="61233" y1="81616" x2="55360" y2="81894"/>
                        <a14:foregroundMark x1="58737" y1="82730" x2="58737" y2="84262"/>
                        <a14:foregroundMark x1="40822" y1="30223" x2="35536" y2="31058"/>
                        <a14:foregroundMark x1="44640" y1="30780" x2="38032" y2="33705"/>
                        <a14:foregroundMark x1="32746" y1="29248" x2="33921" y2="28412"/>
                        <a14:foregroundMark x1="34949" y1="28412" x2="35242" y2="32869"/>
                        <a14:foregroundMark x1="69163" y1="53621" x2="72247" y2="48886"/>
                        <a14:foregroundMark x1="74156" y1="53621" x2="70044" y2="54596"/>
                        <a14:foregroundMark x1="63877" y1="32869" x2="61087" y2="17131"/>
                        <a14:foregroundMark x1="61087" y1="17131" x2="55066" y2="17131"/>
                        <a14:foregroundMark x1="52570" y1="16435" x2="35389" y2="15599"/>
                        <a14:foregroundMark x1="35389" y1="15599" x2="43025" y2="19777"/>
                        <a14:foregroundMark x1="28634" y1="17688" x2="66960" y2="16435"/>
                        <a14:foregroundMark x1="66960" y1="16435" x2="71072" y2="32312"/>
                        <a14:foregroundMark x1="71072" y1="32312" x2="70778" y2="41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68" t="8995" r="21488" b="12257"/>
          <a:stretch/>
        </p:blipFill>
        <p:spPr bwMode="auto">
          <a:xfrm>
            <a:off x="10370777" y="1623081"/>
            <a:ext cx="1645318" cy="23523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4F8B2EA-2249-462F-A460-634C177CD6A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5" t="14067" r="4539" b="15107"/>
          <a:stretch/>
        </p:blipFill>
        <p:spPr>
          <a:xfrm>
            <a:off x="8743954" y="4379450"/>
            <a:ext cx="1442008" cy="1817233"/>
          </a:xfrm>
          <a:prstGeom prst="rect">
            <a:avLst/>
          </a:prstGeom>
        </p:spPr>
      </p:pic>
      <p:sp>
        <p:nvSpPr>
          <p:cNvPr id="24" name="Стрелка: вправо 23">
            <a:extLst>
              <a:ext uri="{FF2B5EF4-FFF2-40B4-BE49-F238E27FC236}">
                <a16:creationId xmlns:a16="http://schemas.microsoft.com/office/drawing/2014/main" id="{4F2CE6F5-9D12-4575-B3C2-D6EB1F32C9A8}"/>
              </a:ext>
            </a:extLst>
          </p:cNvPr>
          <p:cNvSpPr/>
          <p:nvPr/>
        </p:nvSpPr>
        <p:spPr>
          <a:xfrm>
            <a:off x="4862377" y="3268918"/>
            <a:ext cx="1818814" cy="864873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tx1"/>
                </a:solidFill>
              </a:rPr>
              <a:t>*Оснащение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3E2D68C-3A62-49E2-8649-CA3CCABE57A1}"/>
              </a:ext>
            </a:extLst>
          </p:cNvPr>
          <p:cNvSpPr txBox="1"/>
          <p:nvPr/>
        </p:nvSpPr>
        <p:spPr>
          <a:xfrm>
            <a:off x="6932182" y="3112953"/>
            <a:ext cx="1556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/>
              <a:t>Анализатор ртути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B17DDDB-9912-4185-96BF-4B3DDEE912D9}"/>
              </a:ext>
            </a:extLst>
          </p:cNvPr>
          <p:cNvSpPr txBox="1"/>
          <p:nvPr/>
        </p:nvSpPr>
        <p:spPr>
          <a:xfrm>
            <a:off x="8445050" y="4059262"/>
            <a:ext cx="20730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/>
              <a:t>Система </a:t>
            </a:r>
            <a:r>
              <a:rPr lang="ru-RU" sz="1200" b="1" i="1" dirty="0" err="1"/>
              <a:t>пробоподготовки</a:t>
            </a:r>
            <a:endParaRPr lang="ru-RU" sz="1200" b="1" i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955A005-FBA5-4EA0-9FDD-920BB02810D1}"/>
              </a:ext>
            </a:extLst>
          </p:cNvPr>
          <p:cNvSpPr txBox="1"/>
          <p:nvPr/>
        </p:nvSpPr>
        <p:spPr>
          <a:xfrm>
            <a:off x="10518053" y="4031115"/>
            <a:ext cx="16537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/>
              <a:t>Зонд-испаритель СПГ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F3F6138-0171-46C3-89C1-61C103C39574}"/>
              </a:ext>
            </a:extLst>
          </p:cNvPr>
          <p:cNvSpPr txBox="1"/>
          <p:nvPr/>
        </p:nvSpPr>
        <p:spPr>
          <a:xfrm>
            <a:off x="10608082" y="1370180"/>
            <a:ext cx="1223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i="1" dirty="0"/>
              <a:t>ПГХ-1000.1</a:t>
            </a:r>
          </a:p>
          <a:p>
            <a:pPr algn="ctr"/>
            <a:r>
              <a:rPr lang="ru-RU" sz="1200" b="1" i="1" dirty="0"/>
              <a:t>(исполнение 2.)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873E291-2E84-4021-BDBC-3DF05BA559B8}"/>
              </a:ext>
            </a:extLst>
          </p:cNvPr>
          <p:cNvSpPr txBox="1"/>
          <p:nvPr/>
        </p:nvSpPr>
        <p:spPr>
          <a:xfrm>
            <a:off x="8903255" y="1643577"/>
            <a:ext cx="1223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i="1" dirty="0"/>
              <a:t>ПГХ-1000.1 </a:t>
            </a:r>
          </a:p>
          <a:p>
            <a:pPr algn="ctr"/>
            <a:r>
              <a:rPr lang="ru-RU" sz="1200" b="1" i="1" dirty="0"/>
              <a:t>(исполнение 1.)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9AE0F84-4652-4147-B35D-29AA1C133181}"/>
              </a:ext>
            </a:extLst>
          </p:cNvPr>
          <p:cNvSpPr txBox="1"/>
          <p:nvPr/>
        </p:nvSpPr>
        <p:spPr>
          <a:xfrm>
            <a:off x="1409350" y="6255862"/>
            <a:ext cx="4983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/>
              <a:t>*в зависимости от аналитической задачи заказчика.</a:t>
            </a: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57A9D8A2-8391-42B8-9C2B-B65A4BCF576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09" b="91459" l="5097" r="97364">
                        <a14:foregroundMark x1="81898" y1="70819" x2="81547" y2="79004"/>
                        <a14:foregroundMark x1="90861" y1="76512" x2="97012" y2="67972"/>
                        <a14:foregroundMark x1="67487" y1="73665" x2="74341" y2="55516"/>
                        <a14:foregroundMark x1="72408" y1="57651" x2="71705" y2="64769"/>
                        <a14:foregroundMark x1="94200" y1="83274" x2="97364" y2="67260"/>
                        <a14:foregroundMark x1="23023" y1="72954" x2="47979" y2="73665"/>
                        <a14:foregroundMark x1="47979" y1="73665" x2="26714" y2="82562"/>
                        <a14:foregroundMark x1="26714" y1="82562" x2="5272" y2="77224"/>
                        <a14:foregroundMark x1="5272" y1="77224" x2="21617" y2="68683"/>
                        <a14:foregroundMark x1="24429" y1="77224" x2="65905" y2="69039"/>
                        <a14:foregroundMark x1="65905" y1="69039" x2="22671" y2="65836"/>
                        <a14:foregroundMark x1="22671" y1="65836" x2="39367" y2="91459"/>
                        <a14:foregroundMark x1="39367" y1="91459" x2="60808" y2="89680"/>
                        <a14:foregroundMark x1="60808" y1="89680" x2="36555" y2="81139"/>
                        <a14:foregroundMark x1="36555" y1="81139" x2="57293" y2="62633"/>
                        <a14:foregroundMark x1="57293" y1="62633" x2="15817" y2="75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25559" y="4827852"/>
            <a:ext cx="2366063" cy="1167064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4237B4E-1461-4AC1-AD92-127109EE9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8E6C3-115D-4E4B-B553-73E007F0BB1B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533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" y="-468"/>
            <a:ext cx="12178332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29112" y="98574"/>
            <a:ext cx="54260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О КОМПАНИИ ООО «ХРОМОС Инжиниринг»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9242" y="840853"/>
            <a:ext cx="111749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4325" marR="5080" lvl="0" indent="-25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7" name="Шестиугольник 4"/>
          <p:cNvSpPr txBox="1"/>
          <p:nvPr/>
        </p:nvSpPr>
        <p:spPr>
          <a:xfrm>
            <a:off x="6419718" y="4836912"/>
            <a:ext cx="1430805" cy="126176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0160" rIns="0" bIns="10160" numCol="1" spcCol="1270" anchor="ctr" anchorCtr="0">
            <a:noAutofit/>
          </a:bodyPr>
          <a:lstStyle/>
          <a:p>
            <a:pPr marL="0" marR="0" lvl="0" indent="0" algn="ctr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B17287E-3029-4CFF-99A5-060233098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7514" y="768821"/>
            <a:ext cx="9198451" cy="3239420"/>
          </a:xfrm>
        </p:spPr>
        <p:txBody>
          <a:bodyPr>
            <a:normAutofit fontScale="92500" lnSpcReduction="20000"/>
          </a:bodyPr>
          <a:lstStyle/>
          <a:p>
            <a:pPr marL="342900" lvl="0" indent="-342900" defTabSz="3556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Производственная площадь: </a:t>
            </a:r>
            <a:r>
              <a:rPr lang="ru-RU" sz="2100" dirty="0">
                <a:solidFill>
                  <a:srgbClr val="FF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5200</a:t>
            </a:r>
            <a:r>
              <a:rPr lang="ru-RU" sz="2100" dirty="0">
                <a:solidFill>
                  <a:srgbClr val="E2201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кв. м; Идет строительство +4000 </a:t>
            </a:r>
            <a:r>
              <a:rPr lang="ru-RU" sz="2100" dirty="0" err="1">
                <a:solidFill>
                  <a:srgbClr val="E2201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кв.м</a:t>
            </a:r>
            <a:r>
              <a:rPr lang="ru-RU" sz="2100" dirty="0">
                <a:solidFill>
                  <a:srgbClr val="E2201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342900" indent="-342900" defTabSz="3556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Численность сотрудников предприятия:</a:t>
            </a:r>
            <a:r>
              <a:rPr lang="ru-RU" sz="2100" dirty="0">
                <a:solidFill>
                  <a:srgbClr val="E2201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200 человек;</a:t>
            </a:r>
          </a:p>
          <a:p>
            <a:pPr marL="342900" indent="-342900" defTabSz="3556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schemeClr val="tx1"/>
                </a:solidFill>
              </a:rPr>
              <a:t>Продано: </a:t>
            </a:r>
            <a:r>
              <a:rPr lang="ru-RU" sz="2100" dirty="0">
                <a:solidFill>
                  <a:srgbClr val="E22012"/>
                </a:solidFill>
              </a:rPr>
              <a:t>3 </a:t>
            </a:r>
            <a:r>
              <a:rPr lang="ru-RU" sz="2100" dirty="0">
                <a:solidFill>
                  <a:srgbClr val="E2201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000 приборов  с 2004 года/более  1000 предприятий и учреждений;</a:t>
            </a:r>
          </a:p>
          <a:p>
            <a:pPr marL="342900" indent="-342900" defTabSz="3556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Комплектация лабораторий «под ключ»;</a:t>
            </a:r>
            <a:endParaRPr lang="ru-RU" sz="2100" dirty="0">
              <a:solidFill>
                <a:schemeClr val="tx1"/>
              </a:solidFill>
            </a:endParaRPr>
          </a:p>
          <a:p>
            <a:pPr marL="342900" indent="-342900" defTabSz="3556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schemeClr val="tx1"/>
                </a:solidFill>
              </a:rPr>
              <a:t>Производство аналитического и лабораторного оборудования;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Комплексные  аналитические решения во взрывозащищенном исполнении;</a:t>
            </a:r>
          </a:p>
          <a:p>
            <a:pPr marL="342900" indent="-342900" defTabSz="3556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schemeClr val="tx1"/>
                </a:solidFill>
              </a:rPr>
              <a:t>Производство лабораторной и производственной мебели, металлообработка;</a:t>
            </a:r>
          </a:p>
          <a:p>
            <a:pPr marL="342900" indent="-342900" defTabSz="3556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schemeClr val="tx1"/>
                </a:solidFill>
              </a:rPr>
              <a:t>Собственное производство электроники и программного обеспечения;</a:t>
            </a:r>
          </a:p>
          <a:p>
            <a:pPr marL="342900" indent="-342900" defTabSz="3556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schemeClr val="tx1"/>
                </a:solidFill>
              </a:rPr>
              <a:t>Год основания 1994;</a:t>
            </a:r>
          </a:p>
          <a:p>
            <a:pPr marL="342900" indent="-342900" defTabSz="3556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schemeClr val="tx1"/>
                </a:solidFill>
              </a:rPr>
              <a:t>Офис 200 </a:t>
            </a:r>
            <a:r>
              <a:rPr lang="ru-RU" sz="2100" dirty="0" err="1">
                <a:solidFill>
                  <a:schemeClr val="tx1"/>
                </a:solidFill>
              </a:rPr>
              <a:t>кв.м</a:t>
            </a:r>
            <a:r>
              <a:rPr lang="ru-RU" sz="2100" dirty="0">
                <a:solidFill>
                  <a:schemeClr val="tx1"/>
                </a:solidFill>
              </a:rPr>
              <a:t> в Москве. Разработка стратегических задач, школа по аналитике.</a:t>
            </a:r>
          </a:p>
          <a:p>
            <a:pPr marL="342900" indent="-342900" algn="just" defTabSz="355600"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ru-RU" sz="2100" dirty="0">
              <a:solidFill>
                <a:srgbClr val="E22012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defTabSz="355600">
              <a:spcBef>
                <a:spcPct val="0"/>
              </a:spcBef>
              <a:spcAft>
                <a:spcPct val="35000"/>
              </a:spcAft>
            </a:pPr>
            <a:endParaRPr lang="ru-RU" dirty="0">
              <a:solidFill>
                <a:srgbClr val="E22012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just" defTabSz="355600">
              <a:spcBef>
                <a:spcPct val="0"/>
              </a:spcBef>
              <a:spcAft>
                <a:spcPct val="35000"/>
              </a:spcAft>
            </a:pPr>
            <a:endParaRPr lang="ru-RU" b="1" dirty="0">
              <a:solidFill>
                <a:srgbClr val="E22012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5E5D1D-6BA4-4527-A72F-EF83D4E7E6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6" t="9786" r="4738" b="17554"/>
          <a:stretch/>
        </p:blipFill>
        <p:spPr>
          <a:xfrm>
            <a:off x="1654629" y="3905335"/>
            <a:ext cx="4933250" cy="294212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59BA98-85F2-45B4-BFE2-A3A127DDF5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9880" y="4474029"/>
            <a:ext cx="3164567" cy="2373426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5124B2-3034-443D-AE4D-887CBE27C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8E6C3-115D-4E4B-B553-73E007F0BB1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1975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8332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49242" y="1016698"/>
            <a:ext cx="111749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4325" marR="5080" indent="-2540" algn="just">
              <a:lnSpc>
                <a:spcPct val="100000"/>
              </a:lnSpc>
            </a:pPr>
            <a:r>
              <a:rPr lang="ru-R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65892" y="125966"/>
            <a:ext cx="7557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ПРОМЫШЛЕННЫЙ АНАЛИЗАТОР РТУТИ РА915АМ-ПОТОК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6136FF2-372A-433C-B9C3-7160BA1F65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1" t="13292" r="20623" b="38154"/>
          <a:stretch/>
        </p:blipFill>
        <p:spPr>
          <a:xfrm>
            <a:off x="8819461" y="773815"/>
            <a:ext cx="2087883" cy="199185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B3B6AE-5CA5-413E-A708-014A531316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6" t="7471" r="33610" b="12642"/>
          <a:stretch/>
        </p:blipFill>
        <p:spPr>
          <a:xfrm>
            <a:off x="6632637" y="950004"/>
            <a:ext cx="1485716" cy="16954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2D525F-39B4-46B4-BBF6-D46C978CD8C0}"/>
              </a:ext>
            </a:extLst>
          </p:cNvPr>
          <p:cNvSpPr txBox="1"/>
          <p:nvPr/>
        </p:nvSpPr>
        <p:spPr>
          <a:xfrm>
            <a:off x="6096000" y="3197925"/>
            <a:ext cx="591463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cs typeface="Times New Roman" panose="02020603050405020304" pitchFamily="18" charset="0"/>
              </a:rPr>
              <a:t>Преимущества: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cs typeface="Times New Roman" panose="02020603050405020304" pitchFamily="18" charset="0"/>
              </a:rPr>
              <a:t>Потоковый контроль, получение результатов в режиме «ОНЛАЙН»;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cs typeface="Times New Roman" panose="02020603050405020304" pitchFamily="18" charset="0"/>
              </a:rPr>
              <a:t>Полная автоматизация процесса измерения;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cs typeface="Times New Roman" panose="02020603050405020304" pitchFamily="18" charset="0"/>
              </a:rPr>
              <a:t>Автоматическое приведение измерений к стандартным условиям;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cs typeface="Times New Roman" panose="02020603050405020304" pitchFamily="18" charset="0"/>
              </a:rPr>
              <a:t>Автоматическая калибровка;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cs typeface="Times New Roman" panose="02020603050405020304" pitchFamily="18" charset="0"/>
              </a:rPr>
              <a:t>Высокие метрологические характеристики;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cs typeface="Times New Roman" panose="02020603050405020304" pitchFamily="18" charset="0"/>
              </a:rPr>
              <a:t>Встроенный компьютер и 10</a:t>
            </a:r>
            <a:r>
              <a:rPr lang="en-US" sz="1400" dirty="0">
                <a:cs typeface="Times New Roman" panose="02020603050405020304" pitchFamily="18" charset="0"/>
              </a:rPr>
              <a:t>” LED</a:t>
            </a:r>
            <a:r>
              <a:rPr lang="ru-RU" sz="1400" dirty="0">
                <a:cs typeface="Times New Roman" panose="02020603050405020304" pitchFamily="18" charset="0"/>
              </a:rPr>
              <a:t>-дисплей с предустановленным ПО.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0591A7-EBEC-404E-8D96-1957DA7F0746}"/>
              </a:ext>
            </a:extLst>
          </p:cNvPr>
          <p:cNvSpPr txBox="1"/>
          <p:nvPr/>
        </p:nvSpPr>
        <p:spPr>
          <a:xfrm>
            <a:off x="6136740" y="4893699"/>
            <a:ext cx="600177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cs typeface="Times New Roman" panose="02020603050405020304" pitchFamily="18" charset="0"/>
              </a:rPr>
              <a:t>Низкая стоимость эксплуатации: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cs typeface="Times New Roman" panose="02020603050405020304" pitchFamily="18" charset="0"/>
              </a:rPr>
              <a:t>Не требует высокой квалификации персонала;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cs typeface="Times New Roman" panose="02020603050405020304" pitchFamily="18" charset="0"/>
              </a:rPr>
              <a:t>Не требует дорогостоящих систем подготовки пробы;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cs typeface="Times New Roman" panose="02020603050405020304" pitchFamily="18" charset="0"/>
              </a:rPr>
              <a:t>Благодаря модульной конструкции прост в ремонте</a:t>
            </a:r>
            <a:r>
              <a:rPr lang="en-US" sz="1400" dirty="0">
                <a:cs typeface="Times New Roman" panose="02020603050405020304" pitchFamily="18" charset="0"/>
              </a:rPr>
              <a:t> </a:t>
            </a:r>
            <a:r>
              <a:rPr lang="ru-RU" sz="1400" dirty="0">
                <a:cs typeface="Times New Roman" panose="02020603050405020304" pitchFamily="18" charset="0"/>
              </a:rPr>
              <a:t>и обслуживании;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cs typeface="Times New Roman" panose="02020603050405020304" pitchFamily="18" charset="0"/>
              </a:rPr>
              <a:t>Низкое энергопотребление;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cs typeface="Times New Roman" panose="02020603050405020304" pitchFamily="18" charset="0"/>
              </a:rPr>
              <a:t>Гибкое ПО позволяет без труда подобрать оптимальный режим работы;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cs typeface="Times New Roman" panose="02020603050405020304" pitchFamily="18" charset="0"/>
              </a:rPr>
              <a:t>Автоматический контроль состояния прибора.</a:t>
            </a:r>
            <a:endParaRPr lang="en-US" sz="1400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B3B276-D128-43CE-A89A-8350082F1857}"/>
              </a:ext>
            </a:extLst>
          </p:cNvPr>
          <p:cNvSpPr txBox="1"/>
          <p:nvPr/>
        </p:nvSpPr>
        <p:spPr>
          <a:xfrm>
            <a:off x="6715072" y="2633331"/>
            <a:ext cx="1320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/>
              <a:t>Исполнение 1.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FB717E-130C-4BDF-B11E-D571EE6429EC}"/>
              </a:ext>
            </a:extLst>
          </p:cNvPr>
          <p:cNvSpPr txBox="1"/>
          <p:nvPr/>
        </p:nvSpPr>
        <p:spPr>
          <a:xfrm>
            <a:off x="9202979" y="2603219"/>
            <a:ext cx="1320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/>
              <a:t>Исполнение 2.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Таблица 21">
                <a:extLst>
                  <a:ext uri="{FF2B5EF4-FFF2-40B4-BE49-F238E27FC236}">
                    <a16:creationId xmlns:a16="http://schemas.microsoft.com/office/drawing/2014/main" id="{C3C0F286-4921-4DE9-82B6-5CDE3781709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02789" y="1213190"/>
              <a:ext cx="5690422" cy="5091114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3881299">
                      <a:extLst>
                        <a:ext uri="{9D8B030D-6E8A-4147-A177-3AD203B41FA5}">
                          <a16:colId xmlns:a16="http://schemas.microsoft.com/office/drawing/2014/main" val="3409900843"/>
                        </a:ext>
                      </a:extLst>
                    </a:gridCol>
                    <a:gridCol w="1809123">
                      <a:extLst>
                        <a:ext uri="{9D8B030D-6E8A-4147-A177-3AD203B41FA5}">
                          <a16:colId xmlns:a16="http://schemas.microsoft.com/office/drawing/2014/main" val="804548966"/>
                        </a:ext>
                      </a:extLst>
                    </a:gridCol>
                  </a:tblGrid>
                  <a:tr h="12733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100" b="1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Характеристика</a:t>
                          </a:r>
                          <a:endParaRPr lang="ru-RU" sz="1100" b="1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rgbClr val="FF99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100" b="1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Значение</a:t>
                          </a:r>
                          <a:endParaRPr lang="ru-RU" sz="1100" b="1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rgbClr val="FF99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7890361"/>
                      </a:ext>
                    </a:extLst>
                  </a:tr>
                  <a:tr h="36451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Диапазон измерения массовой концентрации паров ртути, </a:t>
                          </a:r>
                          <a:r>
                            <a:rPr lang="ru-RU" sz="1100" dirty="0" err="1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нг</a:t>
                          </a:r>
                          <a:r>
                            <a:rPr lang="ru-RU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/м</a:t>
                          </a:r>
                          <a:r>
                            <a:rPr lang="ru-RU" sz="1100" baseline="300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ru-RU" sz="1100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V1</a:t>
                          </a:r>
                          <a:endParaRPr lang="ru-RU" sz="1100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V2</a:t>
                          </a:r>
                          <a:endParaRPr lang="ru-RU" sz="1100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10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1.0</a:t>
                          </a:r>
                          <a:r>
                            <a:rPr lang="ru-RU" sz="110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…20000</a:t>
                          </a: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10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10…120000</a:t>
                          </a:r>
                          <a:endParaRPr lang="ru-RU" sz="110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101279728"/>
                      </a:ext>
                    </a:extLst>
                  </a:tr>
                  <a:tr h="611099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Пределы допускаемой относительной погрешности измерений (δ), %</a:t>
                          </a:r>
                        </a:p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V1</a:t>
                          </a:r>
                          <a:endParaRPr lang="ru-RU" sz="1100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V2</a:t>
                          </a:r>
                          <a:endParaRPr lang="ru-RU" sz="1100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Где С- измеренное значение массовой концентрации ртути</a:t>
                          </a:r>
                          <a:endParaRPr lang="ru-RU" sz="1100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1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d>
                                  <m:dPr>
                                    <m:ctrlPr>
                                      <a:rPr lang="ru-RU" sz="11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ru-RU" sz="11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ru-RU" sz="11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0,3</m:t>
                                        </m:r>
                                      </m:num>
                                      <m:den>
                                        <m:r>
                                          <a:rPr lang="ru-RU" sz="11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С</m:t>
                                        </m:r>
                                      </m:den>
                                    </m:f>
                                    <m:r>
                                      <a:rPr lang="ru-RU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+0,2</m:t>
                                    </m:r>
                                  </m:e>
                                </m:d>
                                <m:r>
                                  <a:rPr lang="ru-RU" sz="1100">
                                    <a:effectLst/>
                                    <a:latin typeface="Cambria Math" panose="02040503050406030204" pitchFamily="18" charset="0"/>
                                  </a:rPr>
                                  <m:t>×100</m:t>
                                </m:r>
                              </m:oMath>
                            </m:oMathPara>
                          </a14:m>
                          <a:endParaRPr lang="ru-RU" sz="1100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100">
                                    <a:effectLst/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d>
                                  <m:dPr>
                                    <m:ctrlPr>
                                      <a:rPr lang="ru-RU" sz="11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ru-RU" sz="11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ru-RU" sz="11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2,0</m:t>
                                        </m:r>
                                      </m:num>
                                      <m:den>
                                        <m:r>
                                          <a:rPr lang="ru-RU" sz="11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С</m:t>
                                        </m:r>
                                      </m:den>
                                    </m:f>
                                    <m:r>
                                      <a:rPr lang="ru-RU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+0,2</m:t>
                                    </m:r>
                                  </m:e>
                                </m:d>
                                <m:r>
                                  <a:rPr lang="ru-RU" sz="1100">
                                    <a:effectLst/>
                                    <a:latin typeface="Cambria Math" panose="02040503050406030204" pitchFamily="18" charset="0"/>
                                  </a:rPr>
                                  <m:t>×100</m:t>
                                </m:r>
                              </m:oMath>
                            </m:oMathPara>
                          </a14:m>
                          <a:endParaRPr lang="ru-RU" sz="1100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700468491"/>
                      </a:ext>
                    </a:extLst>
                  </a:tr>
                  <a:tr h="115543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Давление анализируемого газа на входе, кПа</a:t>
                          </a:r>
                          <a:endParaRPr lang="ru-RU" sz="1100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10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От 84,0 до 106,7</a:t>
                          </a:r>
                          <a:endParaRPr lang="ru-RU" sz="110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072100638"/>
                      </a:ext>
                    </a:extLst>
                  </a:tr>
                  <a:tr h="239432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Относительная влажность анализируемого газа,% при 20 ºС, не более</a:t>
                          </a:r>
                          <a:endParaRPr lang="ru-RU" sz="1100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99</a:t>
                          </a:r>
                          <a:endParaRPr lang="ru-RU" sz="1100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052666661"/>
                      </a:ext>
                    </a:extLst>
                  </a:tr>
                  <a:tr h="115543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Расход анализируемого газа на входе, дм</a:t>
                          </a:r>
                          <a:r>
                            <a:rPr lang="ru-RU" sz="1100" baseline="300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ru-RU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/мин, не менее</a:t>
                          </a:r>
                          <a:endParaRPr lang="ru-RU" sz="1100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ru-RU" sz="1100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532703312"/>
                      </a:ext>
                    </a:extLst>
                  </a:tr>
                  <a:tr h="115543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Напряжение питания</a:t>
                          </a:r>
                          <a:endParaRPr lang="ru-RU" sz="1100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220 В, 50Гц</a:t>
                          </a:r>
                          <a:endParaRPr lang="ru-RU" sz="1100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974178950"/>
                      </a:ext>
                    </a:extLst>
                  </a:tr>
                  <a:tr h="363321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Тип взрывозащиты</a:t>
                          </a:r>
                          <a:endParaRPr lang="en-US" sz="1100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100" dirty="0">
                              <a:solidFill>
                                <a:sysClr val="windowText" lastClr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Исполнение </a:t>
                          </a:r>
                          <a:r>
                            <a:rPr lang="en-US" sz="1100" dirty="0">
                              <a:solidFill>
                                <a:sysClr val="windowText" lastClr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I</a:t>
                          </a:r>
                        </a:p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100" dirty="0">
                              <a:solidFill>
                                <a:sysClr val="windowText" lastClr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Исполнение </a:t>
                          </a:r>
                          <a:r>
                            <a:rPr lang="en-US" sz="1100" dirty="0">
                              <a:solidFill>
                                <a:sysClr val="windowText" lastClr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II</a:t>
                          </a:r>
                          <a:endParaRPr lang="ru-RU" sz="1100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en-US" sz="1100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1</a:t>
                          </a:r>
                          <a:r>
                            <a:rPr lang="en-US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 Ex d IIB+H2 T6 Gb</a:t>
                          </a:r>
                          <a:endParaRPr lang="ru-RU" sz="1100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1</a:t>
                          </a:r>
                          <a:r>
                            <a:rPr lang="en-US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 Ex d  e px </a:t>
                          </a:r>
                          <a:r>
                            <a:rPr lang="en-US" sz="1100" dirty="0" err="1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ib</a:t>
                          </a:r>
                          <a:r>
                            <a:rPr lang="en-US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 IIC T2 Gb X</a:t>
                          </a:r>
                          <a:endParaRPr lang="ru-RU" sz="1100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684041398"/>
                      </a:ext>
                    </a:extLst>
                  </a:tr>
                  <a:tr h="115543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Степень защиты оболочки</a:t>
                          </a:r>
                          <a:endParaRPr lang="ru-RU" sz="1100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IP66</a:t>
                          </a:r>
                          <a:endParaRPr lang="ru-RU" sz="1100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594855800"/>
                      </a:ext>
                    </a:extLst>
                  </a:tr>
                  <a:tr h="239432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Интерфейсы передачи данных </a:t>
                          </a:r>
                          <a:endParaRPr lang="ru-RU" sz="1100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RS232/RS485, Ethernet, 4-20mA</a:t>
                          </a:r>
                          <a:endParaRPr lang="ru-RU" sz="1100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323092385"/>
                      </a:ext>
                    </a:extLst>
                  </a:tr>
                  <a:tr h="115543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Температура окружающей среды, ºС</a:t>
                          </a:r>
                          <a:endParaRPr lang="ru-RU" sz="1100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От</a:t>
                          </a:r>
                          <a:r>
                            <a:rPr lang="en-US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ru-RU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+10 до +35</a:t>
                          </a:r>
                          <a:endParaRPr lang="ru-RU" sz="1100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07792444"/>
                      </a:ext>
                    </a:extLst>
                  </a:tr>
                  <a:tr h="111973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Потребляемая мощность, Вт</a:t>
                          </a:r>
                          <a:endParaRPr lang="ru-RU" sz="1100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150</a:t>
                          </a:r>
                          <a:endParaRPr lang="ru-RU" sz="1100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555921846"/>
                      </a:ext>
                    </a:extLst>
                  </a:tr>
                  <a:tr h="363321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Вес, кг, не более</a:t>
                          </a:r>
                          <a:endParaRPr lang="en-US" sz="1100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100" dirty="0">
                              <a:solidFill>
                                <a:sysClr val="windowText" lastClr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Исполнение </a:t>
                          </a:r>
                          <a:r>
                            <a:rPr lang="en-US" sz="1100" dirty="0">
                              <a:solidFill>
                                <a:sysClr val="windowText" lastClr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I</a:t>
                          </a:r>
                        </a:p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100" dirty="0">
                              <a:solidFill>
                                <a:sysClr val="windowText" lastClr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Исполнение </a:t>
                          </a:r>
                          <a:r>
                            <a:rPr lang="en-US" sz="1100" dirty="0">
                              <a:solidFill>
                                <a:sysClr val="windowText" lastClr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II</a:t>
                          </a:r>
                          <a:endParaRPr lang="ru-RU" sz="1100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en-US" sz="1100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solidFill>
                                <a:sysClr val="windowText" lastClr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90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5</a:t>
                          </a:r>
                          <a:r>
                            <a:rPr lang="ru-RU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ru-RU" sz="1100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67058956"/>
                      </a:ext>
                    </a:extLst>
                  </a:tr>
                  <a:tr h="363321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Габариты, мм (</a:t>
                          </a:r>
                          <a:r>
                            <a:rPr lang="ru-RU" sz="1100" dirty="0" err="1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ДхШхГ</a:t>
                          </a:r>
                          <a:r>
                            <a:rPr lang="ru-RU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)</a:t>
                          </a:r>
                        </a:p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100" dirty="0">
                              <a:solidFill>
                                <a:sysClr val="windowText" lastClr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Исполнение </a:t>
                          </a:r>
                          <a:r>
                            <a:rPr lang="en-US" sz="1100" dirty="0">
                              <a:solidFill>
                                <a:sysClr val="windowText" lastClr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I</a:t>
                          </a:r>
                        </a:p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100" dirty="0">
                              <a:solidFill>
                                <a:sysClr val="windowText" lastClr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Исполнение </a:t>
                          </a:r>
                          <a:r>
                            <a:rPr lang="en-US" sz="1100" dirty="0">
                              <a:solidFill>
                                <a:sysClr val="windowText" lastClr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II</a:t>
                          </a:r>
                          <a:endParaRPr lang="ru-RU" sz="1100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en-US" sz="1100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650х450х337</a:t>
                          </a:r>
                          <a:endParaRPr lang="ru-RU" sz="1100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solidFill>
                                <a:sysClr val="windowText" lastClr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610x550x230</a:t>
                          </a:r>
                          <a:endParaRPr lang="ru-RU" sz="1100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23210143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Таблица 21">
                <a:extLst>
                  <a:ext uri="{FF2B5EF4-FFF2-40B4-BE49-F238E27FC236}">
                    <a16:creationId xmlns:a16="http://schemas.microsoft.com/office/drawing/2014/main" id="{C3C0F286-4921-4DE9-82B6-5CDE3781709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72206452"/>
                  </p:ext>
                </p:extLst>
              </p:nvPr>
            </p:nvGraphicFramePr>
            <p:xfrm>
              <a:off x="202789" y="1213190"/>
              <a:ext cx="5690422" cy="5091114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3881299">
                      <a:extLst>
                        <a:ext uri="{9D8B030D-6E8A-4147-A177-3AD203B41FA5}">
                          <a16:colId xmlns:a16="http://schemas.microsoft.com/office/drawing/2014/main" val="3409900843"/>
                        </a:ext>
                      </a:extLst>
                    </a:gridCol>
                    <a:gridCol w="1809123">
                      <a:extLst>
                        <a:ext uri="{9D8B030D-6E8A-4147-A177-3AD203B41FA5}">
                          <a16:colId xmlns:a16="http://schemas.microsoft.com/office/drawing/2014/main" val="804548966"/>
                        </a:ext>
                      </a:extLst>
                    </a:gridCol>
                  </a:tblGrid>
                  <a:tr h="1714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100" b="1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Характеристика</a:t>
                          </a:r>
                          <a:endParaRPr lang="ru-RU" sz="1100" b="1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rgbClr val="FF99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100" b="1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Значение</a:t>
                          </a:r>
                          <a:endParaRPr lang="ru-RU" sz="1100" b="1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rgbClr val="FF99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7890361"/>
                      </a:ext>
                    </a:extLst>
                  </a:tr>
                  <a:tr h="709613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Диапазон измерения массовой концентрации паров ртути, </a:t>
                          </a:r>
                          <a:r>
                            <a:rPr lang="ru-RU" sz="1100" dirty="0" err="1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нг</a:t>
                          </a:r>
                          <a:r>
                            <a:rPr lang="ru-RU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/м</a:t>
                          </a:r>
                          <a:r>
                            <a:rPr lang="ru-RU" sz="1100" baseline="300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ru-RU" sz="1100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V1</a:t>
                          </a:r>
                          <a:endParaRPr lang="ru-RU" sz="1100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V2</a:t>
                          </a:r>
                          <a:endParaRPr lang="ru-RU" sz="1100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10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1.0</a:t>
                          </a:r>
                          <a:r>
                            <a:rPr lang="ru-RU" sz="110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…20000</a:t>
                          </a: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10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10…120000</a:t>
                          </a:r>
                          <a:endParaRPr lang="ru-RU" sz="110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101279728"/>
                      </a:ext>
                    </a:extLst>
                  </a:tr>
                  <a:tr h="88900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Пределы допускаемой относительной погрешности измерений (δ), %</a:t>
                          </a:r>
                        </a:p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V1</a:t>
                          </a:r>
                          <a:endParaRPr lang="ru-RU" sz="1100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V2</a:t>
                          </a:r>
                          <a:endParaRPr lang="ru-RU" sz="1100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Где С- измеренное значение массовой концентрации ртути</a:t>
                          </a:r>
                          <a:endParaRPr lang="ru-RU" sz="1100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>
                          <a:blip r:embed="rId6"/>
                          <a:stretch>
                            <a:fillRect l="-214815" t="-104110" r="-673" b="-3828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00468491"/>
                      </a:ext>
                    </a:extLst>
                  </a:tr>
                  <a:tr h="17145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Давление анализируемого газа на входе, кПа</a:t>
                          </a:r>
                          <a:endParaRPr lang="ru-RU" sz="1100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10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От 84,0 до 106,7</a:t>
                          </a:r>
                          <a:endParaRPr lang="ru-RU" sz="110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072100638"/>
                      </a:ext>
                    </a:extLst>
                  </a:tr>
                  <a:tr h="35083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Относительная влажность анализируемого газа,% при 20 ºС, не более</a:t>
                          </a:r>
                          <a:endParaRPr lang="ru-RU" sz="1100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99</a:t>
                          </a:r>
                          <a:endParaRPr lang="ru-RU" sz="1100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052666661"/>
                      </a:ext>
                    </a:extLst>
                  </a:tr>
                  <a:tr h="17145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Расход анализируемого газа на входе, дм</a:t>
                          </a:r>
                          <a:r>
                            <a:rPr lang="ru-RU" sz="1100" baseline="300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ru-RU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/мин, не менее</a:t>
                          </a:r>
                          <a:endParaRPr lang="ru-RU" sz="1100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ru-RU" sz="1100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532703312"/>
                      </a:ext>
                    </a:extLst>
                  </a:tr>
                  <a:tr h="17145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Напряжение питания</a:t>
                          </a:r>
                          <a:endParaRPr lang="ru-RU" sz="1100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220 В, 50Гц</a:t>
                          </a:r>
                          <a:endParaRPr lang="ru-RU" sz="1100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974178950"/>
                      </a:ext>
                    </a:extLst>
                  </a:tr>
                  <a:tr h="53022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Тип взрывозащиты</a:t>
                          </a:r>
                          <a:endParaRPr lang="en-US" sz="1100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100" dirty="0">
                              <a:solidFill>
                                <a:sysClr val="windowText" lastClr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Исполнение </a:t>
                          </a:r>
                          <a:r>
                            <a:rPr lang="en-US" sz="1100" dirty="0">
                              <a:solidFill>
                                <a:sysClr val="windowText" lastClr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I</a:t>
                          </a:r>
                        </a:p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100" dirty="0">
                              <a:solidFill>
                                <a:sysClr val="windowText" lastClr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Исполнение </a:t>
                          </a:r>
                          <a:r>
                            <a:rPr lang="en-US" sz="1100" dirty="0">
                              <a:solidFill>
                                <a:sysClr val="windowText" lastClr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II</a:t>
                          </a:r>
                          <a:endParaRPr lang="ru-RU" sz="1100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en-US" sz="1100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1</a:t>
                          </a:r>
                          <a:r>
                            <a:rPr lang="en-US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 Ex d IIB+H2 T6 Gb</a:t>
                          </a:r>
                          <a:endParaRPr lang="ru-RU" sz="1100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1</a:t>
                          </a:r>
                          <a:r>
                            <a:rPr lang="en-US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 Ex d  e px </a:t>
                          </a:r>
                          <a:r>
                            <a:rPr lang="en-US" sz="1100" dirty="0" err="1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ib</a:t>
                          </a:r>
                          <a:r>
                            <a:rPr lang="en-US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 IIC T2 Gb X</a:t>
                          </a:r>
                          <a:endParaRPr lang="ru-RU" sz="1100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684041398"/>
                      </a:ext>
                    </a:extLst>
                  </a:tr>
                  <a:tr h="17145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Степень защиты оболочки</a:t>
                          </a:r>
                          <a:endParaRPr lang="ru-RU" sz="1100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IP66</a:t>
                          </a:r>
                          <a:endParaRPr lang="ru-RU" sz="1100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594855800"/>
                      </a:ext>
                    </a:extLst>
                  </a:tr>
                  <a:tr h="35083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Интерфейсы передачи данных </a:t>
                          </a:r>
                          <a:endParaRPr lang="ru-RU" sz="1100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RS232/RS485, Ethernet, 4-20mA</a:t>
                          </a:r>
                          <a:endParaRPr lang="ru-RU" sz="1100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323092385"/>
                      </a:ext>
                    </a:extLst>
                  </a:tr>
                  <a:tr h="17145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Температура окружающей среды, ºС</a:t>
                          </a:r>
                          <a:endParaRPr lang="ru-RU" sz="1100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От</a:t>
                          </a:r>
                          <a:r>
                            <a:rPr lang="en-US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ru-RU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+10 до +35</a:t>
                          </a:r>
                          <a:endParaRPr lang="ru-RU" sz="1100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07792444"/>
                      </a:ext>
                    </a:extLst>
                  </a:tr>
                  <a:tr h="17145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Потребляемая мощность, Вт</a:t>
                          </a:r>
                          <a:endParaRPr lang="ru-RU" sz="1100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150</a:t>
                          </a:r>
                          <a:endParaRPr lang="ru-RU" sz="1100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555921846"/>
                      </a:ext>
                    </a:extLst>
                  </a:tr>
                  <a:tr h="53022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Вес, кг, не более</a:t>
                          </a:r>
                          <a:endParaRPr lang="en-US" sz="1100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100" dirty="0">
                              <a:solidFill>
                                <a:sysClr val="windowText" lastClr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Исполнение </a:t>
                          </a:r>
                          <a:r>
                            <a:rPr lang="en-US" sz="1100" dirty="0">
                              <a:solidFill>
                                <a:sysClr val="windowText" lastClr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I</a:t>
                          </a:r>
                        </a:p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100" dirty="0">
                              <a:solidFill>
                                <a:sysClr val="windowText" lastClr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Исполнение </a:t>
                          </a:r>
                          <a:r>
                            <a:rPr lang="en-US" sz="1100" dirty="0">
                              <a:solidFill>
                                <a:sysClr val="windowText" lastClr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II</a:t>
                          </a:r>
                          <a:endParaRPr lang="ru-RU" sz="1100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en-US" sz="1100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solidFill>
                                <a:sysClr val="windowText" lastClr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90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5</a:t>
                          </a:r>
                          <a:r>
                            <a:rPr lang="ru-RU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ru-RU" sz="1100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67058956"/>
                      </a:ext>
                    </a:extLst>
                  </a:tr>
                  <a:tr h="53022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Габариты, мм (</a:t>
                          </a:r>
                          <a:r>
                            <a:rPr lang="ru-RU" sz="1100" dirty="0" err="1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ДхШхГ</a:t>
                          </a:r>
                          <a:r>
                            <a:rPr lang="ru-RU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)</a:t>
                          </a:r>
                        </a:p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100" dirty="0">
                              <a:solidFill>
                                <a:sysClr val="windowText" lastClr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Исполнение </a:t>
                          </a:r>
                          <a:r>
                            <a:rPr lang="en-US" sz="1100" dirty="0">
                              <a:solidFill>
                                <a:sysClr val="windowText" lastClr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I</a:t>
                          </a:r>
                        </a:p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100" dirty="0">
                              <a:solidFill>
                                <a:sysClr val="windowText" lastClr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Исполнение </a:t>
                          </a:r>
                          <a:r>
                            <a:rPr lang="en-US" sz="1100" dirty="0">
                              <a:solidFill>
                                <a:sysClr val="windowText" lastClr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II</a:t>
                          </a:r>
                          <a:endParaRPr lang="ru-RU" sz="1100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en-US" sz="1100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1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650х450х337</a:t>
                          </a:r>
                          <a:endParaRPr lang="ru-RU" sz="1100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solidFill>
                                <a:sysClr val="windowText" lastClr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610x550x230</a:t>
                          </a:r>
                          <a:endParaRPr lang="ru-RU" sz="1100" dirty="0">
                            <a:solidFill>
                              <a:sysClr val="windowText" lastClr="000000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23210143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42A8E19-B1BF-4235-B4D8-0A095A601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8E6C3-115D-4E4B-B553-73E007F0BB1B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41790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AB3C93-D8D9-45A3-9371-FC26DD33CF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78332" cy="6858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02B17D3-A9ED-4B56-8C53-2B99D26AA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9" y="722092"/>
            <a:ext cx="4601157" cy="30643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A47044-DD2C-4B23-B12F-F155637C63AA}"/>
              </a:ext>
            </a:extLst>
          </p:cNvPr>
          <p:cNvSpPr txBox="1"/>
          <p:nvPr/>
        </p:nvSpPr>
        <p:spPr>
          <a:xfrm>
            <a:off x="1075903" y="54752"/>
            <a:ext cx="92950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Анализ нефти на потоке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9A5965CE-5E48-46D3-8C82-E537E0D2A2C3}"/>
              </a:ext>
            </a:extLst>
          </p:cNvPr>
          <p:cNvSpPr/>
          <p:nvPr/>
        </p:nvSpPr>
        <p:spPr>
          <a:xfrm>
            <a:off x="-13226" y="722092"/>
            <a:ext cx="4654498" cy="3127097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F275A64-DFDF-4083-9116-ED4935CFC2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4" t="13875" r="19103" b="10232"/>
          <a:stretch/>
        </p:blipFill>
        <p:spPr>
          <a:xfrm>
            <a:off x="570859" y="1146598"/>
            <a:ext cx="1741610" cy="2303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A4FC65-DAD9-408D-9380-E07BE53D2176}"/>
              </a:ext>
            </a:extLst>
          </p:cNvPr>
          <p:cNvSpPr txBox="1"/>
          <p:nvPr/>
        </p:nvSpPr>
        <p:spPr>
          <a:xfrm>
            <a:off x="263674" y="3728103"/>
            <a:ext cx="447443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u="sng" dirty="0">
                <a:solidFill>
                  <a:srgbClr val="C00000"/>
                </a:solidFill>
              </a:rPr>
              <a:t>Онлайн контроль:</a:t>
            </a:r>
          </a:p>
          <a:p>
            <a:pPr algn="ctr"/>
            <a:endParaRPr lang="ru-RU" u="sng" dirty="0"/>
          </a:p>
          <a:p>
            <a:pPr marL="285750" indent="-285750">
              <a:buBlip>
                <a:blip r:embed="rId5"/>
              </a:buBlip>
            </a:pPr>
            <a:r>
              <a:rPr lang="ru-RU" dirty="0"/>
              <a:t>Хлорорганические соединения в нефти;</a:t>
            </a:r>
          </a:p>
          <a:p>
            <a:pPr marL="285750" indent="-285750">
              <a:buBlip>
                <a:blip r:embed="rId5"/>
              </a:buBlip>
            </a:pPr>
            <a:r>
              <a:rPr lang="ru-RU" dirty="0"/>
              <a:t>Серосодержащие соединения в нефти;</a:t>
            </a:r>
          </a:p>
          <a:p>
            <a:pPr marL="285750" indent="-285750">
              <a:buBlip>
                <a:blip r:embed="rId5"/>
              </a:buBlip>
            </a:pPr>
            <a:r>
              <a:rPr lang="ru-RU" dirty="0"/>
              <a:t>В разработке другие методики анализов</a:t>
            </a:r>
          </a:p>
          <a:p>
            <a:pPr marL="285750" indent="-285750">
              <a:buBlip>
                <a:blip r:embed="rId5"/>
              </a:buBlip>
            </a:pP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714187B-25D5-427B-A0AC-C553BD9D0C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887" y="1281404"/>
            <a:ext cx="1353713" cy="20338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A445BF9-47D0-41B3-B39A-02B2ED93425D}"/>
              </a:ext>
            </a:extLst>
          </p:cNvPr>
          <p:cNvSpPr txBox="1"/>
          <p:nvPr/>
        </p:nvSpPr>
        <p:spPr>
          <a:xfrm>
            <a:off x="5451772" y="3820166"/>
            <a:ext cx="5942202" cy="25853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>
                <a:solidFill>
                  <a:srgbClr val="C00000"/>
                </a:solidFill>
              </a:rPr>
              <a:t>Преимущества потокового (он-лайн) анализа:</a:t>
            </a:r>
          </a:p>
          <a:p>
            <a:pPr algn="ctr"/>
            <a:endParaRPr lang="ru-RU" u="sng" dirty="0"/>
          </a:p>
          <a:p>
            <a:pPr marL="285750" indent="-285750" algn="just">
              <a:buBlip>
                <a:blip r:embed="rId5"/>
              </a:buBlip>
            </a:pPr>
            <a:r>
              <a:rPr lang="ru-RU" dirty="0"/>
              <a:t>отсутствие влияния человеческого фактора на отбор, транспортировку, хранение и ввод пробы в устройства дозирования лабораторного хроматографа;</a:t>
            </a:r>
          </a:p>
          <a:p>
            <a:pPr marL="285750" indent="-285750" algn="just">
              <a:buBlip>
                <a:blip r:embed="rId5"/>
              </a:buBlip>
            </a:pPr>
            <a:r>
              <a:rPr lang="ru-RU" dirty="0"/>
              <a:t>возможность внедрения цифровых технологий в аналитический контроль;</a:t>
            </a:r>
          </a:p>
          <a:p>
            <a:pPr marL="285750" indent="-285750" algn="just">
              <a:buBlip>
                <a:blip r:embed="rId5"/>
              </a:buBlip>
            </a:pPr>
            <a:r>
              <a:rPr lang="ru-RU" dirty="0"/>
              <a:t>низкая стоимость владения и простота обслуживания;</a:t>
            </a:r>
          </a:p>
          <a:p>
            <a:pPr marL="285750" indent="-285750" algn="just">
              <a:buBlip>
                <a:blip r:embed="rId5"/>
              </a:buBlip>
            </a:pPr>
            <a:r>
              <a:rPr lang="ru-RU" dirty="0"/>
              <a:t>беспристрастность калибровки;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7BEDE9-D35C-4686-AE36-BDF51811F6B8}"/>
              </a:ext>
            </a:extLst>
          </p:cNvPr>
          <p:cNvSpPr txBox="1"/>
          <p:nvPr/>
        </p:nvSpPr>
        <p:spPr>
          <a:xfrm>
            <a:off x="4668167" y="1083828"/>
            <a:ext cx="6952974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/>
              <a:t>	На сегодняшний день для нужд нефтяной и газовой отрасли разработана потоковая системы контроля качества, позволяющей в режиме реального времени осуществлять контроль хлорорганических и серосодержащих соединений.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9566197-1427-44F9-A856-BA0333E955B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614" y="2720899"/>
            <a:ext cx="939524" cy="9395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BDDE0B3-901E-4C99-BE27-1B09B54D96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10" t="10155" r="11036" b="44565"/>
          <a:stretch/>
        </p:blipFill>
        <p:spPr>
          <a:xfrm>
            <a:off x="10626141" y="2245834"/>
            <a:ext cx="958425" cy="9395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C5160CD-8F9F-4DAE-8F38-A374565BF1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451" y="2594590"/>
            <a:ext cx="1008512" cy="109797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C1802D4-9889-4166-882D-A66435E86A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966" y="2593269"/>
            <a:ext cx="1257148" cy="1096076"/>
          </a:xfrm>
          <a:prstGeom prst="rect">
            <a:avLst/>
          </a:prstGeom>
        </p:spPr>
      </p:pic>
      <p:sp>
        <p:nvSpPr>
          <p:cNvPr id="29" name="Номер слайда 28">
            <a:extLst>
              <a:ext uri="{FF2B5EF4-FFF2-40B4-BE49-F238E27FC236}">
                <a16:creationId xmlns:a16="http://schemas.microsoft.com/office/drawing/2014/main" id="{F9E8D571-5AD5-420C-B272-0F9014490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CB545-7BAE-4D51-A3BE-51DE1461CE8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1622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8" y="0"/>
            <a:ext cx="12178332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31957" y="0"/>
            <a:ext cx="80370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ПРОИЗВОДСТВО ХИМИЧЕСКИХ РЕАГЕНТОВ.</a:t>
            </a:r>
          </a:p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SULFALITE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: технология удаления сероводорода и</a:t>
            </a:r>
          </a:p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меркаптанов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из углеводородного сырья и воды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3058580" y="860628"/>
            <a:ext cx="10526792" cy="5955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0710" marR="351790" indent="-48895">
              <a:lnSpc>
                <a:spcPct val="100000"/>
              </a:lnSpc>
            </a:pPr>
            <a:r>
              <a:rPr lang="ru-RU" sz="1400" dirty="0">
                <a:cs typeface="Open Sans"/>
              </a:rPr>
              <a:t>Сн</a:t>
            </a:r>
            <a:r>
              <a:rPr lang="ru-RU" sz="1400" spc="-5" dirty="0">
                <a:cs typeface="Open Sans"/>
              </a:rPr>
              <a:t>и</a:t>
            </a:r>
            <a:r>
              <a:rPr lang="ru-RU" sz="1400" spc="-25" dirty="0">
                <a:cs typeface="Open Sans"/>
              </a:rPr>
              <a:t>ж</a:t>
            </a:r>
            <a:r>
              <a:rPr lang="ru-RU" sz="1400" dirty="0">
                <a:cs typeface="Open Sans"/>
              </a:rPr>
              <a:t>е</a:t>
            </a:r>
            <a:r>
              <a:rPr lang="ru-RU" sz="1400" spc="-5" dirty="0">
                <a:cs typeface="Open Sans"/>
              </a:rPr>
              <a:t>н</a:t>
            </a:r>
            <a:r>
              <a:rPr lang="ru-RU" sz="1400" dirty="0">
                <a:cs typeface="Open Sans"/>
              </a:rPr>
              <a:t>ие</a:t>
            </a:r>
            <a:r>
              <a:rPr lang="ru-RU" sz="1400" spc="-15" dirty="0">
                <a:cs typeface="Open Sans"/>
              </a:rPr>
              <a:t> </a:t>
            </a:r>
            <a:r>
              <a:rPr lang="ru-RU" sz="1400" dirty="0">
                <a:cs typeface="Open Sans"/>
              </a:rPr>
              <a:t>со</a:t>
            </a:r>
            <a:r>
              <a:rPr lang="ru-RU" sz="1400" spc="-10" dirty="0">
                <a:cs typeface="Open Sans"/>
              </a:rPr>
              <a:t>д</a:t>
            </a:r>
            <a:r>
              <a:rPr lang="ru-RU" sz="1400" dirty="0">
                <a:cs typeface="Open Sans"/>
              </a:rPr>
              <a:t>е</a:t>
            </a:r>
            <a:r>
              <a:rPr lang="ru-RU" sz="1400" spc="-25" dirty="0">
                <a:cs typeface="Open Sans"/>
              </a:rPr>
              <a:t>р</a:t>
            </a:r>
            <a:r>
              <a:rPr lang="ru-RU" sz="1400" dirty="0">
                <a:cs typeface="Open Sans"/>
              </a:rPr>
              <a:t>жан</a:t>
            </a:r>
            <a:r>
              <a:rPr lang="ru-RU" sz="1400" spc="-10" dirty="0">
                <a:cs typeface="Open Sans"/>
              </a:rPr>
              <a:t>и</a:t>
            </a:r>
            <a:r>
              <a:rPr lang="ru-RU" sz="1400" dirty="0">
                <a:cs typeface="Open Sans"/>
              </a:rPr>
              <a:t>я</a:t>
            </a:r>
            <a:r>
              <a:rPr lang="ru-RU" sz="1400" spc="-25" dirty="0">
                <a:cs typeface="Open Sans"/>
              </a:rPr>
              <a:t> </a:t>
            </a:r>
            <a:r>
              <a:rPr lang="ru-RU" sz="1400" dirty="0">
                <a:cs typeface="Open Sans"/>
              </a:rPr>
              <a:t>сер</a:t>
            </a:r>
            <a:r>
              <a:rPr lang="ru-RU" sz="1400" spc="5" dirty="0">
                <a:cs typeface="Open Sans"/>
              </a:rPr>
              <a:t>о</a:t>
            </a:r>
            <a:r>
              <a:rPr lang="ru-RU" sz="1400" dirty="0">
                <a:cs typeface="Open Sans"/>
              </a:rPr>
              <a:t>водо</a:t>
            </a:r>
            <a:r>
              <a:rPr lang="ru-RU" sz="1400" spc="5" dirty="0">
                <a:cs typeface="Open Sans"/>
              </a:rPr>
              <a:t>р</a:t>
            </a:r>
            <a:r>
              <a:rPr lang="ru-RU" sz="1400" spc="-10" dirty="0">
                <a:cs typeface="Open Sans"/>
              </a:rPr>
              <a:t>од</a:t>
            </a:r>
            <a:r>
              <a:rPr lang="ru-RU" sz="1400" dirty="0">
                <a:cs typeface="Open Sans"/>
              </a:rPr>
              <a:t>а</a:t>
            </a:r>
            <a:r>
              <a:rPr lang="ru-RU" sz="1400" spc="-30" dirty="0">
                <a:cs typeface="Open Sans"/>
              </a:rPr>
              <a:t> </a:t>
            </a:r>
            <a:r>
              <a:rPr lang="ru-RU" sz="1400" dirty="0">
                <a:cs typeface="Open Sans"/>
              </a:rPr>
              <a:t>и меркаптанов</a:t>
            </a:r>
            <a:r>
              <a:rPr lang="ru-RU" sz="1400" spc="-10" dirty="0">
                <a:cs typeface="Open Sans"/>
              </a:rPr>
              <a:t> </a:t>
            </a:r>
            <a:r>
              <a:rPr lang="ru-RU" sz="1400" dirty="0">
                <a:cs typeface="Open Sans"/>
              </a:rPr>
              <a:t>обеспечивае</a:t>
            </a:r>
            <a:r>
              <a:rPr lang="ru-RU" sz="1400" spc="-20" dirty="0">
                <a:cs typeface="Open Sans"/>
              </a:rPr>
              <a:t>т</a:t>
            </a:r>
            <a:r>
              <a:rPr lang="ru-RU" sz="1400" dirty="0">
                <a:cs typeface="Open Sans"/>
              </a:rPr>
              <a:t>ся</a:t>
            </a:r>
            <a:r>
              <a:rPr lang="ru-RU" sz="1400" spc="-15" dirty="0">
                <a:cs typeface="Open Sans"/>
              </a:rPr>
              <a:t> </a:t>
            </a:r>
            <a:r>
              <a:rPr lang="ru-RU" sz="1400" dirty="0">
                <a:cs typeface="Open Sans"/>
              </a:rPr>
              <a:t>п</a:t>
            </a:r>
            <a:r>
              <a:rPr lang="ru-RU" sz="1400" spc="5" dirty="0">
                <a:cs typeface="Open Sans"/>
              </a:rPr>
              <a:t>р</a:t>
            </a:r>
            <a:r>
              <a:rPr lang="ru-RU" sz="1400" spc="-5" dirty="0">
                <a:cs typeface="Open Sans"/>
              </a:rPr>
              <a:t>я</a:t>
            </a:r>
            <a:r>
              <a:rPr lang="ru-RU" sz="1400" dirty="0">
                <a:cs typeface="Open Sans"/>
              </a:rPr>
              <a:t>мым п</a:t>
            </a:r>
            <a:r>
              <a:rPr lang="ru-RU" sz="1400" spc="5" dirty="0">
                <a:cs typeface="Open Sans"/>
              </a:rPr>
              <a:t>р</a:t>
            </a:r>
            <a:r>
              <a:rPr lang="ru-RU" sz="1400" dirty="0">
                <a:cs typeface="Open Sans"/>
              </a:rPr>
              <a:t>евр</a:t>
            </a:r>
            <a:r>
              <a:rPr lang="ru-RU" sz="1400" spc="5" dirty="0">
                <a:cs typeface="Open Sans"/>
              </a:rPr>
              <a:t>а</a:t>
            </a:r>
            <a:r>
              <a:rPr lang="ru-RU" sz="1400" dirty="0">
                <a:cs typeface="Open Sans"/>
              </a:rPr>
              <a:t>ще</a:t>
            </a:r>
            <a:r>
              <a:rPr lang="ru-RU" sz="1400" spc="-10" dirty="0">
                <a:cs typeface="Open Sans"/>
              </a:rPr>
              <a:t>н</a:t>
            </a:r>
            <a:r>
              <a:rPr lang="ru-RU" sz="1400" dirty="0">
                <a:cs typeface="Open Sans"/>
              </a:rPr>
              <a:t>и</a:t>
            </a:r>
            <a:r>
              <a:rPr lang="ru-RU" sz="1400" spc="-5" dirty="0">
                <a:cs typeface="Open Sans"/>
              </a:rPr>
              <a:t>е</a:t>
            </a:r>
            <a:r>
              <a:rPr lang="ru-RU" sz="1400" dirty="0">
                <a:cs typeface="Open Sans"/>
              </a:rPr>
              <a:t>м</a:t>
            </a:r>
          </a:p>
          <a:p>
            <a:pPr marL="600710" marR="351790" indent="-48895">
              <a:lnSpc>
                <a:spcPct val="100000"/>
              </a:lnSpc>
            </a:pPr>
            <a:r>
              <a:rPr lang="ru-RU" sz="1400" dirty="0">
                <a:cs typeface="Open Sans"/>
              </a:rPr>
              <a:t> в</a:t>
            </a:r>
            <a:r>
              <a:rPr lang="ru-RU" sz="1400" spc="-10" dirty="0">
                <a:cs typeface="Open Sans"/>
              </a:rPr>
              <a:t> </a:t>
            </a:r>
            <a:r>
              <a:rPr lang="ru-RU" sz="1400" dirty="0">
                <a:cs typeface="Open Sans"/>
              </a:rPr>
              <a:t>н</a:t>
            </a:r>
            <a:r>
              <a:rPr lang="ru-RU" sz="1400" spc="-5" dirty="0">
                <a:cs typeface="Open Sans"/>
              </a:rPr>
              <a:t>е</a:t>
            </a:r>
            <a:r>
              <a:rPr lang="ru-RU" sz="1400" dirty="0">
                <a:cs typeface="Open Sans"/>
              </a:rPr>
              <a:t>й</a:t>
            </a:r>
            <a:r>
              <a:rPr lang="ru-RU" sz="1400" spc="-10" dirty="0">
                <a:cs typeface="Open Sans"/>
              </a:rPr>
              <a:t>т</a:t>
            </a:r>
            <a:r>
              <a:rPr lang="ru-RU" sz="1400" dirty="0">
                <a:cs typeface="Open Sans"/>
              </a:rPr>
              <a:t>ра</a:t>
            </a:r>
            <a:r>
              <a:rPr lang="ru-RU" sz="1400" spc="-5" dirty="0">
                <a:cs typeface="Open Sans"/>
              </a:rPr>
              <a:t>л</a:t>
            </a:r>
            <a:r>
              <a:rPr lang="ru-RU" sz="1400" dirty="0">
                <a:cs typeface="Open Sans"/>
              </a:rPr>
              <a:t>ьн</a:t>
            </a:r>
            <a:r>
              <a:rPr lang="ru-RU" sz="1400" spc="-10" dirty="0">
                <a:cs typeface="Open Sans"/>
              </a:rPr>
              <a:t>ы</a:t>
            </a:r>
            <a:r>
              <a:rPr lang="ru-RU" sz="1400" dirty="0">
                <a:cs typeface="Open Sans"/>
              </a:rPr>
              <a:t>е </a:t>
            </a:r>
            <a:r>
              <a:rPr lang="ru-RU" sz="1400" spc="-10" dirty="0">
                <a:cs typeface="Open Sans"/>
              </a:rPr>
              <a:t>д</a:t>
            </a:r>
            <a:r>
              <a:rPr lang="ru-RU" sz="1400" dirty="0">
                <a:cs typeface="Open Sans"/>
              </a:rPr>
              <a:t>ис</a:t>
            </a:r>
            <a:r>
              <a:rPr lang="ru-RU" sz="1400" spc="-25" dirty="0">
                <a:cs typeface="Open Sans"/>
              </a:rPr>
              <a:t>у</a:t>
            </a:r>
            <a:r>
              <a:rPr lang="ru-RU" sz="1400" spc="-5" dirty="0">
                <a:cs typeface="Open Sans"/>
              </a:rPr>
              <a:t>л</a:t>
            </a:r>
            <a:r>
              <a:rPr lang="ru-RU" sz="1400" dirty="0">
                <a:cs typeface="Open Sans"/>
              </a:rPr>
              <a:t>ь</a:t>
            </a:r>
            <a:r>
              <a:rPr lang="ru-RU" sz="1400" spc="-5" dirty="0">
                <a:cs typeface="Open Sans"/>
              </a:rPr>
              <a:t>ф</a:t>
            </a:r>
            <a:r>
              <a:rPr lang="ru-RU" sz="1400" dirty="0">
                <a:cs typeface="Open Sans"/>
              </a:rPr>
              <a:t>и</a:t>
            </a:r>
            <a:r>
              <a:rPr lang="ru-RU" sz="1400" spc="-10" dirty="0">
                <a:cs typeface="Open Sans"/>
              </a:rPr>
              <a:t>д</a:t>
            </a:r>
            <a:r>
              <a:rPr lang="ru-RU" sz="1400" dirty="0">
                <a:cs typeface="Open Sans"/>
              </a:rPr>
              <a:t>ы:</a:t>
            </a:r>
          </a:p>
          <a:p>
            <a:pPr marL="2102485">
              <a:lnSpc>
                <a:spcPct val="100000"/>
              </a:lnSpc>
            </a:pPr>
            <a:r>
              <a:rPr lang="ru-RU" sz="1400" b="1" spc="-10" dirty="0">
                <a:cs typeface="Open Sans"/>
              </a:rPr>
              <a:t>2</a:t>
            </a:r>
            <a:r>
              <a:rPr lang="ru-RU" sz="1400" b="1" dirty="0">
                <a:cs typeface="Open Sans"/>
              </a:rPr>
              <a:t>[о]</a:t>
            </a:r>
            <a:r>
              <a:rPr lang="ru-RU" sz="1400" b="1" spc="-5" baseline="30000" dirty="0">
                <a:cs typeface="Open Sans"/>
              </a:rPr>
              <a:t>-</a:t>
            </a:r>
            <a:r>
              <a:rPr lang="ru-RU" sz="1400" b="1" spc="-10" dirty="0">
                <a:cs typeface="Open Sans"/>
              </a:rPr>
              <a:t> +</a:t>
            </a:r>
            <a:r>
              <a:rPr lang="ru-RU" sz="1400" b="1" dirty="0">
                <a:cs typeface="Open Sans"/>
              </a:rPr>
              <a:t> </a:t>
            </a:r>
            <a:r>
              <a:rPr lang="ru-RU" sz="1400" b="1" spc="-10" dirty="0">
                <a:cs typeface="Open Sans"/>
              </a:rPr>
              <a:t>6</a:t>
            </a:r>
            <a:r>
              <a:rPr lang="ru-RU" sz="1400" b="1" spc="10" dirty="0">
                <a:cs typeface="Open Sans"/>
              </a:rPr>
              <a:t> </a:t>
            </a:r>
            <a:r>
              <a:rPr lang="ru-RU" sz="1400" b="1" spc="-10" dirty="0">
                <a:cs typeface="Open Sans"/>
              </a:rPr>
              <a:t>H</a:t>
            </a:r>
            <a:r>
              <a:rPr lang="ru-RU" sz="1400" b="1" spc="-10" baseline="-25000" dirty="0">
                <a:cs typeface="Open Sans"/>
              </a:rPr>
              <a:t>2</a:t>
            </a:r>
            <a:r>
              <a:rPr lang="ru-RU" sz="1400" b="1" spc="-10" dirty="0">
                <a:cs typeface="Open Sans"/>
              </a:rPr>
              <a:t>S</a:t>
            </a:r>
            <a:r>
              <a:rPr lang="ru-RU" sz="1400" b="1" spc="25" dirty="0">
                <a:cs typeface="Open Sans"/>
              </a:rPr>
              <a:t> </a:t>
            </a:r>
            <a:r>
              <a:rPr lang="ru-RU" sz="1400" b="1" dirty="0">
                <a:cs typeface="Arial"/>
              </a:rPr>
              <a:t>→</a:t>
            </a:r>
            <a:r>
              <a:rPr lang="ru-RU" sz="1400" b="1" spc="-10" dirty="0">
                <a:cs typeface="Arial"/>
              </a:rPr>
              <a:t> </a:t>
            </a:r>
            <a:r>
              <a:rPr lang="ru-RU" sz="1400" b="1" spc="-10" dirty="0">
                <a:cs typeface="Open Sans"/>
              </a:rPr>
              <a:t>3</a:t>
            </a:r>
            <a:r>
              <a:rPr lang="ru-RU" sz="1400" b="1" dirty="0">
                <a:cs typeface="Open Sans"/>
              </a:rPr>
              <a:t> </a:t>
            </a:r>
            <a:r>
              <a:rPr lang="ru-RU" sz="1400" b="1" spc="-10" dirty="0">
                <a:cs typeface="Open Sans"/>
              </a:rPr>
              <a:t>(S</a:t>
            </a:r>
            <a:r>
              <a:rPr lang="ru-RU" sz="1400" b="1" spc="-5" dirty="0">
                <a:cs typeface="Open Sans"/>
              </a:rPr>
              <a:t>S)</a:t>
            </a:r>
            <a:r>
              <a:rPr lang="ru-RU" sz="1400" b="1" spc="-20" baseline="30000" dirty="0">
                <a:cs typeface="Open Sans"/>
              </a:rPr>
              <a:t>2</a:t>
            </a:r>
            <a:r>
              <a:rPr lang="ru-RU" sz="1400" b="1" spc="-5" baseline="30000" dirty="0">
                <a:cs typeface="Open Sans"/>
              </a:rPr>
              <a:t>-</a:t>
            </a:r>
            <a:r>
              <a:rPr lang="ru-RU" sz="1400" b="1" spc="160" dirty="0">
                <a:cs typeface="Open Sans"/>
              </a:rPr>
              <a:t> </a:t>
            </a:r>
            <a:r>
              <a:rPr lang="ru-RU" sz="1400" b="1" spc="-10" dirty="0">
                <a:cs typeface="Open Sans"/>
              </a:rPr>
              <a:t>+</a:t>
            </a:r>
            <a:r>
              <a:rPr lang="ru-RU" sz="1400" b="1" spc="20" dirty="0">
                <a:cs typeface="Open Sans"/>
              </a:rPr>
              <a:t> </a:t>
            </a:r>
            <a:r>
              <a:rPr lang="ru-RU" sz="1400" b="1" spc="-10" dirty="0">
                <a:cs typeface="Open Sans"/>
              </a:rPr>
              <a:t>6</a:t>
            </a:r>
            <a:r>
              <a:rPr lang="ru-RU" sz="1400" b="1" dirty="0">
                <a:cs typeface="Open Sans"/>
              </a:rPr>
              <a:t> </a:t>
            </a:r>
            <a:r>
              <a:rPr lang="ru-RU" sz="1400" b="1" spc="-10" dirty="0">
                <a:cs typeface="Open Sans"/>
              </a:rPr>
              <a:t>H</a:t>
            </a:r>
            <a:r>
              <a:rPr lang="ru-RU" sz="1400" b="1" spc="-20" baseline="-25000" dirty="0">
                <a:cs typeface="Open Sans"/>
              </a:rPr>
              <a:t>2</a:t>
            </a:r>
            <a:r>
              <a:rPr lang="ru-RU" sz="1400" b="1" spc="-15" dirty="0">
                <a:cs typeface="Open Sans"/>
              </a:rPr>
              <a:t>O</a:t>
            </a:r>
            <a:r>
              <a:rPr lang="ru-RU" sz="1400" b="1" spc="25" dirty="0">
                <a:cs typeface="Open Sans"/>
              </a:rPr>
              <a:t> </a:t>
            </a:r>
            <a:r>
              <a:rPr lang="ru-RU" sz="1400" b="1" spc="-5" dirty="0">
                <a:cs typeface="Open Sans"/>
              </a:rPr>
              <a:t>(</a:t>
            </a:r>
            <a:r>
              <a:rPr lang="ru-RU" sz="1400" b="1" spc="-20" dirty="0">
                <a:cs typeface="Open Sans"/>
              </a:rPr>
              <a:t>1</a:t>
            </a:r>
            <a:r>
              <a:rPr lang="ru-RU" sz="1400" b="1" spc="-5" dirty="0">
                <a:cs typeface="Open Sans"/>
              </a:rPr>
              <a:t>)</a:t>
            </a:r>
            <a:endParaRPr lang="ru-RU" sz="1400" b="1" dirty="0">
              <a:cs typeface="Open Sans"/>
            </a:endParaRPr>
          </a:p>
          <a:p>
            <a:pPr marL="2118995" indent="-43180">
              <a:lnSpc>
                <a:spcPct val="100000"/>
              </a:lnSpc>
            </a:pPr>
            <a:r>
              <a:rPr lang="ru-RU" sz="1400" b="1" spc="5" dirty="0">
                <a:cs typeface="Open Sans"/>
              </a:rPr>
              <a:t>H</a:t>
            </a:r>
            <a:r>
              <a:rPr lang="ru-RU" sz="1400" b="1" baseline="-25000" dirty="0">
                <a:cs typeface="Open Sans"/>
              </a:rPr>
              <a:t>2</a:t>
            </a:r>
            <a:r>
              <a:rPr lang="ru-RU" sz="1400" b="1" dirty="0">
                <a:cs typeface="Open Sans"/>
              </a:rPr>
              <a:t>O</a:t>
            </a:r>
            <a:r>
              <a:rPr lang="ru-RU" sz="1400" b="1" spc="25" dirty="0">
                <a:cs typeface="Open Sans"/>
              </a:rPr>
              <a:t> </a:t>
            </a:r>
            <a:r>
              <a:rPr lang="ru-RU" sz="1400" b="1" dirty="0">
                <a:cs typeface="Open Sans"/>
              </a:rPr>
              <a:t>+</a:t>
            </a:r>
            <a:r>
              <a:rPr lang="ru-RU" sz="1400" b="1" spc="10" dirty="0">
                <a:cs typeface="Open Sans"/>
              </a:rPr>
              <a:t> </a:t>
            </a:r>
            <a:r>
              <a:rPr lang="ru-RU" sz="1400" b="1" dirty="0">
                <a:cs typeface="Open Sans"/>
              </a:rPr>
              <a:t>4</a:t>
            </a:r>
            <a:r>
              <a:rPr lang="ru-RU" sz="1400" b="1" spc="10" dirty="0">
                <a:cs typeface="Open Sans"/>
              </a:rPr>
              <a:t> </a:t>
            </a:r>
            <a:r>
              <a:rPr lang="ru-RU" sz="1400" b="1" dirty="0">
                <a:cs typeface="Open Sans"/>
              </a:rPr>
              <a:t>[о]</a:t>
            </a:r>
            <a:r>
              <a:rPr lang="ru-RU" sz="1400" b="1" baseline="30000" dirty="0">
                <a:cs typeface="Open Sans"/>
              </a:rPr>
              <a:t>-</a:t>
            </a:r>
            <a:r>
              <a:rPr lang="ru-RU" sz="1400" b="1" spc="-35" dirty="0">
                <a:cs typeface="Open Sans"/>
              </a:rPr>
              <a:t> </a:t>
            </a:r>
            <a:r>
              <a:rPr lang="ru-RU" sz="1400" b="1" dirty="0">
                <a:cs typeface="Open Sans"/>
              </a:rPr>
              <a:t>+</a:t>
            </a:r>
            <a:r>
              <a:rPr lang="ru-RU" sz="1400" b="1" spc="10" dirty="0">
                <a:cs typeface="Open Sans"/>
              </a:rPr>
              <a:t> </a:t>
            </a:r>
            <a:r>
              <a:rPr lang="ru-RU" sz="1400" b="1" dirty="0">
                <a:cs typeface="Open Sans"/>
              </a:rPr>
              <a:t>6</a:t>
            </a:r>
            <a:r>
              <a:rPr lang="ru-RU" sz="1400" b="1" spc="10" dirty="0">
                <a:cs typeface="Open Sans"/>
              </a:rPr>
              <a:t> </a:t>
            </a:r>
            <a:r>
              <a:rPr lang="ru-RU" sz="1400" b="1" spc="5" dirty="0">
                <a:cs typeface="Open Sans"/>
              </a:rPr>
              <a:t>H</a:t>
            </a:r>
            <a:r>
              <a:rPr lang="ru-RU" sz="1400" b="1" baseline="-25000" dirty="0">
                <a:cs typeface="Open Sans"/>
              </a:rPr>
              <a:t>2</a:t>
            </a:r>
            <a:r>
              <a:rPr lang="ru-RU" sz="1400" b="1" dirty="0">
                <a:cs typeface="Open Sans"/>
              </a:rPr>
              <a:t>S</a:t>
            </a:r>
            <a:r>
              <a:rPr lang="ru-RU" sz="1400" b="1" spc="20" dirty="0">
                <a:cs typeface="Open Sans"/>
              </a:rPr>
              <a:t> </a:t>
            </a:r>
            <a:r>
              <a:rPr lang="ru-RU" sz="1400" b="1" dirty="0">
                <a:cs typeface="Arial"/>
              </a:rPr>
              <a:t>→</a:t>
            </a:r>
            <a:r>
              <a:rPr lang="ru-RU" sz="1400" b="1" spc="-25" dirty="0">
                <a:cs typeface="Arial"/>
              </a:rPr>
              <a:t> </a:t>
            </a:r>
            <a:r>
              <a:rPr lang="ru-RU" sz="1400" b="1" spc="5" dirty="0">
                <a:cs typeface="Open Sans"/>
              </a:rPr>
              <a:t>3</a:t>
            </a:r>
            <a:r>
              <a:rPr lang="ru-RU" sz="1400" b="1" spc="15" dirty="0">
                <a:cs typeface="Open Sans"/>
              </a:rPr>
              <a:t>S</a:t>
            </a:r>
            <a:r>
              <a:rPr lang="ru-RU" sz="1400" b="1" spc="-10" baseline="-25000" dirty="0">
                <a:cs typeface="Open Sans"/>
              </a:rPr>
              <a:t>2</a:t>
            </a:r>
            <a:r>
              <a:rPr lang="ru-RU" sz="1400" b="1" spc="5" dirty="0">
                <a:cs typeface="Open Sans"/>
              </a:rPr>
              <a:t>O</a:t>
            </a:r>
            <a:r>
              <a:rPr lang="ru-RU" sz="1400" b="1" spc="-10" baseline="-25000" dirty="0">
                <a:cs typeface="Open Sans"/>
              </a:rPr>
              <a:t>3</a:t>
            </a:r>
            <a:r>
              <a:rPr lang="ru-RU" sz="1400" b="1" spc="-10" baseline="30000" dirty="0">
                <a:cs typeface="Open Sans"/>
              </a:rPr>
              <a:t>2</a:t>
            </a:r>
            <a:r>
              <a:rPr lang="ru-RU" sz="1400" b="1" baseline="30000" dirty="0">
                <a:cs typeface="Open Sans"/>
              </a:rPr>
              <a:t>-</a:t>
            </a:r>
            <a:r>
              <a:rPr lang="ru-RU" sz="1400" b="1" dirty="0">
                <a:cs typeface="Open Sans"/>
              </a:rPr>
              <a:t> </a:t>
            </a:r>
            <a:r>
              <a:rPr lang="ru-RU" sz="1400" b="1" spc="-125" dirty="0">
                <a:cs typeface="Open Sans"/>
              </a:rPr>
              <a:t> </a:t>
            </a:r>
            <a:r>
              <a:rPr lang="ru-RU" sz="1400" b="1" dirty="0">
                <a:cs typeface="Open Sans"/>
              </a:rPr>
              <a:t>+</a:t>
            </a:r>
            <a:r>
              <a:rPr lang="ru-RU" sz="1400" b="1" spc="10" dirty="0">
                <a:cs typeface="Open Sans"/>
              </a:rPr>
              <a:t> </a:t>
            </a:r>
            <a:r>
              <a:rPr lang="ru-RU" sz="1400" b="1" spc="-10" dirty="0">
                <a:cs typeface="Open Sans"/>
              </a:rPr>
              <a:t>4</a:t>
            </a:r>
            <a:r>
              <a:rPr lang="ru-RU" sz="1400" b="1" dirty="0">
                <a:cs typeface="Open Sans"/>
              </a:rPr>
              <a:t>[о]</a:t>
            </a:r>
            <a:r>
              <a:rPr lang="ru-RU" sz="1400" b="1" spc="5" dirty="0">
                <a:cs typeface="Open Sans"/>
              </a:rPr>
              <a:t> H</a:t>
            </a:r>
            <a:r>
              <a:rPr lang="ru-RU" sz="1400" b="1" baseline="-25000" dirty="0">
                <a:cs typeface="Open Sans"/>
              </a:rPr>
              <a:t>4</a:t>
            </a:r>
            <a:r>
              <a:rPr lang="ru-RU" sz="1400" b="1" spc="20" dirty="0">
                <a:cs typeface="Open Sans"/>
              </a:rPr>
              <a:t> </a:t>
            </a:r>
            <a:r>
              <a:rPr lang="ru-RU" sz="1400" b="1" spc="10" dirty="0">
                <a:cs typeface="Open Sans"/>
              </a:rPr>
              <a:t>(</a:t>
            </a:r>
            <a:r>
              <a:rPr lang="ru-RU" sz="1400" b="1" dirty="0">
                <a:cs typeface="Open Sans"/>
              </a:rPr>
              <a:t>2)</a:t>
            </a:r>
          </a:p>
          <a:p>
            <a:pPr marL="2118995">
              <a:lnSpc>
                <a:spcPct val="100000"/>
              </a:lnSpc>
              <a:spcBef>
                <a:spcPts val="195"/>
              </a:spcBef>
            </a:pPr>
            <a:r>
              <a:rPr lang="ru-RU" sz="1400" b="1" spc="-10" dirty="0">
                <a:cs typeface="Open Sans"/>
              </a:rPr>
              <a:t>2</a:t>
            </a:r>
            <a:r>
              <a:rPr lang="ru-RU" sz="1400" b="1" dirty="0">
                <a:cs typeface="Open Sans"/>
              </a:rPr>
              <a:t>[о]</a:t>
            </a:r>
            <a:r>
              <a:rPr lang="ru-RU" sz="1400" b="1" spc="-5" baseline="30000" dirty="0">
                <a:cs typeface="Open Sans"/>
              </a:rPr>
              <a:t>-</a:t>
            </a:r>
            <a:r>
              <a:rPr lang="ru-RU" sz="1400" b="1" spc="-10" dirty="0">
                <a:cs typeface="Open Sans"/>
              </a:rPr>
              <a:t> +</a:t>
            </a:r>
            <a:r>
              <a:rPr lang="ru-RU" sz="1400" b="1" spc="10" dirty="0">
                <a:cs typeface="Open Sans"/>
              </a:rPr>
              <a:t> </a:t>
            </a:r>
            <a:r>
              <a:rPr lang="ru-RU" sz="1400" b="1" spc="-10" dirty="0">
                <a:cs typeface="Open Sans"/>
              </a:rPr>
              <a:t>6</a:t>
            </a:r>
            <a:r>
              <a:rPr lang="ru-RU" sz="1400" b="1" spc="10" dirty="0">
                <a:cs typeface="Open Sans"/>
              </a:rPr>
              <a:t> </a:t>
            </a:r>
            <a:r>
              <a:rPr lang="ru-RU" sz="1400" b="1" spc="5" dirty="0">
                <a:cs typeface="Open Sans"/>
              </a:rPr>
              <a:t>R</a:t>
            </a:r>
            <a:r>
              <a:rPr lang="ru-RU" sz="1400" b="1" dirty="0">
                <a:cs typeface="Open Sans"/>
              </a:rPr>
              <a:t>S</a:t>
            </a:r>
            <a:r>
              <a:rPr lang="ru-RU" sz="1400" b="1" spc="-15" dirty="0">
                <a:cs typeface="Open Sans"/>
              </a:rPr>
              <a:t>H</a:t>
            </a:r>
            <a:r>
              <a:rPr lang="ru-RU" sz="1400" b="1" spc="5" dirty="0">
                <a:cs typeface="Open Sans"/>
              </a:rPr>
              <a:t> </a:t>
            </a:r>
            <a:r>
              <a:rPr lang="ru-RU" sz="1400" b="1" dirty="0">
                <a:cs typeface="Arial"/>
              </a:rPr>
              <a:t>→</a:t>
            </a:r>
            <a:r>
              <a:rPr lang="ru-RU" sz="1400" b="1" spc="-25" dirty="0">
                <a:cs typeface="Arial"/>
              </a:rPr>
              <a:t> </a:t>
            </a:r>
            <a:r>
              <a:rPr lang="ru-RU" sz="1400" b="1" spc="-10" dirty="0">
                <a:cs typeface="Open Sans"/>
              </a:rPr>
              <a:t>3</a:t>
            </a:r>
            <a:r>
              <a:rPr lang="ru-RU" sz="1400" b="1" spc="20" dirty="0">
                <a:cs typeface="Open Sans"/>
              </a:rPr>
              <a:t> </a:t>
            </a:r>
            <a:r>
              <a:rPr lang="ru-RU" sz="1400" b="1" spc="5" dirty="0">
                <a:cs typeface="Open Sans"/>
              </a:rPr>
              <a:t>R</a:t>
            </a:r>
            <a:r>
              <a:rPr lang="ru-RU" sz="1400" b="1" dirty="0">
                <a:cs typeface="Open Sans"/>
              </a:rPr>
              <a:t>SSR</a:t>
            </a:r>
            <a:r>
              <a:rPr lang="ru-RU" sz="1400" b="1" spc="-15" dirty="0">
                <a:cs typeface="Open Sans"/>
              </a:rPr>
              <a:t> </a:t>
            </a:r>
            <a:r>
              <a:rPr lang="ru-RU" sz="1400" b="1" spc="-10" dirty="0">
                <a:cs typeface="Open Sans"/>
              </a:rPr>
              <a:t>+</a:t>
            </a:r>
            <a:r>
              <a:rPr lang="ru-RU" sz="1400" b="1" dirty="0">
                <a:cs typeface="Open Sans"/>
              </a:rPr>
              <a:t> </a:t>
            </a:r>
            <a:r>
              <a:rPr lang="ru-RU" sz="1400" b="1" spc="15" dirty="0">
                <a:cs typeface="Open Sans"/>
              </a:rPr>
              <a:t> </a:t>
            </a:r>
            <a:r>
              <a:rPr lang="ru-RU" sz="1400" b="1" spc="-10" dirty="0">
                <a:cs typeface="Open Sans"/>
              </a:rPr>
              <a:t>H</a:t>
            </a:r>
            <a:r>
              <a:rPr lang="ru-RU" sz="1400" b="1" spc="-15" baseline="-25000" dirty="0">
                <a:cs typeface="Open Sans"/>
              </a:rPr>
              <a:t>2</a:t>
            </a:r>
            <a:r>
              <a:rPr lang="ru-RU" sz="1400" b="1" spc="-15" dirty="0">
                <a:cs typeface="Open Sans"/>
              </a:rPr>
              <a:t>O</a:t>
            </a:r>
            <a:r>
              <a:rPr lang="ru-RU" sz="1400" b="1" spc="25" dirty="0">
                <a:cs typeface="Open Sans"/>
              </a:rPr>
              <a:t> </a:t>
            </a:r>
            <a:r>
              <a:rPr lang="ru-RU" sz="1400" b="1" dirty="0">
                <a:cs typeface="Open Sans"/>
              </a:rPr>
              <a:t>(</a:t>
            </a:r>
            <a:r>
              <a:rPr lang="ru-RU" sz="1400" b="1" spc="-10" dirty="0">
                <a:cs typeface="Open Sans"/>
              </a:rPr>
              <a:t>3)</a:t>
            </a:r>
          </a:p>
          <a:p>
            <a:pPr marL="2404745" indent="-285750">
              <a:lnSpc>
                <a:spcPct val="100000"/>
              </a:lnSpc>
              <a:spcBef>
                <a:spcPts val="195"/>
              </a:spcBef>
              <a:buFont typeface="Arial" panose="020B0604020202020204" pitchFamily="34" charset="0"/>
              <a:buChar char="•"/>
            </a:pPr>
            <a:endParaRPr lang="ru-RU" sz="1400" b="1" spc="-10" dirty="0">
              <a:solidFill>
                <a:srgbClr val="5F5F5F"/>
              </a:solidFill>
              <a:cs typeface="Open Sans"/>
            </a:endParaRPr>
          </a:p>
          <a:p>
            <a:pPr marL="822325" marR="5080" indent="-285750">
              <a:buFont typeface="Arial" panose="020B0604020202020204" pitchFamily="34" charset="0"/>
              <a:buChar char="•"/>
              <a:tabLst>
                <a:tab pos="536575" algn="l"/>
              </a:tabLst>
            </a:pPr>
            <a:r>
              <a:rPr lang="ru-RU" sz="1400" dirty="0">
                <a:solidFill>
                  <a:srgbClr val="DB1F28"/>
                </a:solidFill>
                <a:cs typeface="Open Sans"/>
              </a:rPr>
              <a:t>Не</a:t>
            </a:r>
            <a:r>
              <a:rPr lang="ru-RU" sz="1400" spc="-15" dirty="0">
                <a:solidFill>
                  <a:srgbClr val="DB1F28"/>
                </a:solidFill>
                <a:cs typeface="Open Sans"/>
              </a:rPr>
              <a:t> 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со</a:t>
            </a:r>
            <a:r>
              <a:rPr lang="ru-RU" sz="1400" spc="-10" dirty="0">
                <a:solidFill>
                  <a:srgbClr val="DB1F28"/>
                </a:solidFill>
                <a:cs typeface="Open Sans"/>
              </a:rPr>
              <a:t>д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е</a:t>
            </a:r>
            <a:r>
              <a:rPr lang="ru-RU" sz="1400" spc="-25" dirty="0">
                <a:solidFill>
                  <a:srgbClr val="DB1F28"/>
                </a:solidFill>
                <a:cs typeface="Open Sans"/>
              </a:rPr>
              <a:t>р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жит</a:t>
            </a:r>
            <a:r>
              <a:rPr lang="ru-RU" sz="1400" spc="-30" dirty="0">
                <a:solidFill>
                  <a:srgbClr val="DB1F28"/>
                </a:solidFill>
                <a:cs typeface="Open Sans"/>
              </a:rPr>
              <a:t> </a:t>
            </a:r>
            <a:r>
              <a:rPr lang="ru-RU" sz="1400" spc="-5" dirty="0">
                <a:solidFill>
                  <a:srgbClr val="DB1F28"/>
                </a:solidFill>
                <a:cs typeface="Open Sans"/>
              </a:rPr>
              <a:t>ф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орм</a:t>
            </a:r>
            <a:r>
              <a:rPr lang="ru-RU" sz="1400" spc="5" dirty="0">
                <a:solidFill>
                  <a:srgbClr val="DB1F28"/>
                </a:solidFill>
                <a:cs typeface="Open Sans"/>
              </a:rPr>
              <a:t>а</a:t>
            </a:r>
            <a:r>
              <a:rPr lang="ru-RU" sz="1400" spc="-5" dirty="0">
                <a:solidFill>
                  <a:srgbClr val="DB1F28"/>
                </a:solidFill>
                <a:cs typeface="Open Sans"/>
              </a:rPr>
              <a:t>л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ь</a:t>
            </a:r>
            <a:r>
              <a:rPr lang="ru-RU" sz="1400" spc="-10" dirty="0">
                <a:solidFill>
                  <a:srgbClr val="DB1F28"/>
                </a:solidFill>
                <a:cs typeface="Open Sans"/>
              </a:rPr>
              <a:t>д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еги</a:t>
            </a:r>
            <a:r>
              <a:rPr lang="ru-RU" sz="1400" spc="-10" dirty="0">
                <a:solidFill>
                  <a:srgbClr val="DB1F28"/>
                </a:solidFill>
                <a:cs typeface="Open Sans"/>
              </a:rPr>
              <a:t>д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а</a:t>
            </a:r>
            <a:r>
              <a:rPr lang="ru-RU" sz="1400" spc="-5" dirty="0">
                <a:solidFill>
                  <a:srgbClr val="DB1F28"/>
                </a:solidFill>
                <a:cs typeface="Open Sans"/>
              </a:rPr>
              <a:t> 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и е</a:t>
            </a:r>
            <a:r>
              <a:rPr lang="ru-RU" sz="1400" spc="-5" dirty="0">
                <a:solidFill>
                  <a:srgbClr val="DB1F28"/>
                </a:solidFill>
                <a:cs typeface="Open Sans"/>
              </a:rPr>
              <a:t>г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о</a:t>
            </a:r>
            <a:r>
              <a:rPr lang="ru-RU" sz="1400" spc="-30" dirty="0">
                <a:solidFill>
                  <a:srgbClr val="DB1F28"/>
                </a:solidFill>
                <a:cs typeface="Open Sans"/>
              </a:rPr>
              <a:t> 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п</a:t>
            </a:r>
            <a:r>
              <a:rPr lang="ru-RU" sz="1400" spc="5" dirty="0">
                <a:solidFill>
                  <a:srgbClr val="DB1F28"/>
                </a:solidFill>
                <a:cs typeface="Open Sans"/>
              </a:rPr>
              <a:t>р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ои</a:t>
            </a:r>
            <a:r>
              <a:rPr lang="ru-RU" sz="1400" spc="-10" dirty="0">
                <a:solidFill>
                  <a:srgbClr val="DB1F28"/>
                </a:solidFill>
                <a:cs typeface="Open Sans"/>
              </a:rPr>
              <a:t>з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вод</a:t>
            </a:r>
            <a:r>
              <a:rPr lang="ru-RU" sz="1400" spc="-5" dirty="0">
                <a:solidFill>
                  <a:srgbClr val="DB1F28"/>
                </a:solidFill>
                <a:cs typeface="Open Sans"/>
              </a:rPr>
              <a:t>н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ых</a:t>
            </a:r>
            <a:r>
              <a:rPr lang="ru-RU" sz="1400" spc="-15" dirty="0">
                <a:solidFill>
                  <a:srgbClr val="DB1F28"/>
                </a:solidFill>
                <a:cs typeface="Open Sans"/>
              </a:rPr>
              <a:t> </a:t>
            </a:r>
            <a:r>
              <a:rPr lang="ru-RU" sz="1400" dirty="0" err="1">
                <a:solidFill>
                  <a:srgbClr val="DB1F28"/>
                </a:solidFill>
                <a:cs typeface="Open Sans"/>
              </a:rPr>
              <a:t>триаз</a:t>
            </a:r>
            <a:r>
              <a:rPr lang="ru-RU" sz="1400" spc="-5" dirty="0" err="1">
                <a:solidFill>
                  <a:srgbClr val="DB1F28"/>
                </a:solidFill>
                <a:cs typeface="Open Sans"/>
              </a:rPr>
              <a:t>и</a:t>
            </a:r>
            <a:r>
              <a:rPr lang="ru-RU" sz="1400" dirty="0" err="1">
                <a:solidFill>
                  <a:srgbClr val="DB1F28"/>
                </a:solidFill>
                <a:cs typeface="Open Sans"/>
              </a:rPr>
              <a:t>нов</a:t>
            </a:r>
            <a:r>
              <a:rPr lang="ru-RU" sz="1400" spc="-5" dirty="0">
                <a:solidFill>
                  <a:srgbClr val="DB1F28"/>
                </a:solidFill>
                <a:cs typeface="Open Sans"/>
              </a:rPr>
              <a:t> 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(не </a:t>
            </a:r>
            <a:r>
              <a:rPr lang="ru-RU" sz="1400" spc="-20" dirty="0">
                <a:solidFill>
                  <a:srgbClr val="DB1F28"/>
                </a:solidFill>
                <a:cs typeface="Open Sans"/>
              </a:rPr>
              <a:t>т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о</a:t>
            </a:r>
            <a:r>
              <a:rPr lang="ru-RU" sz="1400" spc="-25" dirty="0">
                <a:solidFill>
                  <a:srgbClr val="DB1F28"/>
                </a:solidFill>
                <a:cs typeface="Open Sans"/>
              </a:rPr>
              <a:t>к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сич</a:t>
            </a:r>
            <a:r>
              <a:rPr lang="ru-RU" sz="1400" spc="-5" dirty="0">
                <a:solidFill>
                  <a:srgbClr val="DB1F28"/>
                </a:solidFill>
                <a:cs typeface="Open Sans"/>
              </a:rPr>
              <a:t>е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н,</a:t>
            </a:r>
            <a:r>
              <a:rPr lang="ru-RU" sz="1400" spc="-45" dirty="0">
                <a:solidFill>
                  <a:srgbClr val="DB1F28"/>
                </a:solidFill>
                <a:cs typeface="Open Sans"/>
              </a:rPr>
              <a:t> 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не име</a:t>
            </a:r>
            <a:r>
              <a:rPr lang="ru-RU" sz="1400" spc="-5" dirty="0">
                <a:solidFill>
                  <a:srgbClr val="DB1F28"/>
                </a:solidFill>
                <a:cs typeface="Open Sans"/>
              </a:rPr>
              <a:t>е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т</a:t>
            </a:r>
            <a:r>
              <a:rPr lang="ru-RU" sz="1400" spc="-15" dirty="0">
                <a:solidFill>
                  <a:srgbClr val="DB1F28"/>
                </a:solidFill>
                <a:cs typeface="Open Sans"/>
              </a:rPr>
              <a:t> 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запа</a:t>
            </a:r>
            <a:r>
              <a:rPr lang="ru-RU" sz="1400" spc="-10" dirty="0">
                <a:solidFill>
                  <a:srgbClr val="DB1F28"/>
                </a:solidFill>
                <a:cs typeface="Open Sans"/>
              </a:rPr>
              <a:t>х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а, </a:t>
            </a:r>
            <a:r>
              <a:rPr lang="ru-RU" sz="1400" spc="-5" dirty="0">
                <a:solidFill>
                  <a:srgbClr val="DB1F28"/>
                </a:solidFill>
                <a:cs typeface="Open Sans"/>
              </a:rPr>
              <a:t>н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е</a:t>
            </a:r>
            <a:r>
              <a:rPr lang="ru-RU" sz="1400" spc="-10" dirty="0">
                <a:solidFill>
                  <a:srgbClr val="DB1F28"/>
                </a:solidFill>
                <a:cs typeface="Open Sans"/>
              </a:rPr>
              <a:t> г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ор</a:t>
            </a:r>
            <a:r>
              <a:rPr lang="ru-RU" sz="1400" spc="-15" dirty="0">
                <a:solidFill>
                  <a:srgbClr val="DB1F28"/>
                </a:solidFill>
                <a:cs typeface="Open Sans"/>
              </a:rPr>
              <a:t>ю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ч,</a:t>
            </a:r>
            <a:r>
              <a:rPr lang="ru-RU" sz="1400" spc="-40" dirty="0">
                <a:solidFill>
                  <a:srgbClr val="DB1F28"/>
                </a:solidFill>
                <a:cs typeface="Open Sans"/>
              </a:rPr>
              <a:t> </a:t>
            </a:r>
          </a:p>
          <a:p>
            <a:pPr marL="822325" marR="5080" indent="-285750">
              <a:buFont typeface="Arial" panose="020B0604020202020204" pitchFamily="34" charset="0"/>
              <a:buChar char="•"/>
              <a:tabLst>
                <a:tab pos="536575" algn="l"/>
              </a:tabLst>
            </a:pPr>
            <a:r>
              <a:rPr lang="ru-RU" sz="1400" dirty="0">
                <a:solidFill>
                  <a:srgbClr val="DB1F28"/>
                </a:solidFill>
                <a:cs typeface="Open Sans"/>
              </a:rPr>
              <a:t>не образу</a:t>
            </a:r>
            <a:r>
              <a:rPr lang="ru-RU" sz="1400" spc="-10" dirty="0">
                <a:solidFill>
                  <a:srgbClr val="DB1F28"/>
                </a:solidFill>
                <a:cs typeface="Open Sans"/>
              </a:rPr>
              <a:t>е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т</a:t>
            </a:r>
            <a:r>
              <a:rPr lang="ru-RU" sz="1400" spc="-25" dirty="0">
                <a:solidFill>
                  <a:srgbClr val="DB1F28"/>
                </a:solidFill>
                <a:cs typeface="Open Sans"/>
              </a:rPr>
              <a:t> 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н</a:t>
            </a:r>
            <a:r>
              <a:rPr lang="ru-RU" sz="1400" spc="-5" dirty="0">
                <a:solidFill>
                  <a:srgbClr val="DB1F28"/>
                </a:solidFill>
                <a:cs typeface="Open Sans"/>
              </a:rPr>
              <a:t>е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раст</a:t>
            </a:r>
            <a:r>
              <a:rPr lang="ru-RU" sz="1400" spc="-10" dirty="0">
                <a:solidFill>
                  <a:srgbClr val="DB1F28"/>
                </a:solidFill>
                <a:cs typeface="Open Sans"/>
              </a:rPr>
              <a:t>в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орим</a:t>
            </a:r>
            <a:r>
              <a:rPr lang="ru-RU" sz="1400" spc="-5" dirty="0">
                <a:solidFill>
                  <a:srgbClr val="DB1F28"/>
                </a:solidFill>
                <a:cs typeface="Open Sans"/>
              </a:rPr>
              <a:t>ы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х</a:t>
            </a:r>
            <a:r>
              <a:rPr lang="ru-RU" sz="1400" spc="-25" dirty="0">
                <a:solidFill>
                  <a:srgbClr val="DB1F28"/>
                </a:solidFill>
                <a:cs typeface="Open Sans"/>
              </a:rPr>
              <a:t> 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п</a:t>
            </a:r>
            <a:r>
              <a:rPr lang="ru-RU" sz="1400" spc="5" dirty="0">
                <a:solidFill>
                  <a:srgbClr val="DB1F28"/>
                </a:solidFill>
                <a:cs typeface="Open Sans"/>
              </a:rPr>
              <a:t>р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о</a:t>
            </a:r>
            <a:r>
              <a:rPr lang="ru-RU" sz="1400" spc="-10" dirty="0">
                <a:solidFill>
                  <a:srgbClr val="DB1F28"/>
                </a:solidFill>
                <a:cs typeface="Open Sans"/>
              </a:rPr>
              <a:t>д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ук</a:t>
            </a:r>
            <a:r>
              <a:rPr lang="ru-RU" sz="1400" spc="-15" dirty="0">
                <a:solidFill>
                  <a:srgbClr val="DB1F28"/>
                </a:solidFill>
                <a:cs typeface="Open Sans"/>
              </a:rPr>
              <a:t>т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ов реакц</a:t>
            </a:r>
            <a:r>
              <a:rPr lang="ru-RU" sz="1400" spc="-5" dirty="0">
                <a:solidFill>
                  <a:srgbClr val="DB1F28"/>
                </a:solidFill>
                <a:cs typeface="Open Sans"/>
              </a:rPr>
              <a:t>и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и</a:t>
            </a:r>
            <a:r>
              <a:rPr lang="ru-RU" sz="1400" spc="-5" dirty="0">
                <a:solidFill>
                  <a:srgbClr val="DB1F28"/>
                </a:solidFill>
                <a:cs typeface="Open Sans"/>
              </a:rPr>
              <a:t>);</a:t>
            </a:r>
          </a:p>
          <a:p>
            <a:pPr marL="822325" marR="5080" indent="-285750">
              <a:buFont typeface="Arial" panose="020B0604020202020204" pitchFamily="34" charset="0"/>
              <a:buChar char="•"/>
              <a:tabLst>
                <a:tab pos="536575" algn="l"/>
              </a:tabLst>
            </a:pPr>
            <a:endParaRPr lang="ru-RU" sz="1400" dirty="0">
              <a:cs typeface="Open Sans"/>
            </a:endParaRPr>
          </a:p>
          <a:p>
            <a:pPr marL="822325" marR="2890520" indent="-285750">
              <a:spcBef>
                <a:spcPts val="25"/>
              </a:spcBef>
              <a:buFont typeface="Arial" panose="020B0604020202020204" pitchFamily="34" charset="0"/>
              <a:buChar char="•"/>
              <a:tabLst>
                <a:tab pos="536575" algn="l"/>
              </a:tabLst>
            </a:pPr>
            <a:r>
              <a:rPr lang="ru-RU" sz="1400" dirty="0">
                <a:cs typeface="Open Sans"/>
              </a:rPr>
              <a:t>В</a:t>
            </a:r>
            <a:r>
              <a:rPr lang="ru-RU" sz="1400" spc="-5" dirty="0">
                <a:cs typeface="Open Sans"/>
              </a:rPr>
              <a:t>ы</a:t>
            </a:r>
            <a:r>
              <a:rPr lang="ru-RU" sz="1400" dirty="0">
                <a:cs typeface="Open Sans"/>
              </a:rPr>
              <a:t>з</a:t>
            </a:r>
            <a:r>
              <a:rPr lang="ru-RU" sz="1400" spc="-10" dirty="0">
                <a:cs typeface="Open Sans"/>
              </a:rPr>
              <a:t>ы</a:t>
            </a:r>
            <a:r>
              <a:rPr lang="ru-RU" sz="1400" dirty="0">
                <a:cs typeface="Open Sans"/>
              </a:rPr>
              <a:t>вает</a:t>
            </a:r>
            <a:r>
              <a:rPr lang="ru-RU" sz="1400" spc="-15" dirty="0">
                <a:cs typeface="Open Sans"/>
              </a:rPr>
              <a:t> </a:t>
            </a:r>
            <a:r>
              <a:rPr lang="ru-RU" sz="1400" dirty="0">
                <a:cs typeface="Open Sans"/>
              </a:rPr>
              <a:t>н</a:t>
            </a:r>
            <a:r>
              <a:rPr lang="ru-RU" sz="1400" spc="-5" dirty="0">
                <a:cs typeface="Open Sans"/>
              </a:rPr>
              <a:t>е</a:t>
            </a:r>
            <a:r>
              <a:rPr lang="ru-RU" sz="1400" dirty="0">
                <a:cs typeface="Open Sans"/>
              </a:rPr>
              <a:t>обрат</a:t>
            </a:r>
            <a:r>
              <a:rPr lang="ru-RU" sz="1400" spc="-10" dirty="0">
                <a:cs typeface="Open Sans"/>
              </a:rPr>
              <a:t>и</a:t>
            </a:r>
            <a:r>
              <a:rPr lang="ru-RU" sz="1400" dirty="0">
                <a:cs typeface="Open Sans"/>
              </a:rPr>
              <a:t>мую</a:t>
            </a:r>
            <a:r>
              <a:rPr lang="ru-RU" sz="1400" spc="-15" dirty="0">
                <a:cs typeface="Open Sans"/>
              </a:rPr>
              <a:t> </a:t>
            </a:r>
            <a:r>
              <a:rPr lang="ru-RU" sz="1400" spc="-25" dirty="0">
                <a:cs typeface="Open Sans"/>
              </a:rPr>
              <a:t>к</a:t>
            </a:r>
            <a:r>
              <a:rPr lang="ru-RU" sz="1400" dirty="0">
                <a:cs typeface="Open Sans"/>
              </a:rPr>
              <a:t>он</a:t>
            </a:r>
            <a:r>
              <a:rPr lang="ru-RU" sz="1400" spc="-5" dirty="0">
                <a:cs typeface="Open Sans"/>
              </a:rPr>
              <a:t>в</a:t>
            </a:r>
            <a:r>
              <a:rPr lang="ru-RU" sz="1400" dirty="0">
                <a:cs typeface="Open Sans"/>
              </a:rPr>
              <a:t>ер</a:t>
            </a:r>
            <a:r>
              <a:rPr lang="ru-RU" sz="1400" spc="5" dirty="0">
                <a:cs typeface="Open Sans"/>
              </a:rPr>
              <a:t>с</a:t>
            </a:r>
            <a:r>
              <a:rPr lang="ru-RU" sz="1400" dirty="0">
                <a:cs typeface="Open Sans"/>
              </a:rPr>
              <a:t>ию</a:t>
            </a:r>
            <a:r>
              <a:rPr lang="ru-RU" sz="1400" spc="-35" dirty="0">
                <a:cs typeface="Open Sans"/>
              </a:rPr>
              <a:t> </a:t>
            </a:r>
            <a:r>
              <a:rPr lang="ru-RU" sz="1400" dirty="0">
                <a:cs typeface="Open Sans"/>
              </a:rPr>
              <a:t>сер</a:t>
            </a:r>
            <a:r>
              <a:rPr lang="ru-RU" sz="1400" spc="5" dirty="0">
                <a:cs typeface="Open Sans"/>
              </a:rPr>
              <a:t>о</a:t>
            </a:r>
            <a:r>
              <a:rPr lang="ru-RU" sz="1400" dirty="0">
                <a:cs typeface="Open Sans"/>
              </a:rPr>
              <a:t>водо</a:t>
            </a:r>
            <a:r>
              <a:rPr lang="ru-RU" sz="1400" spc="5" dirty="0">
                <a:cs typeface="Open Sans"/>
              </a:rPr>
              <a:t>р</a:t>
            </a:r>
            <a:r>
              <a:rPr lang="ru-RU" sz="1400" spc="-10" dirty="0">
                <a:cs typeface="Open Sans"/>
              </a:rPr>
              <a:t>од</a:t>
            </a:r>
            <a:r>
              <a:rPr lang="ru-RU" sz="1400" dirty="0">
                <a:cs typeface="Open Sans"/>
              </a:rPr>
              <a:t>а</a:t>
            </a:r>
            <a:r>
              <a:rPr lang="ru-RU" sz="1400" spc="-30" dirty="0">
                <a:cs typeface="Open Sans"/>
              </a:rPr>
              <a:t> </a:t>
            </a:r>
            <a:r>
              <a:rPr lang="ru-RU" sz="1400" dirty="0">
                <a:cs typeface="Open Sans"/>
              </a:rPr>
              <a:t>и</a:t>
            </a:r>
            <a:r>
              <a:rPr lang="ru-RU" sz="1400" spc="10" dirty="0">
                <a:cs typeface="Open Sans"/>
              </a:rPr>
              <a:t> </a:t>
            </a:r>
            <a:r>
              <a:rPr lang="ru-RU" sz="1400" dirty="0">
                <a:cs typeface="Open Sans"/>
              </a:rPr>
              <a:t>мерк</a:t>
            </a:r>
            <a:r>
              <a:rPr lang="ru-RU" sz="1400" spc="5" dirty="0">
                <a:cs typeface="Open Sans"/>
              </a:rPr>
              <a:t>а</a:t>
            </a:r>
            <a:r>
              <a:rPr lang="ru-RU" sz="1400" dirty="0">
                <a:cs typeface="Open Sans"/>
              </a:rPr>
              <a:t>птанов;</a:t>
            </a:r>
          </a:p>
          <a:p>
            <a:pPr marL="822325" marR="2890520" indent="-285750">
              <a:spcBef>
                <a:spcPts val="25"/>
              </a:spcBef>
              <a:buFont typeface="Arial" panose="020B0604020202020204" pitchFamily="34" charset="0"/>
              <a:buChar char="•"/>
              <a:tabLst>
                <a:tab pos="536575" algn="l"/>
              </a:tabLst>
            </a:pPr>
            <a:endParaRPr lang="ru-RU" sz="1400" dirty="0">
              <a:cs typeface="Open Sans"/>
            </a:endParaRPr>
          </a:p>
          <a:p>
            <a:pPr marL="822325" marR="2890520" indent="-285750">
              <a:spcBef>
                <a:spcPts val="25"/>
              </a:spcBef>
              <a:buFont typeface="Arial" panose="020B0604020202020204" pitchFamily="34" charset="0"/>
              <a:buChar char="•"/>
              <a:tabLst>
                <a:tab pos="536575" algn="l"/>
              </a:tabLst>
            </a:pPr>
            <a:r>
              <a:rPr lang="ru-RU" sz="1400" dirty="0">
                <a:cs typeface="Open Sans"/>
              </a:rPr>
              <a:t>Сре</a:t>
            </a:r>
            <a:r>
              <a:rPr lang="ru-RU" sz="1400" spc="-10" dirty="0">
                <a:cs typeface="Open Sans"/>
              </a:rPr>
              <a:t>д</a:t>
            </a:r>
            <a:r>
              <a:rPr lang="ru-RU" sz="1400" dirty="0">
                <a:cs typeface="Open Sans"/>
              </a:rPr>
              <a:t>н</a:t>
            </a:r>
            <a:r>
              <a:rPr lang="ru-RU" sz="1400" spc="-10" dirty="0">
                <a:cs typeface="Open Sans"/>
              </a:rPr>
              <a:t>и</a:t>
            </a:r>
            <a:r>
              <a:rPr lang="ru-RU" sz="1400" dirty="0">
                <a:cs typeface="Open Sans"/>
              </a:rPr>
              <a:t>й</a:t>
            </a:r>
            <a:r>
              <a:rPr lang="ru-RU" sz="1400" spc="5" dirty="0">
                <a:cs typeface="Open Sans"/>
              </a:rPr>
              <a:t> </a:t>
            </a:r>
            <a:r>
              <a:rPr lang="ru-RU" sz="1400" dirty="0">
                <a:cs typeface="Open Sans"/>
              </a:rPr>
              <a:t>рас</a:t>
            </a:r>
            <a:r>
              <a:rPr lang="ru-RU" sz="1400" spc="-30" dirty="0">
                <a:cs typeface="Open Sans"/>
              </a:rPr>
              <a:t>х</a:t>
            </a:r>
            <a:r>
              <a:rPr lang="ru-RU" sz="1400" dirty="0">
                <a:cs typeface="Open Sans"/>
              </a:rPr>
              <a:t>од</a:t>
            </a:r>
            <a:r>
              <a:rPr lang="ru-RU" sz="1400" spc="-20" dirty="0">
                <a:cs typeface="Open Sans"/>
              </a:rPr>
              <a:t> </a:t>
            </a:r>
            <a:r>
              <a:rPr lang="ru-RU" sz="1400" spc="-10" dirty="0">
                <a:cs typeface="Open Sans"/>
              </a:rPr>
              <a:t>SU</a:t>
            </a:r>
            <a:r>
              <a:rPr lang="ru-RU" sz="1400" dirty="0">
                <a:cs typeface="Open Sans"/>
              </a:rPr>
              <a:t>L</a:t>
            </a:r>
            <a:r>
              <a:rPr lang="ru-RU" sz="1400" spc="-20" dirty="0">
                <a:cs typeface="Open Sans"/>
              </a:rPr>
              <a:t>F</a:t>
            </a:r>
            <a:r>
              <a:rPr lang="ru-RU" sz="1400" spc="-10" dirty="0">
                <a:cs typeface="Open Sans"/>
              </a:rPr>
              <a:t>ALI</a:t>
            </a:r>
            <a:r>
              <a:rPr lang="en-US" sz="1400" spc="-10" dirty="0">
                <a:cs typeface="Open Sans"/>
              </a:rPr>
              <a:t>TE</a:t>
            </a:r>
            <a:r>
              <a:rPr lang="ru-RU" sz="1400" spc="-30" dirty="0">
                <a:cs typeface="Open Sans"/>
              </a:rPr>
              <a:t> </a:t>
            </a:r>
            <a:r>
              <a:rPr lang="ru-RU" sz="1400" dirty="0">
                <a:cs typeface="Open Sans"/>
              </a:rPr>
              <a:t>состав</a:t>
            </a:r>
            <a:r>
              <a:rPr lang="ru-RU" sz="1400" spc="-5" dirty="0">
                <a:cs typeface="Open Sans"/>
              </a:rPr>
              <a:t>ля</a:t>
            </a:r>
            <a:r>
              <a:rPr lang="ru-RU" sz="1400" dirty="0">
                <a:cs typeface="Open Sans"/>
              </a:rPr>
              <a:t>ет</a:t>
            </a:r>
            <a:r>
              <a:rPr lang="ru-RU" sz="1400" spc="-25" dirty="0">
                <a:cs typeface="Open Sans"/>
              </a:rPr>
              <a:t> </a:t>
            </a:r>
            <a:r>
              <a:rPr lang="ru-RU" sz="1400" spc="-5" dirty="0">
                <a:cs typeface="Open Sans"/>
              </a:rPr>
              <a:t>1</a:t>
            </a:r>
            <a:r>
              <a:rPr lang="ru-RU" sz="1400" spc="-10" dirty="0">
                <a:cs typeface="Open Sans"/>
              </a:rPr>
              <a:t>-</a:t>
            </a:r>
            <a:r>
              <a:rPr lang="ru-RU" sz="1400" dirty="0">
                <a:cs typeface="Open Sans"/>
              </a:rPr>
              <a:t>3</a:t>
            </a:r>
            <a:r>
              <a:rPr lang="ru-RU" sz="1400" spc="10" dirty="0">
                <a:cs typeface="Open Sans"/>
              </a:rPr>
              <a:t> </a:t>
            </a:r>
            <a:r>
              <a:rPr lang="ru-RU" sz="1400" dirty="0" err="1">
                <a:cs typeface="Open Sans"/>
              </a:rPr>
              <a:t>ppm</a:t>
            </a:r>
            <a:r>
              <a:rPr lang="ru-RU" sz="1400" spc="10" dirty="0">
                <a:cs typeface="Open Sans"/>
              </a:rPr>
              <a:t> </a:t>
            </a:r>
            <a:r>
              <a:rPr lang="ru-RU" sz="1400" dirty="0">
                <a:cs typeface="Open Sans"/>
              </a:rPr>
              <a:t>на 1</a:t>
            </a:r>
            <a:r>
              <a:rPr lang="ru-RU" sz="1400" spc="-5" dirty="0">
                <a:cs typeface="Open Sans"/>
              </a:rPr>
              <a:t> </a:t>
            </a:r>
            <a:r>
              <a:rPr lang="ru-RU" sz="1400" dirty="0" err="1">
                <a:cs typeface="Open Sans"/>
              </a:rPr>
              <a:t>ppm</a:t>
            </a:r>
            <a:r>
              <a:rPr lang="ru-RU" sz="1400" spc="15" dirty="0">
                <a:cs typeface="Open Sans"/>
              </a:rPr>
              <a:t> </a:t>
            </a:r>
            <a:r>
              <a:rPr lang="ru-RU" sz="1400" dirty="0">
                <a:cs typeface="Open Sans"/>
              </a:rPr>
              <a:t>акт</a:t>
            </a:r>
            <a:r>
              <a:rPr lang="ru-RU" sz="1400" spc="-10" dirty="0">
                <a:cs typeface="Open Sans"/>
              </a:rPr>
              <a:t>и</a:t>
            </a:r>
            <a:r>
              <a:rPr lang="ru-RU" sz="1400" dirty="0">
                <a:cs typeface="Open Sans"/>
              </a:rPr>
              <a:t>в</a:t>
            </a:r>
            <a:r>
              <a:rPr lang="ru-RU" sz="1400" spc="-5" dirty="0">
                <a:cs typeface="Open Sans"/>
              </a:rPr>
              <a:t>н</a:t>
            </a:r>
            <a:r>
              <a:rPr lang="ru-RU" sz="1400" dirty="0">
                <a:cs typeface="Open Sans"/>
              </a:rPr>
              <a:t>ой</a:t>
            </a:r>
            <a:r>
              <a:rPr lang="ru-RU" sz="1400" spc="-20" dirty="0">
                <a:cs typeface="Open Sans"/>
              </a:rPr>
              <a:t> </a:t>
            </a:r>
            <a:r>
              <a:rPr lang="ru-RU" sz="1400" dirty="0">
                <a:cs typeface="Open Sans"/>
              </a:rPr>
              <a:t>серы;</a:t>
            </a:r>
          </a:p>
          <a:p>
            <a:pPr marL="822325" marR="2890520" indent="-285750">
              <a:spcBef>
                <a:spcPts val="25"/>
              </a:spcBef>
              <a:buFont typeface="Arial" panose="020B0604020202020204" pitchFamily="34" charset="0"/>
              <a:buChar char="•"/>
              <a:tabLst>
                <a:tab pos="536575" algn="l"/>
              </a:tabLst>
            </a:pPr>
            <a:endParaRPr lang="ru-RU" sz="1400" dirty="0">
              <a:cs typeface="Open Sans"/>
            </a:endParaRPr>
          </a:p>
          <a:p>
            <a:pPr marL="822325" marR="2890520" indent="-285750">
              <a:spcBef>
                <a:spcPts val="25"/>
              </a:spcBef>
              <a:buFont typeface="Arial" panose="020B0604020202020204" pitchFamily="34" charset="0"/>
              <a:buChar char="•"/>
              <a:tabLst>
                <a:tab pos="536575" algn="l"/>
              </a:tabLst>
            </a:pPr>
            <a:r>
              <a:rPr lang="ru-RU" sz="1400" dirty="0">
                <a:cs typeface="Open Sans"/>
              </a:rPr>
              <a:t>Про</a:t>
            </a:r>
            <a:r>
              <a:rPr lang="ru-RU" sz="1400" spc="-10" dirty="0">
                <a:cs typeface="Open Sans"/>
              </a:rPr>
              <a:t>д</a:t>
            </a:r>
            <a:r>
              <a:rPr lang="ru-RU" sz="1400" dirty="0">
                <a:cs typeface="Open Sans"/>
              </a:rPr>
              <a:t>ук</a:t>
            </a:r>
            <a:r>
              <a:rPr lang="ru-RU" sz="1400" spc="-10" dirty="0">
                <a:cs typeface="Open Sans"/>
              </a:rPr>
              <a:t>т</a:t>
            </a:r>
            <a:r>
              <a:rPr lang="ru-RU" sz="1400" dirty="0">
                <a:cs typeface="Open Sans"/>
              </a:rPr>
              <a:t>ы</a:t>
            </a:r>
            <a:r>
              <a:rPr lang="ru-RU" sz="1400" spc="-10" dirty="0">
                <a:cs typeface="Open Sans"/>
              </a:rPr>
              <a:t> </a:t>
            </a:r>
            <a:r>
              <a:rPr lang="ru-RU" sz="1400" dirty="0">
                <a:cs typeface="Open Sans"/>
              </a:rPr>
              <a:t>реакц</a:t>
            </a:r>
            <a:r>
              <a:rPr lang="ru-RU" sz="1400" spc="-10" dirty="0">
                <a:cs typeface="Open Sans"/>
              </a:rPr>
              <a:t>и</a:t>
            </a:r>
            <a:r>
              <a:rPr lang="ru-RU" sz="1400" dirty="0">
                <a:cs typeface="Open Sans"/>
              </a:rPr>
              <a:t>й</a:t>
            </a:r>
            <a:r>
              <a:rPr lang="ru-RU" sz="1400" spc="-10" dirty="0">
                <a:cs typeface="Open Sans"/>
              </a:rPr>
              <a:t> </a:t>
            </a:r>
            <a:r>
              <a:rPr lang="ru-RU" sz="1400" spc="-5" dirty="0">
                <a:cs typeface="Open Sans"/>
              </a:rPr>
              <a:t>н</a:t>
            </a:r>
            <a:r>
              <a:rPr lang="ru-RU" sz="1400" dirty="0">
                <a:cs typeface="Open Sans"/>
              </a:rPr>
              <a:t>а</a:t>
            </a:r>
            <a:r>
              <a:rPr lang="ru-RU" sz="1400" spc="-35" dirty="0">
                <a:cs typeface="Open Sans"/>
              </a:rPr>
              <a:t>х</a:t>
            </a:r>
            <a:r>
              <a:rPr lang="ru-RU" sz="1400" dirty="0">
                <a:cs typeface="Open Sans"/>
              </a:rPr>
              <a:t>о</a:t>
            </a:r>
            <a:r>
              <a:rPr lang="ru-RU" sz="1400" spc="-10" dirty="0">
                <a:cs typeface="Open Sans"/>
              </a:rPr>
              <a:t>дя</a:t>
            </a:r>
            <a:r>
              <a:rPr lang="ru-RU" sz="1400" spc="-20" dirty="0">
                <a:cs typeface="Open Sans"/>
              </a:rPr>
              <a:t>т</a:t>
            </a:r>
            <a:r>
              <a:rPr lang="ru-RU" sz="1400" dirty="0">
                <a:cs typeface="Open Sans"/>
              </a:rPr>
              <a:t>ся</a:t>
            </a:r>
            <a:r>
              <a:rPr lang="ru-RU" sz="1400" spc="-5" dirty="0">
                <a:cs typeface="Open Sans"/>
              </a:rPr>
              <a:t> </a:t>
            </a:r>
            <a:r>
              <a:rPr lang="ru-RU" sz="1400" dirty="0">
                <a:cs typeface="Open Sans"/>
              </a:rPr>
              <a:t>в</a:t>
            </a:r>
            <a:r>
              <a:rPr lang="ru-RU" sz="1400" spc="-10" dirty="0">
                <a:cs typeface="Open Sans"/>
              </a:rPr>
              <a:t> </a:t>
            </a:r>
            <a:r>
              <a:rPr lang="ru-RU" sz="1400" dirty="0">
                <a:cs typeface="Open Sans"/>
              </a:rPr>
              <a:t>во</a:t>
            </a:r>
            <a:r>
              <a:rPr lang="ru-RU" sz="1400" spc="-10" dirty="0">
                <a:cs typeface="Open Sans"/>
              </a:rPr>
              <a:t>д</a:t>
            </a:r>
            <a:r>
              <a:rPr lang="ru-RU" sz="1400" spc="-5" dirty="0">
                <a:cs typeface="Open Sans"/>
              </a:rPr>
              <a:t>н</a:t>
            </a:r>
            <a:r>
              <a:rPr lang="ru-RU" sz="1400" dirty="0">
                <a:cs typeface="Open Sans"/>
              </a:rPr>
              <a:t>ом</a:t>
            </a:r>
            <a:r>
              <a:rPr lang="ru-RU" sz="1400" spc="-20" dirty="0">
                <a:cs typeface="Open Sans"/>
              </a:rPr>
              <a:t> </a:t>
            </a:r>
            <a:r>
              <a:rPr lang="ru-RU" sz="1400" dirty="0">
                <a:cs typeface="Open Sans"/>
              </a:rPr>
              <a:t>р</a:t>
            </a:r>
            <a:r>
              <a:rPr lang="ru-RU" sz="1400" spc="5" dirty="0">
                <a:cs typeface="Open Sans"/>
              </a:rPr>
              <a:t>а</a:t>
            </a:r>
            <a:r>
              <a:rPr lang="ru-RU" sz="1400" dirty="0">
                <a:cs typeface="Open Sans"/>
              </a:rPr>
              <a:t>с</a:t>
            </a:r>
            <a:r>
              <a:rPr lang="ru-RU" sz="1400" spc="-10" dirty="0">
                <a:cs typeface="Open Sans"/>
              </a:rPr>
              <a:t>т</a:t>
            </a:r>
            <a:r>
              <a:rPr lang="ru-RU" sz="1400" dirty="0">
                <a:cs typeface="Open Sans"/>
              </a:rPr>
              <a:t>воре</a:t>
            </a:r>
            <a:r>
              <a:rPr lang="ru-RU" sz="1400" spc="-25" dirty="0">
                <a:cs typeface="Open Sans"/>
              </a:rPr>
              <a:t> </a:t>
            </a:r>
            <a:r>
              <a:rPr lang="ru-RU" sz="1400" dirty="0">
                <a:cs typeface="Open Sans"/>
              </a:rPr>
              <a:t>и</a:t>
            </a:r>
            <a:r>
              <a:rPr lang="ru-RU" sz="1400" spc="-10" dirty="0">
                <a:cs typeface="Open Sans"/>
              </a:rPr>
              <a:t> </a:t>
            </a:r>
            <a:r>
              <a:rPr lang="ru-RU" sz="1400" dirty="0">
                <a:cs typeface="Open Sans"/>
              </a:rPr>
              <a:t>в</a:t>
            </a:r>
            <a:r>
              <a:rPr lang="ru-RU" sz="1400" spc="-10" dirty="0">
                <a:cs typeface="Open Sans"/>
              </a:rPr>
              <a:t>ы</a:t>
            </a:r>
            <a:r>
              <a:rPr lang="ru-RU" sz="1400" dirty="0">
                <a:cs typeface="Open Sans"/>
              </a:rPr>
              <a:t>во</a:t>
            </a:r>
            <a:r>
              <a:rPr lang="ru-RU" sz="1400" spc="-10" dirty="0">
                <a:cs typeface="Open Sans"/>
              </a:rPr>
              <a:t>дя</a:t>
            </a:r>
            <a:r>
              <a:rPr lang="ru-RU" sz="1400" spc="-20" dirty="0">
                <a:cs typeface="Open Sans"/>
              </a:rPr>
              <a:t>т</a:t>
            </a:r>
            <a:r>
              <a:rPr lang="ru-RU" sz="1400" dirty="0">
                <a:cs typeface="Open Sans"/>
              </a:rPr>
              <a:t>ся</a:t>
            </a:r>
            <a:r>
              <a:rPr lang="ru-RU" sz="1400" spc="-5" dirty="0">
                <a:cs typeface="Open Sans"/>
              </a:rPr>
              <a:t> и</a:t>
            </a:r>
            <a:r>
              <a:rPr lang="ru-RU" sz="1400" dirty="0">
                <a:cs typeface="Open Sans"/>
              </a:rPr>
              <a:t>з</a:t>
            </a:r>
            <a:r>
              <a:rPr lang="ru-RU" sz="1400" spc="-5" dirty="0">
                <a:cs typeface="Open Sans"/>
              </a:rPr>
              <a:t> н</a:t>
            </a:r>
            <a:r>
              <a:rPr lang="ru-RU" sz="1400" dirty="0">
                <a:cs typeface="Open Sans"/>
              </a:rPr>
              <a:t>е</a:t>
            </a:r>
            <a:r>
              <a:rPr lang="ru-RU" sz="1400" spc="-25" dirty="0">
                <a:cs typeface="Open Sans"/>
              </a:rPr>
              <a:t>ф</a:t>
            </a:r>
            <a:r>
              <a:rPr lang="ru-RU" sz="1400" spc="-10" dirty="0">
                <a:cs typeface="Open Sans"/>
              </a:rPr>
              <a:t>т</a:t>
            </a:r>
            <a:r>
              <a:rPr lang="ru-RU" sz="1400" dirty="0">
                <a:cs typeface="Open Sans"/>
              </a:rPr>
              <a:t>и вм</a:t>
            </a:r>
            <a:r>
              <a:rPr lang="ru-RU" sz="1400" spc="-10" dirty="0">
                <a:cs typeface="Open Sans"/>
              </a:rPr>
              <a:t>е</a:t>
            </a:r>
            <a:r>
              <a:rPr lang="ru-RU" sz="1400" dirty="0">
                <a:cs typeface="Open Sans"/>
              </a:rPr>
              <a:t>с</a:t>
            </a:r>
            <a:r>
              <a:rPr lang="ru-RU" sz="1400" spc="-20" dirty="0">
                <a:cs typeface="Open Sans"/>
              </a:rPr>
              <a:t>т</a:t>
            </a:r>
            <a:r>
              <a:rPr lang="ru-RU" sz="1400" dirty="0">
                <a:cs typeface="Open Sans"/>
              </a:rPr>
              <a:t>е</a:t>
            </a:r>
            <a:r>
              <a:rPr lang="ru-RU" sz="1400" spc="-25" dirty="0">
                <a:cs typeface="Open Sans"/>
              </a:rPr>
              <a:t> </a:t>
            </a:r>
            <a:r>
              <a:rPr lang="ru-RU" sz="1400" dirty="0">
                <a:cs typeface="Open Sans"/>
              </a:rPr>
              <a:t>с</a:t>
            </a:r>
            <a:r>
              <a:rPr lang="ru-RU" sz="1400" spc="15" dirty="0">
                <a:cs typeface="Open Sans"/>
              </a:rPr>
              <a:t> </a:t>
            </a:r>
            <a:r>
              <a:rPr lang="ru-RU" sz="1400" dirty="0">
                <a:cs typeface="Open Sans"/>
              </a:rPr>
              <a:t>п</a:t>
            </a:r>
            <a:r>
              <a:rPr lang="ru-RU" sz="1400" spc="5" dirty="0">
                <a:cs typeface="Open Sans"/>
              </a:rPr>
              <a:t>о</a:t>
            </a:r>
            <a:r>
              <a:rPr lang="ru-RU" sz="1400" spc="-10" dirty="0">
                <a:cs typeface="Open Sans"/>
              </a:rPr>
              <a:t>д</a:t>
            </a:r>
            <a:r>
              <a:rPr lang="ru-RU" sz="1400" spc="-20" dirty="0">
                <a:cs typeface="Open Sans"/>
              </a:rPr>
              <a:t>т</a:t>
            </a:r>
            <a:r>
              <a:rPr lang="ru-RU" sz="1400" dirty="0">
                <a:cs typeface="Open Sans"/>
              </a:rPr>
              <a:t>овар</a:t>
            </a:r>
            <a:r>
              <a:rPr lang="ru-RU" sz="1400" spc="-5" dirty="0">
                <a:cs typeface="Open Sans"/>
              </a:rPr>
              <a:t>н</a:t>
            </a:r>
            <a:r>
              <a:rPr lang="ru-RU" sz="1400" dirty="0">
                <a:cs typeface="Open Sans"/>
              </a:rPr>
              <a:t>ой</a:t>
            </a:r>
            <a:r>
              <a:rPr lang="ru-RU" sz="1400" spc="-15" dirty="0">
                <a:cs typeface="Open Sans"/>
              </a:rPr>
              <a:t> </a:t>
            </a:r>
            <a:r>
              <a:rPr lang="ru-RU" sz="1400" dirty="0">
                <a:cs typeface="Open Sans"/>
              </a:rPr>
              <a:t>во</a:t>
            </a:r>
            <a:r>
              <a:rPr lang="ru-RU" sz="1400" spc="-10" dirty="0">
                <a:cs typeface="Open Sans"/>
              </a:rPr>
              <a:t>д</a:t>
            </a:r>
            <a:r>
              <a:rPr lang="ru-RU" sz="1400" dirty="0">
                <a:cs typeface="Open Sans"/>
              </a:rPr>
              <a:t>ой;</a:t>
            </a:r>
          </a:p>
          <a:p>
            <a:pPr marL="822325" marR="2890520" indent="-285750">
              <a:spcBef>
                <a:spcPts val="25"/>
              </a:spcBef>
              <a:buFont typeface="Arial" panose="020B0604020202020204" pitchFamily="34" charset="0"/>
              <a:buChar char="•"/>
              <a:tabLst>
                <a:tab pos="536575" algn="l"/>
              </a:tabLst>
            </a:pPr>
            <a:endParaRPr lang="ru-RU" sz="1400" dirty="0">
              <a:cs typeface="Open Sans"/>
            </a:endParaRPr>
          </a:p>
          <a:p>
            <a:pPr marL="822325" marR="2890520" indent="-285750">
              <a:spcBef>
                <a:spcPts val="25"/>
              </a:spcBef>
              <a:buFont typeface="Arial" panose="020B0604020202020204" pitchFamily="34" charset="0"/>
              <a:buChar char="•"/>
              <a:tabLst>
                <a:tab pos="536575" algn="l"/>
              </a:tabLst>
            </a:pPr>
            <a:r>
              <a:rPr lang="ru-RU" sz="1400" spc="-5" dirty="0">
                <a:cs typeface="Open Sans"/>
              </a:rPr>
              <a:t>Н</a:t>
            </a:r>
            <a:r>
              <a:rPr lang="ru-RU" sz="1400" dirty="0">
                <a:cs typeface="Open Sans"/>
              </a:rPr>
              <a:t>е</a:t>
            </a:r>
            <a:r>
              <a:rPr lang="ru-RU" sz="1400" spc="-10" dirty="0">
                <a:cs typeface="Open Sans"/>
              </a:rPr>
              <a:t> </a:t>
            </a:r>
            <a:r>
              <a:rPr lang="ru-RU" sz="1400" dirty="0">
                <a:cs typeface="Open Sans"/>
              </a:rPr>
              <a:t>ок</a:t>
            </a:r>
            <a:r>
              <a:rPr lang="ru-RU" sz="1400" spc="5" dirty="0">
                <a:cs typeface="Open Sans"/>
              </a:rPr>
              <a:t>а</a:t>
            </a:r>
            <a:r>
              <a:rPr lang="ru-RU" sz="1400" dirty="0">
                <a:cs typeface="Open Sans"/>
              </a:rPr>
              <a:t>з</a:t>
            </a:r>
            <a:r>
              <a:rPr lang="ru-RU" sz="1400" spc="-10" dirty="0">
                <a:cs typeface="Open Sans"/>
              </a:rPr>
              <a:t>ы</a:t>
            </a:r>
            <a:r>
              <a:rPr lang="ru-RU" sz="1400" dirty="0">
                <a:cs typeface="Open Sans"/>
              </a:rPr>
              <a:t>вает</a:t>
            </a:r>
            <a:r>
              <a:rPr lang="ru-RU" sz="1400" spc="-25" dirty="0">
                <a:cs typeface="Open Sans"/>
              </a:rPr>
              <a:t> </a:t>
            </a:r>
            <a:r>
              <a:rPr lang="ru-RU" sz="1400" dirty="0">
                <a:cs typeface="Open Sans"/>
              </a:rPr>
              <a:t>н</a:t>
            </a:r>
            <a:r>
              <a:rPr lang="ru-RU" sz="1400" spc="-5" dirty="0">
                <a:cs typeface="Open Sans"/>
              </a:rPr>
              <a:t>е</a:t>
            </a:r>
            <a:r>
              <a:rPr lang="ru-RU" sz="1400" dirty="0">
                <a:cs typeface="Open Sans"/>
              </a:rPr>
              <a:t>гат</a:t>
            </a:r>
            <a:r>
              <a:rPr lang="ru-RU" sz="1400" spc="-10" dirty="0">
                <a:cs typeface="Open Sans"/>
              </a:rPr>
              <a:t>и</a:t>
            </a:r>
            <a:r>
              <a:rPr lang="ru-RU" sz="1400" dirty="0">
                <a:cs typeface="Open Sans"/>
              </a:rPr>
              <a:t>в</a:t>
            </a:r>
            <a:r>
              <a:rPr lang="ru-RU" sz="1400" spc="-5" dirty="0">
                <a:cs typeface="Open Sans"/>
              </a:rPr>
              <a:t>н</a:t>
            </a:r>
            <a:r>
              <a:rPr lang="ru-RU" sz="1400" dirty="0">
                <a:cs typeface="Open Sans"/>
              </a:rPr>
              <a:t>о</a:t>
            </a:r>
            <a:r>
              <a:rPr lang="ru-RU" sz="1400" spc="-10" dirty="0">
                <a:cs typeface="Open Sans"/>
              </a:rPr>
              <a:t>г</a:t>
            </a:r>
            <a:r>
              <a:rPr lang="ru-RU" sz="1400" dirty="0">
                <a:cs typeface="Open Sans"/>
              </a:rPr>
              <a:t>о</a:t>
            </a:r>
            <a:r>
              <a:rPr lang="ru-RU" sz="1400" spc="-15" dirty="0">
                <a:cs typeface="Open Sans"/>
              </a:rPr>
              <a:t> </a:t>
            </a:r>
            <a:r>
              <a:rPr lang="ru-RU" sz="1400" dirty="0">
                <a:cs typeface="Open Sans"/>
              </a:rPr>
              <a:t>в</a:t>
            </a:r>
            <a:r>
              <a:rPr lang="ru-RU" sz="1400" spc="-10" dirty="0">
                <a:cs typeface="Open Sans"/>
              </a:rPr>
              <a:t>л</a:t>
            </a:r>
            <a:r>
              <a:rPr lang="ru-RU" sz="1400" dirty="0">
                <a:cs typeface="Open Sans"/>
              </a:rPr>
              <a:t>и</a:t>
            </a:r>
            <a:r>
              <a:rPr lang="ru-RU" sz="1400" spc="-10" dirty="0">
                <a:cs typeface="Open Sans"/>
              </a:rPr>
              <a:t>я</a:t>
            </a:r>
            <a:r>
              <a:rPr lang="ru-RU" sz="1400" dirty="0">
                <a:cs typeface="Open Sans"/>
              </a:rPr>
              <a:t>н</a:t>
            </a:r>
            <a:r>
              <a:rPr lang="ru-RU" sz="1400" spc="-10" dirty="0">
                <a:cs typeface="Open Sans"/>
              </a:rPr>
              <a:t>и</a:t>
            </a:r>
            <a:r>
              <a:rPr lang="ru-RU" sz="1400" dirty="0">
                <a:cs typeface="Open Sans"/>
              </a:rPr>
              <a:t>я</a:t>
            </a:r>
            <a:r>
              <a:rPr lang="ru-RU" sz="1400" spc="-15" dirty="0">
                <a:cs typeface="Open Sans"/>
              </a:rPr>
              <a:t> </a:t>
            </a:r>
            <a:r>
              <a:rPr lang="ru-RU" sz="1400" dirty="0">
                <a:cs typeface="Open Sans"/>
              </a:rPr>
              <a:t>на </a:t>
            </a:r>
            <a:r>
              <a:rPr lang="ru-RU" sz="1400" spc="-10" dirty="0">
                <a:cs typeface="Open Sans"/>
              </a:rPr>
              <a:t>х</a:t>
            </a:r>
            <a:r>
              <a:rPr lang="ru-RU" sz="1400" dirty="0">
                <a:cs typeface="Open Sans"/>
              </a:rPr>
              <a:t>арак</a:t>
            </a:r>
            <a:r>
              <a:rPr lang="ru-RU" sz="1400" spc="-15" dirty="0">
                <a:cs typeface="Open Sans"/>
              </a:rPr>
              <a:t>т</a:t>
            </a:r>
            <a:r>
              <a:rPr lang="ru-RU" sz="1400" dirty="0">
                <a:cs typeface="Open Sans"/>
              </a:rPr>
              <a:t>ерист</a:t>
            </a:r>
            <a:r>
              <a:rPr lang="ru-RU" sz="1400" spc="-10" dirty="0">
                <a:cs typeface="Open Sans"/>
              </a:rPr>
              <a:t>и</a:t>
            </a:r>
            <a:r>
              <a:rPr lang="ru-RU" sz="1400" dirty="0">
                <a:cs typeface="Open Sans"/>
              </a:rPr>
              <a:t>ки</a:t>
            </a:r>
            <a:r>
              <a:rPr lang="ru-RU" sz="1400" spc="10" dirty="0">
                <a:cs typeface="Open Sans"/>
              </a:rPr>
              <a:t> </a:t>
            </a:r>
            <a:r>
              <a:rPr lang="ru-RU" sz="1400" dirty="0">
                <a:cs typeface="Open Sans"/>
              </a:rPr>
              <a:t>п</a:t>
            </a:r>
            <a:r>
              <a:rPr lang="ru-RU" sz="1400" spc="5" dirty="0">
                <a:cs typeface="Open Sans"/>
              </a:rPr>
              <a:t>о</a:t>
            </a:r>
            <a:r>
              <a:rPr lang="ru-RU" sz="1400" spc="-5" dirty="0">
                <a:cs typeface="Open Sans"/>
              </a:rPr>
              <a:t>л</a:t>
            </a:r>
            <a:r>
              <a:rPr lang="ru-RU" sz="1400" dirty="0">
                <a:cs typeface="Open Sans"/>
              </a:rPr>
              <a:t>учаемых</a:t>
            </a:r>
            <a:r>
              <a:rPr lang="ru-RU" sz="1400" spc="-40" dirty="0">
                <a:cs typeface="Open Sans"/>
              </a:rPr>
              <a:t> </a:t>
            </a:r>
            <a:r>
              <a:rPr lang="ru-RU" sz="1400" spc="-20" dirty="0">
                <a:cs typeface="Open Sans"/>
              </a:rPr>
              <a:t>т</a:t>
            </a:r>
            <a:r>
              <a:rPr lang="ru-RU" sz="1400" dirty="0">
                <a:cs typeface="Open Sans"/>
              </a:rPr>
              <a:t>оплив;</a:t>
            </a:r>
          </a:p>
          <a:p>
            <a:pPr marL="822325" marR="2890520" indent="-285750">
              <a:spcBef>
                <a:spcPts val="25"/>
              </a:spcBef>
              <a:buFont typeface="Arial" panose="020B0604020202020204" pitchFamily="34" charset="0"/>
              <a:buChar char="•"/>
              <a:tabLst>
                <a:tab pos="536575" algn="l"/>
              </a:tabLst>
            </a:pPr>
            <a:endParaRPr lang="ru-RU" sz="1400" dirty="0">
              <a:cs typeface="Open Sans"/>
            </a:endParaRPr>
          </a:p>
          <a:p>
            <a:pPr marL="822325" marR="630555" indent="-285750">
              <a:buFont typeface="Arial" panose="020B0604020202020204" pitchFamily="34" charset="0"/>
              <a:buChar char="•"/>
              <a:tabLst>
                <a:tab pos="536575" algn="l"/>
              </a:tabLst>
            </a:pPr>
            <a:r>
              <a:rPr lang="ru-RU" sz="1400" dirty="0">
                <a:solidFill>
                  <a:srgbClr val="DB1F28"/>
                </a:solidFill>
                <a:cs typeface="Open Sans"/>
              </a:rPr>
              <a:t>В </a:t>
            </a:r>
            <a:r>
              <a:rPr lang="ru-RU" sz="1400" spc="-10" dirty="0">
                <a:solidFill>
                  <a:srgbClr val="DB1F28"/>
                </a:solidFill>
                <a:cs typeface="Open Sans"/>
              </a:rPr>
              <a:t>о</a:t>
            </a:r>
            <a:r>
              <a:rPr lang="ru-RU" sz="1400" spc="-55" dirty="0">
                <a:solidFill>
                  <a:srgbClr val="DB1F28"/>
                </a:solidFill>
                <a:cs typeface="Open Sans"/>
              </a:rPr>
              <a:t>т</a:t>
            </a:r>
            <a:r>
              <a:rPr lang="ru-RU" sz="1400" spc="-5" dirty="0">
                <a:solidFill>
                  <a:srgbClr val="DB1F28"/>
                </a:solidFill>
                <a:cs typeface="Open Sans"/>
              </a:rPr>
              <a:t>л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ич</a:t>
            </a:r>
            <a:r>
              <a:rPr lang="ru-RU" sz="1400" spc="-10" dirty="0">
                <a:solidFill>
                  <a:srgbClr val="DB1F28"/>
                </a:solidFill>
                <a:cs typeface="Open Sans"/>
              </a:rPr>
              <a:t>и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е</a:t>
            </a:r>
            <a:r>
              <a:rPr lang="ru-RU" sz="1400" spc="-10" dirty="0">
                <a:solidFill>
                  <a:srgbClr val="DB1F28"/>
                </a:solidFill>
                <a:cs typeface="Open Sans"/>
              </a:rPr>
              <a:t> о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т</a:t>
            </a:r>
            <a:r>
              <a:rPr lang="ru-RU" sz="1400" spc="-25" dirty="0">
                <a:solidFill>
                  <a:srgbClr val="DB1F28"/>
                </a:solidFill>
                <a:cs typeface="Open Sans"/>
              </a:rPr>
              <a:t> </a:t>
            </a:r>
            <a:r>
              <a:rPr lang="ru-RU" sz="1400" spc="-10" dirty="0">
                <a:solidFill>
                  <a:srgbClr val="DB1F28"/>
                </a:solidFill>
                <a:cs typeface="Open Sans"/>
              </a:rPr>
              <a:t>др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угих</a:t>
            </a:r>
            <a:r>
              <a:rPr lang="ru-RU" sz="1400" spc="-5" dirty="0">
                <a:solidFill>
                  <a:srgbClr val="DB1F28"/>
                </a:solidFill>
                <a:cs typeface="Open Sans"/>
              </a:rPr>
              <a:t> </a:t>
            </a:r>
            <a:r>
              <a:rPr lang="ru-RU" sz="1400" spc="-10" dirty="0">
                <a:solidFill>
                  <a:srgbClr val="DB1F28"/>
                </a:solidFill>
                <a:cs typeface="Open Sans"/>
              </a:rPr>
              <a:t>х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им. реа</a:t>
            </a:r>
            <a:r>
              <a:rPr lang="ru-RU" sz="1400" spc="-10" dirty="0">
                <a:solidFill>
                  <a:srgbClr val="DB1F28"/>
                </a:solidFill>
                <a:cs typeface="Open Sans"/>
              </a:rPr>
              <a:t>г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е</a:t>
            </a:r>
            <a:r>
              <a:rPr lang="ru-RU" sz="1400" spc="-5" dirty="0">
                <a:solidFill>
                  <a:srgbClr val="DB1F28"/>
                </a:solidFill>
                <a:cs typeface="Open Sans"/>
              </a:rPr>
              <a:t>н</a:t>
            </a:r>
            <a:r>
              <a:rPr lang="ru-RU" sz="1400" spc="-20" dirty="0">
                <a:solidFill>
                  <a:srgbClr val="DB1F28"/>
                </a:solidFill>
                <a:cs typeface="Open Sans"/>
              </a:rPr>
              <a:t>т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ов,</a:t>
            </a:r>
            <a:r>
              <a:rPr lang="ru-RU" sz="1400" spc="-30" dirty="0">
                <a:solidFill>
                  <a:srgbClr val="DB1F28"/>
                </a:solidFill>
                <a:cs typeface="Open Sans"/>
              </a:rPr>
              <a:t> </a:t>
            </a:r>
            <a:r>
              <a:rPr lang="ru-RU" sz="1400" spc="-10" dirty="0">
                <a:solidFill>
                  <a:srgbClr val="DB1F28"/>
                </a:solidFill>
                <a:cs typeface="Open Sans"/>
              </a:rPr>
              <a:t>SU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L</a:t>
            </a:r>
            <a:r>
              <a:rPr lang="ru-RU" sz="1400" spc="-20" dirty="0">
                <a:solidFill>
                  <a:srgbClr val="DB1F28"/>
                </a:solidFill>
                <a:cs typeface="Open Sans"/>
              </a:rPr>
              <a:t>F</a:t>
            </a:r>
            <a:r>
              <a:rPr lang="ru-RU" sz="1400" spc="-10" dirty="0">
                <a:solidFill>
                  <a:srgbClr val="DB1F28"/>
                </a:solidFill>
                <a:cs typeface="Open Sans"/>
              </a:rPr>
              <a:t>ALI</a:t>
            </a:r>
            <a:r>
              <a:rPr lang="en-US" sz="1400" spc="-10" dirty="0">
                <a:solidFill>
                  <a:srgbClr val="DB1F28"/>
                </a:solidFill>
                <a:cs typeface="Open Sans"/>
              </a:rPr>
              <a:t>TE</a:t>
            </a:r>
            <a:r>
              <a:rPr lang="ru-RU" sz="1400" spc="-45" dirty="0">
                <a:solidFill>
                  <a:srgbClr val="DB1F28"/>
                </a:solidFill>
                <a:cs typeface="Open Sans"/>
              </a:rPr>
              <a:t> 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не ок</a:t>
            </a:r>
            <a:r>
              <a:rPr lang="ru-RU" sz="1400" spc="5" dirty="0">
                <a:solidFill>
                  <a:srgbClr val="DB1F28"/>
                </a:solidFill>
                <a:cs typeface="Open Sans"/>
              </a:rPr>
              <a:t>а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з</a:t>
            </a:r>
            <a:r>
              <a:rPr lang="ru-RU" sz="1400" spc="-10" dirty="0">
                <a:solidFill>
                  <a:srgbClr val="DB1F28"/>
                </a:solidFill>
                <a:cs typeface="Open Sans"/>
              </a:rPr>
              <a:t>ы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вает</a:t>
            </a:r>
            <a:r>
              <a:rPr lang="ru-RU" sz="1400" spc="-40" dirty="0">
                <a:solidFill>
                  <a:srgbClr val="DB1F28"/>
                </a:solidFill>
                <a:cs typeface="Open Sans"/>
              </a:rPr>
              <a:t> 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н</a:t>
            </a:r>
            <a:r>
              <a:rPr lang="ru-RU" sz="1400" spc="-5" dirty="0">
                <a:solidFill>
                  <a:srgbClr val="DB1F28"/>
                </a:solidFill>
                <a:cs typeface="Open Sans"/>
              </a:rPr>
              <a:t>е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гат</a:t>
            </a:r>
            <a:r>
              <a:rPr lang="ru-RU" sz="1400" spc="-10" dirty="0">
                <a:solidFill>
                  <a:srgbClr val="DB1F28"/>
                </a:solidFill>
                <a:cs typeface="Open Sans"/>
              </a:rPr>
              <a:t>и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в</a:t>
            </a:r>
            <a:r>
              <a:rPr lang="ru-RU" sz="1400" spc="-5" dirty="0">
                <a:solidFill>
                  <a:srgbClr val="DB1F28"/>
                </a:solidFill>
                <a:cs typeface="Open Sans"/>
              </a:rPr>
              <a:t>н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о</a:t>
            </a:r>
            <a:r>
              <a:rPr lang="ru-RU" sz="1400" spc="-10" dirty="0">
                <a:solidFill>
                  <a:srgbClr val="DB1F28"/>
                </a:solidFill>
                <a:cs typeface="Open Sans"/>
              </a:rPr>
              <a:t>г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о</a:t>
            </a:r>
            <a:r>
              <a:rPr lang="ru-RU" sz="1400" spc="-40" dirty="0">
                <a:solidFill>
                  <a:srgbClr val="DB1F28"/>
                </a:solidFill>
                <a:cs typeface="Open Sans"/>
              </a:rPr>
              <a:t> 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э</a:t>
            </a:r>
            <a:r>
              <a:rPr lang="ru-RU" sz="1400" spc="-5" dirty="0">
                <a:solidFill>
                  <a:srgbClr val="DB1F28"/>
                </a:solidFill>
                <a:cs typeface="Open Sans"/>
              </a:rPr>
              <a:t>фф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екта </a:t>
            </a:r>
            <a:r>
              <a:rPr lang="ru-RU" sz="1400" spc="-10" dirty="0">
                <a:solidFill>
                  <a:srgbClr val="DB1F28"/>
                </a:solidFill>
                <a:cs typeface="Open Sans"/>
              </a:rPr>
              <a:t>н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а</a:t>
            </a:r>
            <a:r>
              <a:rPr lang="ru-RU" sz="1400" spc="25" dirty="0">
                <a:solidFill>
                  <a:srgbClr val="DB1F28"/>
                </a:solidFill>
                <a:cs typeface="Open Sans"/>
              </a:rPr>
              <a:t> 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п</a:t>
            </a:r>
            <a:r>
              <a:rPr lang="ru-RU" sz="1400" spc="5" dirty="0">
                <a:solidFill>
                  <a:srgbClr val="DB1F28"/>
                </a:solidFill>
                <a:cs typeface="Open Sans"/>
              </a:rPr>
              <a:t>р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оц</a:t>
            </a:r>
            <a:r>
              <a:rPr lang="ru-RU" sz="1400" spc="-5" dirty="0">
                <a:solidFill>
                  <a:srgbClr val="DB1F28"/>
                </a:solidFill>
                <a:cs typeface="Open Sans"/>
              </a:rPr>
              <a:t>е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ссы </a:t>
            </a:r>
          </a:p>
          <a:p>
            <a:pPr marL="536575" marR="630555">
              <a:tabLst>
                <a:tab pos="536575" algn="l"/>
              </a:tabLst>
            </a:pPr>
            <a:r>
              <a:rPr lang="ru-RU" sz="1400" dirty="0">
                <a:solidFill>
                  <a:srgbClr val="DB1F28"/>
                </a:solidFill>
                <a:cs typeface="Open Sans"/>
              </a:rPr>
              <a:t>       н</a:t>
            </a:r>
            <a:r>
              <a:rPr lang="ru-RU" sz="1400" spc="-5" dirty="0">
                <a:solidFill>
                  <a:srgbClr val="DB1F28"/>
                </a:solidFill>
                <a:cs typeface="Open Sans"/>
              </a:rPr>
              <a:t>е</a:t>
            </a:r>
            <a:r>
              <a:rPr lang="ru-RU" sz="1400" spc="-20" dirty="0">
                <a:solidFill>
                  <a:srgbClr val="DB1F28"/>
                </a:solidFill>
                <a:cs typeface="Open Sans"/>
              </a:rPr>
              <a:t>фт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еперер</a:t>
            </a:r>
            <a:r>
              <a:rPr lang="ru-RU" sz="1400" spc="5" dirty="0">
                <a:solidFill>
                  <a:srgbClr val="DB1F28"/>
                </a:solidFill>
                <a:cs typeface="Open Sans"/>
              </a:rPr>
              <a:t>а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б</a:t>
            </a:r>
            <a:r>
              <a:rPr lang="ru-RU" sz="1400" spc="-10" dirty="0">
                <a:solidFill>
                  <a:srgbClr val="DB1F28"/>
                </a:solidFill>
                <a:cs typeface="Open Sans"/>
              </a:rPr>
              <a:t>о</a:t>
            </a:r>
            <a:r>
              <a:rPr lang="ru-RU" sz="1400" dirty="0">
                <a:solidFill>
                  <a:srgbClr val="DB1F28"/>
                </a:solidFill>
                <a:cs typeface="Open Sans"/>
              </a:rPr>
              <a:t>тки;</a:t>
            </a:r>
          </a:p>
          <a:p>
            <a:pPr marL="822325" marR="630555" indent="-285750">
              <a:buFont typeface="Arial" panose="020B0604020202020204" pitchFamily="34" charset="0"/>
              <a:buChar char="•"/>
              <a:tabLst>
                <a:tab pos="536575" algn="l"/>
              </a:tabLst>
            </a:pPr>
            <a:endParaRPr lang="ru-RU" sz="1400" dirty="0">
              <a:cs typeface="Open Sans"/>
            </a:endParaRPr>
          </a:p>
          <a:p>
            <a:pPr marL="822325" marR="2635250" indent="-285750">
              <a:buFont typeface="Arial" panose="020B0604020202020204" pitchFamily="34" charset="0"/>
              <a:buChar char="•"/>
              <a:tabLst>
                <a:tab pos="536575" algn="l"/>
              </a:tabLst>
            </a:pPr>
            <a:r>
              <a:rPr lang="ru-RU" sz="1400" dirty="0">
                <a:cs typeface="Open Sans"/>
              </a:rPr>
              <a:t>Возм</a:t>
            </a:r>
            <a:r>
              <a:rPr lang="ru-RU" sz="1400" spc="-20" dirty="0">
                <a:cs typeface="Open Sans"/>
              </a:rPr>
              <a:t>о</a:t>
            </a:r>
            <a:r>
              <a:rPr lang="ru-RU" sz="1400" dirty="0">
                <a:cs typeface="Open Sans"/>
              </a:rPr>
              <a:t>жн</a:t>
            </a:r>
            <a:r>
              <a:rPr lang="ru-RU" sz="1400" spc="-10" dirty="0">
                <a:cs typeface="Open Sans"/>
              </a:rPr>
              <a:t>о</a:t>
            </a:r>
            <a:r>
              <a:rPr lang="ru-RU" sz="1400" dirty="0">
                <a:cs typeface="Open Sans"/>
              </a:rPr>
              <a:t>сть</a:t>
            </a:r>
            <a:r>
              <a:rPr lang="ru-RU" sz="1400" spc="-50" dirty="0">
                <a:cs typeface="Open Sans"/>
              </a:rPr>
              <a:t> </a:t>
            </a:r>
            <a:r>
              <a:rPr lang="ru-RU" sz="1400" dirty="0">
                <a:cs typeface="Open Sans"/>
              </a:rPr>
              <a:t>п</a:t>
            </a:r>
            <a:r>
              <a:rPr lang="ru-RU" sz="1400" spc="5" dirty="0">
                <a:cs typeface="Open Sans"/>
              </a:rPr>
              <a:t>р</a:t>
            </a:r>
            <a:r>
              <a:rPr lang="ru-RU" sz="1400" dirty="0">
                <a:cs typeface="Open Sans"/>
              </a:rPr>
              <a:t>овод</a:t>
            </a:r>
            <a:r>
              <a:rPr lang="ru-RU" sz="1400" spc="-5" dirty="0">
                <a:cs typeface="Open Sans"/>
              </a:rPr>
              <a:t>и</a:t>
            </a:r>
            <a:r>
              <a:rPr lang="ru-RU" sz="1400" dirty="0">
                <a:cs typeface="Open Sans"/>
              </a:rPr>
              <a:t>ть</a:t>
            </a:r>
            <a:r>
              <a:rPr lang="ru-RU" sz="1400" spc="-15" dirty="0">
                <a:cs typeface="Open Sans"/>
              </a:rPr>
              <a:t> </a:t>
            </a:r>
            <a:r>
              <a:rPr lang="ru-RU" sz="1400" spc="-45" dirty="0">
                <a:cs typeface="Open Sans"/>
              </a:rPr>
              <a:t>г</a:t>
            </a:r>
            <a:r>
              <a:rPr lang="ru-RU" sz="1400" spc="-5" dirty="0">
                <a:cs typeface="Open Sans"/>
              </a:rPr>
              <a:t>л</a:t>
            </a:r>
            <a:r>
              <a:rPr lang="ru-RU" sz="1400" dirty="0">
                <a:cs typeface="Open Sans"/>
              </a:rPr>
              <a:t>убокую</a:t>
            </a:r>
            <a:r>
              <a:rPr lang="ru-RU" sz="1400" spc="-40" dirty="0">
                <a:cs typeface="Open Sans"/>
              </a:rPr>
              <a:t> </a:t>
            </a:r>
            <a:r>
              <a:rPr lang="ru-RU" sz="1400" spc="-10" dirty="0">
                <a:cs typeface="Open Sans"/>
              </a:rPr>
              <a:t>о</a:t>
            </a:r>
            <a:r>
              <a:rPr lang="ru-RU" sz="1400" dirty="0">
                <a:cs typeface="Open Sans"/>
              </a:rPr>
              <a:t>чистку</a:t>
            </a:r>
            <a:r>
              <a:rPr lang="ru-RU" sz="1400" spc="-30" dirty="0">
                <a:cs typeface="Open Sans"/>
              </a:rPr>
              <a:t> </a:t>
            </a:r>
            <a:r>
              <a:rPr lang="ru-RU" sz="1400" spc="-10" dirty="0">
                <a:cs typeface="Open Sans"/>
              </a:rPr>
              <a:t>о</a:t>
            </a:r>
            <a:r>
              <a:rPr lang="ru-RU" sz="1400" dirty="0">
                <a:cs typeface="Open Sans"/>
              </a:rPr>
              <a:t>т</a:t>
            </a:r>
            <a:r>
              <a:rPr lang="ru-RU" sz="1400" spc="-15" dirty="0">
                <a:cs typeface="Open Sans"/>
              </a:rPr>
              <a:t> </a:t>
            </a:r>
            <a:r>
              <a:rPr lang="ru-RU" sz="1400" dirty="0">
                <a:cs typeface="Open Sans"/>
              </a:rPr>
              <a:t>сер</a:t>
            </a:r>
            <a:r>
              <a:rPr lang="ru-RU" sz="1400" spc="5" dirty="0">
                <a:cs typeface="Open Sans"/>
              </a:rPr>
              <a:t>о</a:t>
            </a:r>
            <a:r>
              <a:rPr lang="ru-RU" sz="1400" dirty="0">
                <a:cs typeface="Open Sans"/>
              </a:rPr>
              <a:t>водо</a:t>
            </a:r>
            <a:r>
              <a:rPr lang="ru-RU" sz="1400" spc="5" dirty="0">
                <a:cs typeface="Open Sans"/>
              </a:rPr>
              <a:t>р</a:t>
            </a:r>
            <a:r>
              <a:rPr lang="ru-RU" sz="1400" spc="-10" dirty="0">
                <a:cs typeface="Open Sans"/>
              </a:rPr>
              <a:t>од</a:t>
            </a:r>
            <a:r>
              <a:rPr lang="ru-RU" sz="1400" dirty="0">
                <a:cs typeface="Open Sans"/>
              </a:rPr>
              <a:t>а</a:t>
            </a:r>
            <a:r>
              <a:rPr lang="ru-RU" sz="1400" spc="-30" dirty="0">
                <a:cs typeface="Open Sans"/>
              </a:rPr>
              <a:t> </a:t>
            </a:r>
            <a:r>
              <a:rPr lang="ru-RU" sz="1400" dirty="0">
                <a:cs typeface="Open Sans"/>
              </a:rPr>
              <a:t>и</a:t>
            </a:r>
            <a:r>
              <a:rPr lang="ru-RU" sz="1400" spc="5" dirty="0">
                <a:cs typeface="Open Sans"/>
              </a:rPr>
              <a:t> </a:t>
            </a:r>
            <a:r>
              <a:rPr lang="ru-RU" sz="1400" dirty="0">
                <a:cs typeface="Open Sans"/>
              </a:rPr>
              <a:t>мерк</a:t>
            </a:r>
            <a:r>
              <a:rPr lang="ru-RU" sz="1400" spc="5" dirty="0">
                <a:cs typeface="Open Sans"/>
              </a:rPr>
              <a:t>а</a:t>
            </a:r>
            <a:r>
              <a:rPr lang="ru-RU" sz="1400" dirty="0">
                <a:cs typeface="Open Sans"/>
              </a:rPr>
              <a:t>птанов</a:t>
            </a:r>
          </a:p>
          <a:p>
            <a:pPr marL="536575" marR="2635250">
              <a:tabLst>
                <a:tab pos="536575" algn="l"/>
              </a:tabLst>
            </a:pPr>
            <a:r>
              <a:rPr lang="ru-RU" sz="1400" dirty="0">
                <a:cs typeface="Open Sans"/>
              </a:rPr>
              <a:t>        </a:t>
            </a:r>
            <a:r>
              <a:rPr lang="ru-RU" sz="1400" spc="-5" dirty="0">
                <a:cs typeface="Open Sans"/>
              </a:rPr>
              <a:t>(</a:t>
            </a:r>
            <a:r>
              <a:rPr lang="ru-RU" sz="1400" spc="-10" dirty="0">
                <a:cs typeface="Open Sans"/>
              </a:rPr>
              <a:t>д</a:t>
            </a:r>
            <a:r>
              <a:rPr lang="ru-RU" sz="1400" dirty="0">
                <a:cs typeface="Open Sans"/>
              </a:rPr>
              <a:t>о</a:t>
            </a:r>
            <a:r>
              <a:rPr lang="ru-RU" sz="1400" spc="5" dirty="0">
                <a:cs typeface="Open Sans"/>
              </a:rPr>
              <a:t> </a:t>
            </a:r>
            <a:r>
              <a:rPr lang="ru-RU" sz="1400" dirty="0">
                <a:cs typeface="Open Sans"/>
              </a:rPr>
              <a:t>2</a:t>
            </a:r>
            <a:r>
              <a:rPr lang="ru-RU" sz="1400" spc="-5" dirty="0">
                <a:cs typeface="Open Sans"/>
              </a:rPr>
              <a:t> </a:t>
            </a:r>
            <a:r>
              <a:rPr lang="ru-RU" sz="1400" dirty="0" err="1">
                <a:cs typeface="Open Sans"/>
              </a:rPr>
              <a:t>ppm</a:t>
            </a:r>
            <a:r>
              <a:rPr lang="ru-RU" sz="1400" dirty="0">
                <a:cs typeface="Open Sans"/>
              </a:rPr>
              <a:t> </a:t>
            </a:r>
            <a:r>
              <a:rPr lang="ru-RU" sz="1400" spc="5" dirty="0">
                <a:cs typeface="Open Sans"/>
              </a:rPr>
              <a:t>о</a:t>
            </a:r>
            <a:r>
              <a:rPr lang="ru-RU" sz="1400" dirty="0">
                <a:cs typeface="Open Sans"/>
              </a:rPr>
              <a:t>ста</a:t>
            </a:r>
            <a:r>
              <a:rPr lang="ru-RU" sz="1400" spc="-15" dirty="0">
                <a:cs typeface="Open Sans"/>
              </a:rPr>
              <a:t>т</a:t>
            </a:r>
            <a:r>
              <a:rPr lang="ru-RU" sz="1400" spc="-10" dirty="0">
                <a:cs typeface="Open Sans"/>
              </a:rPr>
              <a:t>о</a:t>
            </a:r>
            <a:r>
              <a:rPr lang="ru-RU" sz="1400" dirty="0">
                <a:cs typeface="Open Sans"/>
              </a:rPr>
              <a:t>чно</a:t>
            </a:r>
            <a:r>
              <a:rPr lang="ru-RU" sz="1400" spc="-15" dirty="0">
                <a:cs typeface="Open Sans"/>
              </a:rPr>
              <a:t>г</a:t>
            </a:r>
            <a:r>
              <a:rPr lang="ru-RU" sz="1400" dirty="0">
                <a:cs typeface="Open Sans"/>
              </a:rPr>
              <a:t>о</a:t>
            </a:r>
            <a:r>
              <a:rPr lang="ru-RU" sz="1400" spc="-35" dirty="0">
                <a:cs typeface="Open Sans"/>
              </a:rPr>
              <a:t> </a:t>
            </a:r>
            <a:r>
              <a:rPr lang="ru-RU" sz="1400" dirty="0">
                <a:cs typeface="Open Sans"/>
              </a:rPr>
              <a:t>со</a:t>
            </a:r>
            <a:r>
              <a:rPr lang="ru-RU" sz="1400" spc="-10" dirty="0">
                <a:cs typeface="Open Sans"/>
              </a:rPr>
              <a:t>д</a:t>
            </a:r>
            <a:r>
              <a:rPr lang="ru-RU" sz="1400" dirty="0">
                <a:cs typeface="Open Sans"/>
              </a:rPr>
              <a:t>е</a:t>
            </a:r>
            <a:r>
              <a:rPr lang="ru-RU" sz="1400" spc="-25" dirty="0">
                <a:cs typeface="Open Sans"/>
              </a:rPr>
              <a:t>р</a:t>
            </a:r>
            <a:r>
              <a:rPr lang="ru-RU" sz="1400" dirty="0">
                <a:cs typeface="Open Sans"/>
              </a:rPr>
              <a:t>жан</a:t>
            </a:r>
            <a:r>
              <a:rPr lang="ru-RU" sz="1400" spc="-10" dirty="0">
                <a:cs typeface="Open Sans"/>
              </a:rPr>
              <a:t>и</a:t>
            </a:r>
            <a:r>
              <a:rPr lang="ru-RU" sz="1400" dirty="0">
                <a:cs typeface="Open Sans"/>
              </a:rPr>
              <a:t>я</a:t>
            </a:r>
            <a:r>
              <a:rPr lang="ru-RU" sz="1400" spc="-5" dirty="0">
                <a:cs typeface="Open Sans"/>
              </a:rPr>
              <a:t>).</a:t>
            </a:r>
            <a:endParaRPr lang="ru-RU" sz="1400" dirty="0">
              <a:cs typeface="Open Sans"/>
            </a:endParaRPr>
          </a:p>
          <a:p>
            <a:pPr marL="2118995">
              <a:lnSpc>
                <a:spcPct val="100000"/>
              </a:lnSpc>
              <a:spcBef>
                <a:spcPts val="195"/>
              </a:spcBef>
            </a:pPr>
            <a:endParaRPr lang="ru-RU" b="1" dirty="0">
              <a:cs typeface="Open Sans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17" y="954107"/>
            <a:ext cx="3322783" cy="4903470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5E43937-2E10-4BB0-8B5F-073583073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8E6C3-115D-4E4B-B553-73E007F0BB1B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989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8332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52787" y="114846"/>
            <a:ext cx="97275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УСТАНОВКА ИСУ (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ISCOP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). Инспектор приборов, методов, процессов</a:t>
            </a:r>
          </a:p>
          <a:p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nstallation for the functional 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tudy of the 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omposition of 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and 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roducts 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9B33EE7-7033-4E24-9857-E17CA419A94B}"/>
              </a:ext>
            </a:extLst>
          </p:cNvPr>
          <p:cNvSpPr/>
          <p:nvPr/>
        </p:nvSpPr>
        <p:spPr>
          <a:xfrm>
            <a:off x="326572" y="827314"/>
            <a:ext cx="5878286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/>
              <a:t>Разработка стандартов;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Проверка приборов по своей системе стандартизации;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Возможность внедрить в проектные решения новые приборы;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Разработка инновационных технических решений;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6231F71-8DE8-4116-8701-6B90B4FA35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11603" y="1654515"/>
            <a:ext cx="4047095" cy="5721699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C0B8EF2-4236-4CD2-A4EB-EB84F93E3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8E6C3-115D-4E4B-B553-73E007F0BB1B}" type="slidenum">
              <a:rPr lang="ru-RU" smtClean="0"/>
              <a:t>23</a:t>
            </a:fld>
            <a:endParaRPr lang="ru-RU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B56C8EC0-313B-42B1-A103-13531FDBC68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814457" y="1045029"/>
            <a:ext cx="4376057" cy="5410199"/>
          </a:xfrm>
        </p:spPr>
        <p:txBody>
          <a:bodyPr>
            <a:normAutofit/>
          </a:bodyPr>
          <a:lstStyle/>
          <a:p>
            <a:pPr marL="457200" lvl="1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НАЗНАЧЕНИЕ: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Выездная поверочная установка;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Имитатор трубы;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Среды – бензин, нефть, нефтепродукты, химреагенты, растворители;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Исследование гетерогенных процессов;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Реактор для приготовления растворов ХОС, ССС, формальдегида и </a:t>
            </a:r>
            <a:r>
              <a:rPr lang="ru-RU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тд</a:t>
            </a:r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Разработка методик;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Проверка приборов по методам;</a:t>
            </a:r>
          </a:p>
          <a:p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305CC0-B3E0-41C8-B700-F9AD2245E195}"/>
              </a:ext>
            </a:extLst>
          </p:cNvPr>
          <p:cNvSpPr txBox="1"/>
          <p:nvPr/>
        </p:nvSpPr>
        <p:spPr>
          <a:xfrm>
            <a:off x="6422571" y="5967740"/>
            <a:ext cx="43760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nstallation for the functional </a:t>
            </a:r>
            <a:r>
              <a:rPr lang="en-US" sz="1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tudy of the </a:t>
            </a:r>
            <a:r>
              <a:rPr lang="en-US" sz="1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omposition of </a:t>
            </a:r>
            <a:r>
              <a:rPr lang="en-US" sz="1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and </a:t>
            </a:r>
            <a:r>
              <a:rPr lang="en-US" sz="1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</a:t>
            </a:r>
            <a:r>
              <a:rPr lang="en-US" sz="1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roducts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4795376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DC860B8-8346-4515-BB10-7E1E4A44C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CB545-7BAE-4D51-A3BE-51DE1461CE87}" type="slidenum">
              <a:rPr lang="ru-RU" smtClean="0"/>
              <a:t>24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2DCC85-4BCA-4A7C-8656-9F211C5D38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8332" cy="6858000"/>
          </a:xfrm>
          <a:prstGeom prst="rect">
            <a:avLst/>
          </a:prstGeom>
        </p:spPr>
      </p:pic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id="{D5E2F8B5-CA33-4DD5-8356-31438FD1BC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7450512"/>
              </p:ext>
            </p:extLst>
          </p:nvPr>
        </p:nvGraphicFramePr>
        <p:xfrm>
          <a:off x="-283595" y="692144"/>
          <a:ext cx="5610605" cy="34918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88D3081-58AC-4418-B712-CCA28CE565D4}"/>
              </a:ext>
            </a:extLst>
          </p:cNvPr>
          <p:cNvSpPr txBox="1"/>
          <p:nvPr/>
        </p:nvSpPr>
        <p:spPr>
          <a:xfrm>
            <a:off x="2314251" y="146017"/>
            <a:ext cx="7115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УСТАНОВКА ИСУ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(ИССЛЕДОВАНИЕ СОСТАВА УГЛЕВОДОРОДОВ</a:t>
            </a:r>
            <a:r>
              <a:rPr lang="ru-RU" sz="2000" b="1" dirty="0">
                <a:solidFill>
                  <a:srgbClr val="FF0000"/>
                </a:solidFill>
              </a:rPr>
              <a:t>)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702FEF-A924-47F3-875F-7580C53CF1A9}"/>
              </a:ext>
            </a:extLst>
          </p:cNvPr>
          <p:cNvSpPr txBox="1"/>
          <p:nvPr/>
        </p:nvSpPr>
        <p:spPr>
          <a:xfrm>
            <a:off x="1173176" y="2114879"/>
            <a:ext cx="2697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miri Quran"/>
              </a:rPr>
              <a:t>Объекты </a:t>
            </a:r>
          </a:p>
          <a:p>
            <a:pPr algn="ctr"/>
            <a:r>
              <a:rPr lang="ru-RU" sz="1800" b="1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miri Quran"/>
              </a:rPr>
              <a:t>исследований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7E07C2-A545-4DDF-8BDF-B6FD04D50DEB}"/>
              </a:ext>
            </a:extLst>
          </p:cNvPr>
          <p:cNvSpPr txBox="1"/>
          <p:nvPr/>
        </p:nvSpPr>
        <p:spPr>
          <a:xfrm>
            <a:off x="5070749" y="1076735"/>
            <a:ext cx="6560190" cy="3064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Symbol" panose="05050102010706020507" pitchFamily="18" charset="2"/>
              </a:rPr>
              <a:t>Анализ нефти на содержание сероводорода, меркаптанов С1-С2;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Symbol" panose="05050102010706020507" pitchFamily="18" charset="2"/>
            </a:endParaRPr>
          </a:p>
          <a:p>
            <a:pPr marL="342900" lvl="0" indent="-3429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Symbol" panose="05050102010706020507" pitchFamily="18" charset="2"/>
              </a:rPr>
              <a:t>Анализ нефти на содержание углеводородов С1-С5;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Symbol" panose="05050102010706020507" pitchFamily="18" charset="2"/>
            </a:endParaRPr>
          </a:p>
          <a:p>
            <a:pPr marL="342900" lvl="0" indent="-3429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Symbol" panose="05050102010706020507" pitchFamily="18" charset="2"/>
              </a:rPr>
              <a:t>Анализ нефти на содержание хлорорганических соединений;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Symbol" panose="05050102010706020507" pitchFamily="18" charset="2"/>
            </a:endParaRPr>
          </a:p>
          <a:p>
            <a:pPr marL="342900" lvl="0" indent="-3429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Symbol" panose="05050102010706020507" pitchFamily="18" charset="2"/>
              </a:rPr>
              <a:t>Анализ компонентного состава нестабильного газового конденсата, нефтегазовой смеси;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Symbol" panose="05050102010706020507" pitchFamily="18" charset="2"/>
            </a:endParaRPr>
          </a:p>
          <a:p>
            <a:pPr marL="342900" indent="-3429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sz="1400" dirty="0">
                <a:latin typeface="Times New Roman" panose="02020603050405020304" pitchFamily="18" charset="0"/>
              </a:rPr>
              <a:t>Анализ природного газа на содержание кислорода;</a:t>
            </a: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ru-RU" sz="1400" dirty="0">
                <a:latin typeface="Times New Roman" panose="02020603050405020304" pitchFamily="18" charset="0"/>
              </a:rPr>
              <a:t>Анализ природного газа по ГОСТ 31371;</a:t>
            </a:r>
          </a:p>
          <a:p>
            <a:pPr marL="342900" indent="-3429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sz="1400" dirty="0">
                <a:latin typeface="Times New Roman" panose="02020603050405020304" pitchFamily="18" charset="0"/>
              </a:rPr>
              <a:t>Анализ природного газа на содержание сернистых соединений по ГОСТ Р 53367-2009.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5DE75A2-3B6E-42F4-A040-CD60C4BE4A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49" y="4340044"/>
            <a:ext cx="3490804" cy="232700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0479C17-8FD9-4218-82ED-486D2F89E2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553" y="4337522"/>
            <a:ext cx="3490893" cy="232700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D036197-002C-4B68-A245-C32A245CB9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015" y="4334956"/>
            <a:ext cx="3497924" cy="233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122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8332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49242" y="1016698"/>
            <a:ext cx="111749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4325" marR="5080" lvl="0" indent="-25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87121" y="185184"/>
            <a:ext cx="76894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5555" marR="5080" lvl="0" indent="-125349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Open Sans"/>
              </a:rPr>
              <a:t>ПРЕДЛОЖЕНИЯ ДЛЯ ПРОТОКОЛА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92050" y="1203917"/>
            <a:ext cx="9994232" cy="4752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228600" algn="just">
              <a:lnSpc>
                <a:spcPct val="105000"/>
              </a:lnSpc>
              <a:spcAft>
                <a:spcPts val="800"/>
              </a:spcAft>
            </a:pPr>
            <a:r>
              <a:rPr lang="ru-RU" sz="24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1. Рекомендовать предприятиям совместно с ООО ХРОМОС Инжиниринг составить программы по внесению изменений в проектные решения с применением потоковой (промышленной) хроматографии.</a:t>
            </a:r>
            <a:endParaRPr lang="ru-RU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685800" indent="-457200" algn="just">
              <a:lnSpc>
                <a:spcPct val="105000"/>
              </a:lnSpc>
              <a:spcAft>
                <a:spcPts val="800"/>
              </a:spcAft>
              <a:buAutoNum type="arabicPeriod" startAt="2"/>
            </a:pPr>
            <a:r>
              <a:rPr lang="ru-RU" sz="24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Предприятиям принять во внимание наличие потокового хроматографа ХРОМОС для решения широкого спектра задач газовой отрасли. </a:t>
            </a:r>
          </a:p>
          <a:p>
            <a:pPr marL="685800" indent="-457200" algn="just">
              <a:lnSpc>
                <a:spcPct val="105000"/>
              </a:lnSpc>
              <a:spcAft>
                <a:spcPts val="800"/>
              </a:spcAft>
              <a:buAutoNum type="arabicPeriod" startAt="2"/>
            </a:pPr>
            <a:r>
              <a:rPr lang="ru-RU" sz="24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Сформировать план совместных работ с ООО «ВНИИГАЗ». </a:t>
            </a:r>
            <a:endParaRPr lang="ru-RU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457200" indent="-228600" algn="just">
              <a:lnSpc>
                <a:spcPct val="105000"/>
              </a:lnSpc>
              <a:spcAft>
                <a:spcPts val="800"/>
              </a:spcAft>
            </a:pPr>
            <a:r>
              <a:rPr lang="ru-RU" sz="24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4. Разработать ТУ для органов по сертификации с целью предварительной проверки хроматографов по методам.</a:t>
            </a:r>
            <a:endParaRPr lang="ru-RU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457200" indent="-228600" algn="just">
              <a:lnSpc>
                <a:spcPct val="105000"/>
              </a:lnSpc>
              <a:spcAft>
                <a:spcPts val="800"/>
              </a:spcAft>
            </a:pPr>
            <a:r>
              <a:rPr lang="ru-RU" sz="24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6. Разработать программу и внедрить постоянный инспекционный контроль за работой хроматографов.</a:t>
            </a:r>
            <a:endParaRPr lang="ru-RU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60CC3D-64EC-465E-AAC7-3DACA1E4A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8E6C3-115D-4E4B-B553-73E007F0BB1B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4763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8332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49242" y="1016698"/>
            <a:ext cx="111749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4325" marR="5080" lvl="0" indent="-25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87121" y="185184"/>
            <a:ext cx="76894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5555" marR="5080" lvl="0" indent="-125349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-2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/>
              </a:rPr>
              <a:t>СПАСИБО ЗА ВНИМАНИЕ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Open San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23054" y="4169032"/>
            <a:ext cx="755245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251460" lvl="0" indent="0" algn="ctr" defTabSz="914400" rtl="0" eaLnBrk="1" fontAlgn="auto" latinLnBrk="0" hangingPunct="1">
              <a:lnSpc>
                <a:spcPct val="100000"/>
              </a:lnSpc>
              <a:spcBef>
                <a:spcPts val="12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8</a:t>
            </a:r>
            <a:r>
              <a:rPr kumimoji="0" lang="ru-RU" sz="2400" b="1" i="0" u="none" strike="noStrike" kern="1200" cap="none" spc="-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-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800</a:t>
            </a:r>
            <a:r>
              <a:rPr kumimoji="0" lang="ru-RU" sz="2400" b="1" i="0" u="none" strike="noStrike" kern="1200" cap="none" spc="-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-</a:t>
            </a:r>
            <a:r>
              <a:rPr kumimoji="0" lang="ru-RU" sz="2400" b="1" i="0" u="none" strike="noStrike" kern="1200" cap="none" spc="-1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5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0</a:t>
            </a:r>
            <a:r>
              <a:rPr kumimoji="0" lang="ru-RU" sz="2400" b="1" i="0" u="none" strike="noStrike" kern="1200" cap="none" spc="-1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0</a:t>
            </a:r>
            <a:r>
              <a:rPr kumimoji="0" lang="ru-RU" sz="2400" b="1" i="0" u="none" strike="noStrike" kern="1200" cap="none" spc="-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-</a:t>
            </a:r>
            <a:r>
              <a:rPr kumimoji="0" lang="ru-RU" sz="2400" b="1" i="0" u="none" strike="noStrike" kern="1200" cap="none" spc="-1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23</a:t>
            </a:r>
            <a:r>
              <a:rPr kumimoji="0" lang="ru-RU" sz="2400" b="1" i="0" u="none" strike="noStrike" kern="1200" cap="none" spc="-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-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39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25527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(8313)</a:t>
            </a:r>
            <a:r>
              <a:rPr kumimoji="0" lang="ru-RU" sz="2400" b="1" i="0" u="none" strike="noStrike" kern="1200" cap="none" spc="-4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249</a:t>
            </a:r>
            <a:r>
              <a:rPr kumimoji="0" lang="ru-RU" sz="2400" b="1" i="0" u="none" strike="noStrike" kern="1200" cap="none" spc="-1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ru-RU" sz="2400" b="1" i="0" u="none" strike="noStrike" kern="1200" cap="none" spc="-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-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200,</a:t>
            </a:r>
            <a:r>
              <a:rPr kumimoji="0" lang="ru-RU" sz="2400" b="1" i="0" u="none" strike="noStrike" kern="1200" cap="none" spc="-3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249</a:t>
            </a:r>
            <a:r>
              <a:rPr kumimoji="0" lang="ru-RU" sz="2400" b="1" i="0" u="none" strike="noStrike" kern="1200" cap="none" spc="-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-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3</a:t>
            </a:r>
            <a:r>
              <a:rPr kumimoji="0" lang="ru-RU" sz="2400" b="1" i="0" u="none" strike="noStrike" kern="1200" cap="none" spc="-1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00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756285" marR="101346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-1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О</a:t>
            </a:r>
            <a:r>
              <a:rPr kumimoji="0" lang="ru-RU" sz="2000" b="0" i="0" u="none" strike="noStrike" kern="1200" cap="none" spc="-9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Т</a:t>
            </a:r>
            <a:r>
              <a:rPr kumimoji="0" lang="ru-RU" sz="2000" b="0" i="0" u="none" strike="noStrike" kern="1200" cap="none" spc="-3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Д</a:t>
            </a:r>
            <a:r>
              <a:rPr kumimoji="0" lang="ru-RU" sz="2000" b="0" i="0" u="none" strike="noStrike" kern="1200" cap="none" spc="-4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Е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Л</a:t>
            </a:r>
            <a:r>
              <a:rPr kumimoji="0" lang="ru-RU" sz="2000" b="0" i="0" u="none" strike="noStrike" kern="1200" cap="none" spc="-1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ПР</a:t>
            </a:r>
            <a:r>
              <a:rPr kumimoji="0" lang="ru-RU" sz="2000" b="0" i="0" u="none" strike="noStrike" kern="1200" cap="none" spc="-6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О</a:t>
            </a:r>
            <a:r>
              <a:rPr kumimoji="0" lang="ru-RU" sz="2000" b="0" i="0" u="none" strike="noStrike" kern="1200" cap="none" spc="-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Д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АЖ</a:t>
            </a:r>
            <a:r>
              <a:rPr kumimoji="0" lang="ru-RU" sz="2000" b="0" i="0" u="none" strike="noStrike" kern="1200" cap="none" spc="-3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-</a:t>
            </a:r>
            <a:r>
              <a:rPr kumimoji="0" lang="ru-RU" sz="2000" b="0" i="0" u="none" strike="noStrike" kern="1200" cap="none" spc="-1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ru-RU" sz="2000" b="0" i="0" u="none" strike="noStrike" kern="1200" cap="none" spc="-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hlinkClick r:id="rId4"/>
              </a:rPr>
              <a:t>s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hlinkClick r:id="rId4"/>
              </a:rPr>
              <a:t>a</a:t>
            </a:r>
            <a:r>
              <a:rPr kumimoji="0" lang="ru-RU" sz="2000" b="0" i="0" u="none" strike="noStrike" kern="1200" cap="none" spc="-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hlinkClick r:id="rId4"/>
              </a:rPr>
              <a:t>les@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hlinkClick r:id="rId4"/>
              </a:rPr>
              <a:t>ha</a:t>
            </a:r>
            <a:r>
              <a:rPr kumimoji="0" lang="ru-RU" sz="2000" b="0" i="0" u="none" strike="noStrike" kern="1200" cap="none" spc="-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hlinkClick r:id="rId4"/>
              </a:rPr>
              <a:t>s.ru</a:t>
            </a:r>
            <a:r>
              <a:rPr kumimoji="0" lang="ru-RU" sz="2000" b="0" i="0" u="none" strike="noStrike" kern="1200" cap="none" spc="-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, </a:t>
            </a:r>
          </a:p>
          <a:p>
            <a:pPr marL="756285" marR="101346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ОБ</a:t>
            </a:r>
            <a:r>
              <a:rPr kumimoji="0" lang="ru-RU" sz="2000" b="0" i="0" u="none" strike="noStrike" kern="1200" cap="none" spc="-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ЩИ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Й</a:t>
            </a:r>
            <a:r>
              <a:rPr kumimoji="0" lang="ru-RU" sz="2000" b="0" i="0" u="none" strike="noStrike" kern="1200" cap="none" spc="-4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ru-RU" sz="2000" b="0" i="0" u="none" strike="noStrike" kern="1200" cap="none" spc="-1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О</a:t>
            </a:r>
            <a:r>
              <a:rPr kumimoji="0" lang="ru-RU" sz="2000" b="0" i="0" u="none" strike="noStrike" kern="1200" cap="none" spc="-9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Т</a:t>
            </a:r>
            <a:r>
              <a:rPr kumimoji="0" lang="ru-RU" sz="2000" b="0" i="0" u="none" strike="noStrike" kern="1200" cap="none" spc="-3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Д</a:t>
            </a:r>
            <a:r>
              <a:rPr kumimoji="0" lang="ru-RU" sz="2000" b="0" i="0" u="none" strike="noStrike" kern="1200" cap="none" spc="-4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Е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Л</a:t>
            </a:r>
            <a:r>
              <a:rPr kumimoji="0" lang="ru-RU" sz="2000" b="0" i="0" u="none" strike="noStrike" kern="1200" cap="none" spc="-1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- </a:t>
            </a:r>
            <a:r>
              <a:rPr kumimoji="0" lang="ru-RU" sz="2000" b="0" i="0" u="sng" strike="noStrike" kern="1200" cap="none" spc="-1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hlinkClick r:id="rId5"/>
              </a:rPr>
              <a:t>m</a:t>
            </a:r>
            <a:r>
              <a:rPr kumimoji="0" lang="ru-RU" sz="2000" b="0" i="0" u="sng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hlinkClick r:id="rId5"/>
              </a:rPr>
              <a:t>a</a:t>
            </a:r>
            <a:r>
              <a:rPr kumimoji="0" lang="ru-RU" sz="2000" b="0" i="0" u="sng" strike="noStrike" kern="1200" cap="none" spc="-5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hlinkClick r:id="rId5"/>
              </a:rPr>
              <a:t>il@</a:t>
            </a:r>
            <a:r>
              <a:rPr kumimoji="0" lang="ru-RU" sz="2000" b="0" i="0" u="sng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hlinkClick r:id="rId5"/>
              </a:rPr>
              <a:t>ha</a:t>
            </a:r>
            <a:r>
              <a:rPr kumimoji="0" lang="ru-RU" sz="2000" b="0" i="0" u="sng" strike="noStrike" kern="1200" cap="none" spc="-5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hlinkClick r:id="rId5"/>
              </a:rPr>
              <a:t>s.ru</a:t>
            </a:r>
            <a:r>
              <a:rPr kumimoji="0" lang="ru-RU" sz="2000" b="0" i="0" u="sng" strike="noStrike" kern="1200" cap="none" spc="-5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,</a:t>
            </a:r>
            <a:r>
              <a:rPr kumimoji="0" lang="ru-RU" sz="2000" b="0" i="0" u="none" strike="noStrike" kern="1200" cap="none" spc="-5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ru-RU" sz="2000" b="0" i="0" u="none" strike="noStrike" kern="1200" cap="none" spc="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hlinkClick r:id="rId6"/>
              </a:rPr>
              <a:t>ww</a:t>
            </a:r>
            <a:r>
              <a:rPr kumimoji="0" lang="ru-RU" sz="2000" b="0" i="0" u="none" strike="noStrike" kern="1200" cap="none" spc="-14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hlinkClick r:id="rId6"/>
              </a:rPr>
              <a:t>w</a:t>
            </a:r>
            <a:r>
              <a:rPr kumimoji="0" lang="ru-RU" sz="2000" b="0" i="0" u="none" strike="noStrike" kern="1200" cap="none" spc="-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hlinkClick r:id="rId6"/>
              </a:rPr>
              <a:t>.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hlinkClick r:id="rId6"/>
              </a:rPr>
              <a:t>ha</a:t>
            </a:r>
            <a:r>
              <a:rPr kumimoji="0" lang="ru-RU" sz="2000" b="0" i="0" u="none" strike="noStrike" kern="1200" cap="none" spc="-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hlinkClick r:id="rId6"/>
              </a:rPr>
              <a:t>s.r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hlinkClick r:id="rId6"/>
              </a:rPr>
              <a:t>u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-1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117342 Мос</a:t>
            </a:r>
            <a:r>
              <a:rPr kumimoji="0" lang="ru-RU" sz="2000" b="0" i="0" u="none" strike="noStrike" kern="1200" cap="none" spc="-1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ква,</a:t>
            </a:r>
            <a:r>
              <a:rPr kumimoji="0" lang="ru-RU" sz="2000" b="0" i="0" u="none" strike="noStrike" kern="1200" cap="none" spc="-2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ru-RU" sz="2000" b="0" i="0" u="none" strike="noStrike" kern="1200" cap="none" spc="-6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у</a:t>
            </a:r>
            <a:r>
              <a:rPr kumimoji="0" lang="ru-RU" sz="2000" b="0" i="0" u="none" strike="noStrike" kern="1200" cap="none" spc="-1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л. </a:t>
            </a:r>
            <a:r>
              <a:rPr kumimoji="0" lang="ru-RU" sz="2000" b="0" i="0" u="none" strike="noStrike" kern="1200" cap="none" spc="-2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Б</a:t>
            </a:r>
            <a:r>
              <a:rPr kumimoji="0" lang="ru-RU" sz="2000" b="0" i="0" u="none" strike="noStrike" kern="1200" cap="none" spc="-1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у</a:t>
            </a:r>
            <a:r>
              <a:rPr kumimoji="0" lang="ru-RU" sz="2000" b="0" i="0" u="none" strike="noStrike" kern="1200" cap="none" spc="-6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т</a:t>
            </a:r>
            <a:r>
              <a:rPr kumimoji="0" lang="ru-RU" sz="2000" b="0" i="0" u="none" strike="noStrike" kern="1200" cap="none" spc="-1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л</a:t>
            </a:r>
            <a:r>
              <a:rPr kumimoji="0" lang="ru-RU" sz="2000" b="0" i="0" u="none" strike="noStrike" kern="1200" cap="none" spc="-1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е</a:t>
            </a:r>
            <a:r>
              <a:rPr kumimoji="0" lang="ru-RU" sz="2000" b="0" i="0" u="none" strike="noStrike" kern="1200" cap="none" spc="-1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р</a:t>
            </a:r>
            <a:r>
              <a:rPr kumimoji="0" lang="ru-RU" sz="2000" b="0" i="0" u="none" strike="noStrike" kern="1200" cap="none" spc="-1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о</a:t>
            </a:r>
            <a:r>
              <a:rPr kumimoji="0" lang="ru-RU" sz="2000" b="0" i="0" u="none" strike="noStrike" kern="1200" cap="none" spc="-1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ва,</a:t>
            </a:r>
            <a:r>
              <a:rPr kumimoji="0" lang="ru-RU" sz="2000" b="0" i="0" u="none" strike="noStrike" kern="1200" cap="none" spc="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ru-RU" sz="2000" b="0" i="0" u="none" strike="noStrike" kern="1200" cap="none" spc="-2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17</a:t>
            </a:r>
            <a:r>
              <a:rPr kumimoji="0" lang="ru-RU" sz="2000" b="0" i="0" u="none" strike="noStrike" kern="1200" cap="none" spc="-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,</a:t>
            </a:r>
            <a:r>
              <a:rPr kumimoji="0" lang="ru-RU" sz="2000" b="0" i="0" u="none" strike="noStrike" kern="1200" cap="none" spc="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ru-RU" sz="2000" b="0" i="0" u="none" strike="noStrike" kern="1200" cap="none" spc="-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Б</a:t>
            </a:r>
            <a:r>
              <a:rPr kumimoji="0" lang="ru-RU" sz="2000" b="0" i="0" u="none" strike="noStrike" kern="1200" cap="none" spc="-1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Ц</a:t>
            </a:r>
            <a:r>
              <a:rPr kumimoji="0" lang="ru-RU" sz="2000" b="0" i="0" u="none" strike="noStrike" kern="1200" cap="none" spc="-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ru-RU" sz="2000" b="0" i="0" u="none" strike="noStrike" kern="1200" cap="none" spc="-1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Н</a:t>
            </a:r>
            <a:r>
              <a:rPr kumimoji="0" lang="ru-RU" sz="2000" b="0" i="0" u="none" strike="noStrike" kern="1200" cap="none" spc="-4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Е</a:t>
            </a:r>
            <a:r>
              <a:rPr kumimoji="0" lang="ru-RU" sz="2000" b="0" i="0" u="none" strike="noStrike" kern="1200" cap="none" spc="-1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О</a:t>
            </a:r>
            <a:r>
              <a:rPr kumimoji="0" lang="ru-RU" sz="2000" b="0" i="0" u="none" strike="noStrike" kern="1200" cap="none" spc="2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ru-RU" sz="2000" b="0" i="0" u="none" strike="noStrike" kern="1200" cap="none" spc="-1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Г</a:t>
            </a:r>
            <a:r>
              <a:rPr kumimoji="0" lang="ru-RU" sz="2000" b="0" i="0" u="none" strike="noStrike" kern="1200" cap="none" spc="-4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Е</a:t>
            </a:r>
            <a:r>
              <a:rPr kumimoji="0" lang="ru-RU" sz="2000" b="0" i="0" u="none" strike="noStrike" kern="1200" cap="none" spc="-5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О</a:t>
            </a:r>
            <a:r>
              <a:rPr kumimoji="0" lang="ru-RU" sz="2000" b="0" i="0" u="none" strike="noStrike" kern="1200" cap="none" spc="-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,</a:t>
            </a:r>
            <a:r>
              <a:rPr kumimoji="0" lang="ru-RU" sz="2000" b="0" i="0" u="none" strike="noStrike" kern="1200" cap="none" spc="1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ru-RU" sz="2000" b="0" i="0" u="none" strike="noStrike" kern="1200" cap="none" spc="-1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о</a:t>
            </a:r>
            <a:r>
              <a:rPr kumimoji="0" lang="ru-RU" sz="2000" b="0" i="0" u="none" strike="noStrike" kern="1200" cap="none" spc="-1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фис</a:t>
            </a:r>
            <a:r>
              <a:rPr kumimoji="0" lang="ru-RU" sz="2000" b="0" i="0" u="none" strike="noStrike" kern="1200" cap="none" spc="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ru-RU" sz="2000" b="0" i="0" u="none" strike="noStrike" kern="1200" cap="none" spc="-2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3158</a:t>
            </a:r>
            <a:r>
              <a:rPr kumimoji="0" lang="ru-RU" sz="2000" b="0" i="0" u="none" strike="noStrike" kern="1200" cap="none" spc="-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,</a:t>
            </a:r>
            <a:r>
              <a:rPr kumimoji="0" lang="ru-RU" sz="2000" b="0" i="0" u="none" strike="noStrike" kern="1200" cap="none" spc="3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ru-RU" sz="2000" b="0" i="0" u="none" strike="noStrike" kern="1200" cap="none" spc="-2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315</a:t>
            </a:r>
            <a:r>
              <a:rPr kumimoji="0" lang="ru-RU" sz="2000" b="0" i="0" u="none" strike="noStrike" kern="1200" cap="none" spc="-1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9</a:t>
            </a:r>
            <a:r>
              <a:rPr kumimoji="0" lang="ru-RU" sz="2000" b="0" i="0" u="none" strike="noStrike" kern="1200" cap="none" spc="-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</a:p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-2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606002</a:t>
            </a:r>
            <a:r>
              <a:rPr kumimoji="0" lang="ru-RU" sz="2000" b="0" i="0" u="none" strike="noStrike" kern="1200" cap="none" spc="-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,</a:t>
            </a:r>
            <a:r>
              <a:rPr kumimoji="0" lang="ru-RU" sz="2000" b="0" i="0" u="none" strike="noStrike" kern="1200" cap="none" spc="4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ru-RU" sz="2000" b="0" i="0" u="none" strike="noStrike" kern="1200" cap="none" spc="-3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Р</a:t>
            </a:r>
            <a:r>
              <a:rPr kumimoji="0" lang="ru-RU" sz="2000" b="0" i="0" u="none" strike="noStrike" kern="1200" cap="none" spc="-1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о</a:t>
            </a:r>
            <a:r>
              <a:rPr kumimoji="0" lang="ru-RU" sz="2000" b="0" i="0" u="none" strike="noStrike" kern="1200" cap="none" spc="-3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с</a:t>
            </a:r>
            <a:r>
              <a:rPr kumimoji="0" lang="ru-RU" sz="2000" b="0" i="0" u="none" strike="noStrike" kern="1200" cap="none" spc="-1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с</a:t>
            </a:r>
            <a:r>
              <a:rPr kumimoji="0" lang="ru-RU" sz="2000" b="0" i="0" u="none" strike="noStrike" kern="1200" cap="none" spc="-1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и</a:t>
            </a:r>
            <a:r>
              <a:rPr kumimoji="0" lang="ru-RU" sz="2000" b="0" i="0" u="none" strike="noStrike" kern="1200" cap="none" spc="-1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я</a:t>
            </a:r>
            <a:r>
              <a:rPr kumimoji="0" lang="ru-RU" sz="2000" b="0" i="0" u="none" strike="noStrike" kern="1200" cap="none" spc="-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,</a:t>
            </a:r>
            <a:r>
              <a:rPr kumimoji="0" lang="ru-RU" sz="2000" b="0" i="0" u="none" strike="noStrike" kern="1200" cap="none" spc="1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ru-RU" sz="2000" b="0" i="0" u="none" strike="noStrike" kern="1200" cap="none" spc="-1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Ни</a:t>
            </a:r>
            <a:r>
              <a:rPr kumimoji="0" lang="ru-RU" sz="2000" b="0" i="0" u="none" strike="noStrike" kern="1200" cap="none" spc="-3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ж</a:t>
            </a:r>
            <a:r>
              <a:rPr kumimoji="0" lang="ru-RU" sz="2000" b="0" i="0" u="none" strike="noStrike" kern="1200" cap="none" spc="-1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е</a:t>
            </a:r>
            <a:r>
              <a:rPr kumimoji="0" lang="ru-RU" sz="2000" b="0" i="0" u="none" strike="noStrike" kern="1200" cap="none" spc="-2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г</a:t>
            </a:r>
            <a:r>
              <a:rPr kumimoji="0" lang="ru-RU" sz="2000" b="0" i="0" u="none" strike="noStrike" kern="1200" cap="none" spc="-1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о</a:t>
            </a:r>
            <a:r>
              <a:rPr kumimoji="0" lang="ru-RU" sz="2000" b="0" i="0" u="none" strike="noStrike" kern="1200" cap="none" spc="-1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р</a:t>
            </a:r>
            <a:r>
              <a:rPr kumimoji="0" lang="ru-RU" sz="2000" b="0" i="0" u="none" strike="noStrike" kern="1200" cap="none" spc="-6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о</a:t>
            </a:r>
            <a:r>
              <a:rPr kumimoji="0" lang="ru-RU" sz="2000" b="0" i="0" u="none" strike="noStrike" kern="1200" cap="none" spc="-2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д</a:t>
            </a:r>
            <a:r>
              <a:rPr kumimoji="0" lang="ru-RU" sz="2000" b="0" i="0" u="none" strike="noStrike" kern="1200" cap="none" spc="-1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с</a:t>
            </a:r>
            <a:r>
              <a:rPr kumimoji="0" lang="ru-RU" sz="2000" b="0" i="0" u="none" strike="noStrike" kern="1200" cap="none" spc="-3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к</a:t>
            </a:r>
            <a:r>
              <a:rPr kumimoji="0" lang="ru-RU" sz="2000" b="0" i="0" u="none" strike="noStrike" kern="1200" cap="none" spc="-1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ая</a:t>
            </a:r>
            <a:r>
              <a:rPr kumimoji="0" lang="ru-RU" sz="2000" b="0" i="0" u="none" strike="noStrike" kern="1200" cap="none" spc="-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ru-RU" sz="2000" b="0" i="0" u="none" strike="noStrike" kern="1200" cap="none" spc="-1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о</a:t>
            </a:r>
            <a:r>
              <a:rPr kumimoji="0" lang="ru-RU" sz="2000" b="0" i="0" u="none" strike="noStrike" kern="1200" cap="none" spc="-3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б</a:t>
            </a:r>
            <a:r>
              <a:rPr kumimoji="0" lang="ru-RU" sz="2000" b="0" i="0" u="none" strike="noStrike" kern="1200" cap="none" spc="-1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л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.</a:t>
            </a:r>
            <a:r>
              <a:rPr kumimoji="0" lang="ru-RU" sz="2000" b="0" i="0" u="none" strike="noStrike" kern="1200" cap="none" spc="-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,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ru-RU" sz="2000" b="0" i="0" u="none" strike="noStrike" kern="1200" cap="none" spc="-8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г</a:t>
            </a:r>
            <a:r>
              <a:rPr kumimoji="0" lang="ru-RU" sz="2000" b="0" i="0" u="none" strike="noStrike" kern="1200" cap="none" spc="-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.</a:t>
            </a:r>
            <a:r>
              <a:rPr kumimoji="0" lang="ru-RU" sz="2000" b="0" i="0" u="none" strike="noStrike" kern="1200" cap="none" spc="-1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ru-RU" sz="2000" b="0" i="0" u="none" strike="noStrike" kern="1200" cap="none" spc="-1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Дзе</a:t>
            </a:r>
            <a:r>
              <a:rPr kumimoji="0" lang="ru-RU" sz="2000" b="0" i="0" u="none" strike="noStrike" kern="1200" cap="none" spc="-2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р</a:t>
            </a:r>
            <a:r>
              <a:rPr kumimoji="0" lang="ru-RU" sz="2000" b="0" i="0" u="none" strike="noStrike" kern="1200" cap="none" spc="-1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жи</a:t>
            </a:r>
            <a:r>
              <a:rPr kumimoji="0" lang="ru-RU" sz="2000" b="0" i="0" u="none" strike="noStrike" kern="1200" cap="none" spc="-1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нс</a:t>
            </a:r>
            <a:r>
              <a:rPr kumimoji="0" lang="ru-RU" sz="2000" b="0" i="0" u="none" strike="noStrike" kern="1200" cap="none" spc="-1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к,</a:t>
            </a:r>
            <a:r>
              <a:rPr kumimoji="0" lang="ru-RU" sz="2000" b="0" i="0" u="none" strike="noStrike" kern="1200" cap="none" spc="-2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</a:p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-6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у</a:t>
            </a:r>
            <a:r>
              <a:rPr kumimoji="0" lang="ru-RU" sz="2000" b="0" i="0" u="none" strike="noStrike" kern="1200" cap="none" spc="-1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л. </a:t>
            </a:r>
            <a:r>
              <a:rPr kumimoji="0" lang="ru-RU" sz="2000" b="0" i="0" u="none" strike="noStrike" kern="1200" cap="none" spc="-1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Ле</a:t>
            </a:r>
            <a:r>
              <a:rPr kumimoji="0" lang="ru-RU" sz="2000" b="0" i="0" u="none" strike="noStrike" kern="1200" cap="none" spc="-1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рм</a:t>
            </a:r>
            <a:r>
              <a:rPr kumimoji="0" lang="ru-RU" sz="2000" b="0" i="0" u="none" strike="noStrike" kern="1200" cap="none" spc="-1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он</a:t>
            </a:r>
            <a:r>
              <a:rPr kumimoji="0" lang="ru-RU" sz="2000" b="0" i="0" u="none" strike="noStrike" kern="1200" cap="none" spc="-2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т</a:t>
            </a:r>
            <a:r>
              <a:rPr kumimoji="0" lang="ru-RU" sz="2000" b="0" i="0" u="none" strike="noStrike" kern="1200" cap="none" spc="-1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о</a:t>
            </a:r>
            <a:r>
              <a:rPr kumimoji="0" lang="ru-RU" sz="2000" b="0" i="0" u="none" strike="noStrike" kern="1200" cap="none" spc="-1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ва,</a:t>
            </a:r>
            <a:r>
              <a:rPr kumimoji="0" lang="ru-RU" sz="2000" b="0" i="0" u="none" strike="noStrike" kern="1200" cap="none" spc="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ru-RU" sz="2000" b="0" i="0" u="none" strike="noStrike" kern="1200" cap="none" spc="-2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20</a:t>
            </a:r>
            <a:r>
              <a:rPr kumimoji="0" lang="ru-RU" sz="2000" b="0" i="0" u="none" strike="noStrike" kern="1200" cap="none" spc="-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,</a:t>
            </a:r>
            <a:r>
              <a:rPr kumimoji="0" lang="ru-RU" sz="2000" b="0" i="0" u="none" strike="noStrike" kern="1200" cap="none" spc="1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ru-RU" sz="2000" b="0" i="0" u="none" strike="noStrike" kern="1200" cap="none" spc="-3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к</a:t>
            </a:r>
            <a:r>
              <a:rPr kumimoji="0" lang="ru-RU" sz="2000" b="0" i="0" u="none" strike="noStrike" kern="1200" cap="none" spc="-1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о</a:t>
            </a:r>
            <a:r>
              <a:rPr kumimoji="0" lang="ru-RU" sz="2000" b="0" i="0" u="none" strike="noStrike" kern="1200" cap="none" spc="-1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р</a:t>
            </a:r>
            <a:r>
              <a:rPr kumimoji="0" lang="ru-RU" sz="2000" b="0" i="0" u="none" strike="noStrike" kern="1200" cap="none" spc="-1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п</a:t>
            </a:r>
            <a:r>
              <a:rPr kumimoji="0" lang="ru-RU" sz="2000" b="0" i="0" u="none" strike="noStrike" kern="1200" cap="none" spc="-5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.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ru-RU" sz="2000" b="0" i="0" u="none" strike="noStrike" kern="1200" cap="none" spc="-2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8</a:t>
            </a:r>
            <a:r>
              <a:rPr kumimoji="0" lang="ru-RU" sz="2000" b="0" i="0" u="none" strike="noStrike" kern="1200" cap="none" spc="-10" normalizeH="0" baseline="0" noProof="0" dirty="0">
                <a:ln>
                  <a:noFill/>
                </a:ln>
                <a:solidFill>
                  <a:srgbClr val="81818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3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5" b="16436"/>
          <a:stretch/>
        </p:blipFill>
        <p:spPr>
          <a:xfrm>
            <a:off x="4519187" y="2814180"/>
            <a:ext cx="371192" cy="379278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60CC3D-64EC-465E-AAC7-3DACA1E4A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8E6C3-115D-4E4B-B553-73E007F0BB1B}" type="slidenum">
              <a:rPr lang="ru-RU" smtClean="0"/>
              <a:t>26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41B743-913C-4583-A09F-0B3F1A9447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678" y="1044033"/>
            <a:ext cx="3243603" cy="254321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E69C023-ED18-48F3-BA70-47BC4C9678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094" y="1434437"/>
            <a:ext cx="3341914" cy="250643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A2029E-A543-49AD-AAD5-7248A40EBF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257" y="1267659"/>
            <a:ext cx="4629760" cy="347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98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8332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025774" y="154406"/>
            <a:ext cx="54260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9242" y="1016698"/>
            <a:ext cx="111749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4325" marR="5080" lvl="0" indent="-25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93320" y="1145564"/>
            <a:ext cx="104409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00213" algn="l"/>
              </a:tabLst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1130" y="316800"/>
            <a:ext cx="10240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rgbClr val="FF0000"/>
                </a:solidFill>
                <a:latin typeface="Calibri" panose="020F0502020204030204"/>
              </a:rPr>
              <a:t>Лабораторные хроматографы и лабораторная мебель.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rgbClr val="FF0000"/>
                </a:solidFill>
                <a:latin typeface="Calibri" panose="020F0502020204030204"/>
              </a:rPr>
              <a:t>Проектирование и предпроектная подготовка лабораторий.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51" y="934634"/>
            <a:ext cx="2591123" cy="36339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3" t="-1" r="12542" b="10597"/>
          <a:stretch/>
        </p:blipFill>
        <p:spPr>
          <a:xfrm>
            <a:off x="443545" y="4788173"/>
            <a:ext cx="2019162" cy="16053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8" t="11081" r="28533" b="7419"/>
          <a:stretch/>
        </p:blipFill>
        <p:spPr>
          <a:xfrm>
            <a:off x="3013328" y="3410987"/>
            <a:ext cx="1382549" cy="3045345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9722DE-BAA3-4F6D-97B8-DC9789B9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8E6C3-115D-4E4B-B553-73E007F0BB1B}" type="slidenum">
              <a:rPr lang="ru-RU" smtClean="0"/>
              <a:t>3</a:t>
            </a:fld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6AB16FB-EC15-47E1-ADCB-831D2B27F9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80" y="4153000"/>
            <a:ext cx="1772891" cy="1396088"/>
          </a:xfrm>
          <a:prstGeom prst="rect">
            <a:avLst/>
          </a:prstGeom>
        </p:spPr>
      </p:pic>
      <p:pic>
        <p:nvPicPr>
          <p:cNvPr id="16" name="Рисунок 1">
            <a:extLst>
              <a:ext uri="{FF2B5EF4-FFF2-40B4-BE49-F238E27FC236}">
                <a16:creationId xmlns:a16="http://schemas.microsoft.com/office/drawing/2014/main" id="{DBF493F3-DBA0-4AC5-9507-E13C1AF91B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35" y="4423930"/>
            <a:ext cx="7526215" cy="177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5C51FE8-2E2A-4955-A649-8C1B6C97AF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8"/>
          <a:stretch>
            <a:fillRect/>
          </a:stretch>
        </p:blipFill>
        <p:spPr bwMode="auto">
          <a:xfrm>
            <a:off x="6626169" y="1530128"/>
            <a:ext cx="5014053" cy="2320498"/>
          </a:xfrm>
          <a:prstGeom prst="rect">
            <a:avLst/>
          </a:prstGeom>
          <a:solidFill>
            <a:srgbClr val="FF66FF"/>
          </a:solidFill>
          <a:ln>
            <a:noFill/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5B7FD15-E171-4666-AFFB-9B889FA103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673" y="1530128"/>
            <a:ext cx="2591123" cy="147919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8560A02-352A-4805-A546-03A0C403CEC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588" y="3308930"/>
            <a:ext cx="1314208" cy="115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5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60438A4-D108-4D76-8D81-AA85B2DD7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5A9AB3-DDE6-4187-B01B-2EFCBE4344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8332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0AA586-462E-498C-A030-404144CC1D3B}"/>
              </a:ext>
            </a:extLst>
          </p:cNvPr>
          <p:cNvSpPr txBox="1"/>
          <p:nvPr/>
        </p:nvSpPr>
        <p:spPr>
          <a:xfrm>
            <a:off x="1560351" y="96262"/>
            <a:ext cx="92950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</a:rPr>
              <a:t>ПОТОКОВЫЙ ГАЗОВЫЙ ХРОМАТОГРАФ ОБЩЕПРОМЫШЛЕННОГО НАЗНАЧЕНИЯ «ХРОМОС ПГХ-1000.1» (ИСПОЛНЕНИЕ 1 И 2). МНОГОПРОЦЕССОРНАЯ СИСТЕМА ЭЛЕКТРОНИКИ ХРОМАТОГРАФА</a:t>
            </a:r>
          </a:p>
        </p:txBody>
      </p:sp>
      <p:pic>
        <p:nvPicPr>
          <p:cNvPr id="9" name="Рисунок 8" descr="Изображение выглядит как электроника&#10;&#10;Автоматически созданное описание">
            <a:extLst>
              <a:ext uri="{FF2B5EF4-FFF2-40B4-BE49-F238E27FC236}">
                <a16:creationId xmlns:a16="http://schemas.microsoft.com/office/drawing/2014/main" id="{0A101C17-C49C-4F45-8665-15F5138CE6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8" b="6988"/>
          <a:stretch/>
        </p:blipFill>
        <p:spPr>
          <a:xfrm>
            <a:off x="7021075" y="1050465"/>
            <a:ext cx="5504092" cy="4930808"/>
          </a:xfrm>
          <a:prstGeom prst="rect">
            <a:avLst/>
          </a:prstGeom>
        </p:spPr>
      </p:pic>
      <p:sp>
        <p:nvSpPr>
          <p:cNvPr id="10" name="Текст 12">
            <a:extLst>
              <a:ext uri="{FF2B5EF4-FFF2-40B4-BE49-F238E27FC236}">
                <a16:creationId xmlns:a16="http://schemas.microsoft.com/office/drawing/2014/main" id="{CFAD2ACA-72D9-4D43-B352-5FFF6405107F}"/>
              </a:ext>
            </a:extLst>
          </p:cNvPr>
          <p:cNvSpPr txBox="1">
            <a:spLocks/>
          </p:cNvSpPr>
          <p:nvPr/>
        </p:nvSpPr>
        <p:spPr>
          <a:xfrm>
            <a:off x="7080308" y="2348087"/>
            <a:ext cx="4118995" cy="2335565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prstClr val="black">
                  <a:lumMod val="65000"/>
                  <a:lumOff val="35000"/>
                </a:prstClr>
              </a:buClr>
              <a:buSzPct val="100000"/>
              <a:buNone/>
              <a:defRPr/>
            </a:pPr>
            <a:r>
              <a:rPr lang="ru-RU" sz="2400" b="1" kern="0" dirty="0">
                <a:solidFill>
                  <a:srgbClr val="444546"/>
                </a:solidFill>
                <a:latin typeface="Open Sans"/>
              </a:rPr>
              <a:t>Внедрение многопроцессорной системы позволило создать «хроматограф – компьютер»:</a:t>
            </a:r>
          </a:p>
          <a:p>
            <a:pPr marL="658368" lvl="1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prstClr val="black">
                  <a:lumMod val="65000"/>
                  <a:lumOff val="35000"/>
                </a:prstClr>
              </a:buClr>
              <a:buFont typeface="+mj-lt"/>
              <a:buAutoNum type="arabicPeriod"/>
              <a:defRPr/>
            </a:pPr>
            <a:r>
              <a:rPr lang="ru-RU" kern="0" dirty="0">
                <a:solidFill>
                  <a:srgbClr val="444546"/>
                </a:solidFill>
                <a:latin typeface="Open Sans"/>
              </a:rPr>
              <a:t>Диагностика на расстоянии;</a:t>
            </a:r>
          </a:p>
          <a:p>
            <a:pPr marL="658368" lvl="1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prstClr val="black">
                  <a:lumMod val="65000"/>
                  <a:lumOff val="35000"/>
                </a:prstClr>
              </a:buClr>
              <a:buFont typeface="+mj-lt"/>
              <a:buAutoNum type="arabicPeriod"/>
              <a:defRPr/>
            </a:pPr>
            <a:r>
              <a:rPr lang="ru-RU" kern="0" dirty="0">
                <a:solidFill>
                  <a:srgbClr val="444546"/>
                </a:solidFill>
                <a:latin typeface="Open Sans"/>
              </a:rPr>
              <a:t>Взаимозаменяемость деталей приборов в течение 16 лет;</a:t>
            </a:r>
          </a:p>
          <a:p>
            <a:pPr marL="658368" lvl="1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prstClr val="black">
                  <a:lumMod val="65000"/>
                  <a:lumOff val="35000"/>
                </a:prstClr>
              </a:buClr>
              <a:buFont typeface="+mj-lt"/>
              <a:buAutoNum type="arabicPeriod"/>
              <a:defRPr/>
            </a:pPr>
            <a:r>
              <a:rPr lang="ru-RU" kern="0" dirty="0">
                <a:solidFill>
                  <a:srgbClr val="444546"/>
                </a:solidFill>
                <a:latin typeface="Open Sans"/>
              </a:rPr>
              <a:t>Возможность расширения;</a:t>
            </a:r>
          </a:p>
          <a:p>
            <a:pPr marL="658368" lvl="1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prstClr val="black">
                  <a:lumMod val="65000"/>
                  <a:lumOff val="35000"/>
                </a:prstClr>
              </a:buClr>
              <a:buFont typeface="+mj-lt"/>
              <a:buAutoNum type="arabicPeriod"/>
              <a:defRPr/>
            </a:pPr>
            <a:r>
              <a:rPr lang="ru-RU" kern="0" dirty="0">
                <a:solidFill>
                  <a:srgbClr val="444546"/>
                </a:solidFill>
                <a:latin typeface="Open Sans"/>
              </a:rPr>
              <a:t>Совершенствование узлов.</a:t>
            </a:r>
          </a:p>
          <a:p>
            <a:pPr marL="658368" lvl="1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prstClr val="black">
                  <a:lumMod val="65000"/>
                  <a:lumOff val="35000"/>
                </a:prstClr>
              </a:buClr>
              <a:buFont typeface="+mj-lt"/>
              <a:buAutoNum type="arabicPeriod"/>
              <a:defRPr/>
            </a:pPr>
            <a:endParaRPr lang="ru-RU" kern="0" dirty="0">
              <a:solidFill>
                <a:srgbClr val="444546"/>
              </a:solidFill>
              <a:latin typeface="Open Sans"/>
            </a:endParaRPr>
          </a:p>
          <a:p>
            <a:endParaRPr lang="ru-RU" dirty="0"/>
          </a:p>
        </p:txBody>
      </p:sp>
      <p:sp>
        <p:nvSpPr>
          <p:cNvPr id="58" name="object 25">
            <a:extLst>
              <a:ext uri="{FF2B5EF4-FFF2-40B4-BE49-F238E27FC236}">
                <a16:creationId xmlns:a16="http://schemas.microsoft.com/office/drawing/2014/main" id="{D776C09E-B9C4-440D-A419-325047571299}"/>
              </a:ext>
            </a:extLst>
          </p:cNvPr>
          <p:cNvSpPr/>
          <p:nvPr/>
        </p:nvSpPr>
        <p:spPr>
          <a:xfrm>
            <a:off x="130354" y="1788141"/>
            <a:ext cx="1415691" cy="12653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aphicFrame>
        <p:nvGraphicFramePr>
          <p:cNvPr id="56" name="object 24">
            <a:extLst>
              <a:ext uri="{FF2B5EF4-FFF2-40B4-BE49-F238E27FC236}">
                <a16:creationId xmlns:a16="http://schemas.microsoft.com/office/drawing/2014/main" id="{873DFD2C-FB3B-4335-BA1F-DE29932D77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4417"/>
              </p:ext>
            </p:extLst>
          </p:nvPr>
        </p:nvGraphicFramePr>
        <p:xfrm>
          <a:off x="144653" y="1172991"/>
          <a:ext cx="6731769" cy="4913974"/>
        </p:xfrm>
        <a:graphic>
          <a:graphicData uri="http://schemas.openxmlformats.org/drawingml/2006/table">
            <a:tbl>
              <a:tblPr firstRow="1" bandRow="1"/>
              <a:tblGrid>
                <a:gridCol w="13963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4762">
                  <a:extLst>
                    <a:ext uri="{9D8B030D-6E8A-4147-A177-3AD203B41FA5}">
                      <a16:colId xmlns:a16="http://schemas.microsoft.com/office/drawing/2014/main" val="3805763515"/>
                    </a:ext>
                  </a:extLst>
                </a:gridCol>
                <a:gridCol w="35006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3801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5" dirty="0" err="1">
                          <a:latin typeface="Calibri"/>
                          <a:cs typeface="Calibri"/>
                        </a:rPr>
                        <a:t>И</a:t>
                      </a:r>
                      <a:r>
                        <a:rPr sz="1400" b="1" dirty="0" err="1">
                          <a:latin typeface="Calibri"/>
                          <a:cs typeface="Calibri"/>
                        </a:rPr>
                        <a:t>с</a:t>
                      </a:r>
                      <a:r>
                        <a:rPr sz="1400" b="1" spc="5" dirty="0" err="1">
                          <a:latin typeface="Calibri"/>
                          <a:cs typeface="Calibri"/>
                        </a:rPr>
                        <a:t>п</a:t>
                      </a:r>
                      <a:r>
                        <a:rPr sz="1400" b="1" spc="-25" dirty="0" err="1">
                          <a:latin typeface="Calibri"/>
                          <a:cs typeface="Calibri"/>
                        </a:rPr>
                        <a:t>о</a:t>
                      </a:r>
                      <a:r>
                        <a:rPr sz="1400" b="1" spc="5" dirty="0" err="1">
                          <a:latin typeface="Calibri"/>
                          <a:cs typeface="Calibri"/>
                        </a:rPr>
                        <a:t>л</a:t>
                      </a:r>
                      <a:r>
                        <a:rPr sz="1400" b="1" dirty="0" err="1">
                          <a:latin typeface="Calibri"/>
                          <a:cs typeface="Calibri"/>
                        </a:rPr>
                        <a:t>не</a:t>
                      </a:r>
                      <a:r>
                        <a:rPr sz="1400" b="1" spc="-10" dirty="0" err="1">
                          <a:latin typeface="Calibri"/>
                          <a:cs typeface="Calibri"/>
                        </a:rPr>
                        <a:t>н</a:t>
                      </a:r>
                      <a:r>
                        <a:rPr sz="1400" b="1" spc="-5" dirty="0" err="1">
                          <a:latin typeface="Calibri"/>
                          <a:cs typeface="Calibri"/>
                        </a:rPr>
                        <a:t>и</a:t>
                      </a:r>
                      <a:r>
                        <a:rPr sz="1400" b="1" dirty="0" err="1">
                          <a:latin typeface="Calibri"/>
                          <a:cs typeface="Calibri"/>
                        </a:rPr>
                        <a:t>е</a:t>
                      </a:r>
                      <a:r>
                        <a:rPr sz="14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lang="ru-RU" sz="1400" b="1" spc="-5" dirty="0">
                          <a:latin typeface="Calibri"/>
                          <a:cs typeface="Calibri"/>
                        </a:rPr>
                        <a:t>.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242">
                      <a:solidFill>
                        <a:srgbClr val="000000"/>
                      </a:solidFill>
                      <a:prstDash val="solid"/>
                    </a:lnL>
                    <a:lnR w="12242">
                      <a:solidFill>
                        <a:srgbClr val="000000"/>
                      </a:solidFill>
                      <a:prstDash val="solid"/>
                    </a:lnR>
                    <a:lnT w="12242">
                      <a:solidFill>
                        <a:srgbClr val="000000"/>
                      </a:solidFill>
                      <a:prstDash val="solid"/>
                    </a:lnT>
                    <a:lnB w="12242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sz="1400" b="1" spc="-120" dirty="0" err="1">
                          <a:latin typeface="Calibri"/>
                          <a:cs typeface="Calibri"/>
                        </a:rPr>
                        <a:t>Т</a:t>
                      </a:r>
                      <a:r>
                        <a:rPr sz="1400" b="1" spc="-20" dirty="0" err="1">
                          <a:latin typeface="Calibri"/>
                          <a:cs typeface="Calibri"/>
                        </a:rPr>
                        <a:t>е</a:t>
                      </a:r>
                      <a:r>
                        <a:rPr sz="1400" b="1" dirty="0" err="1">
                          <a:latin typeface="Calibri"/>
                          <a:cs typeface="Calibri"/>
                        </a:rPr>
                        <a:t>хн</a:t>
                      </a:r>
                      <a:r>
                        <a:rPr sz="1400" b="1" spc="-5" dirty="0" err="1">
                          <a:latin typeface="Calibri"/>
                          <a:cs typeface="Calibri"/>
                        </a:rPr>
                        <a:t>и</a:t>
                      </a:r>
                      <a:r>
                        <a:rPr sz="1400" b="1" dirty="0" err="1">
                          <a:latin typeface="Calibri"/>
                          <a:cs typeface="Calibri"/>
                        </a:rPr>
                        <a:t>ч</a:t>
                      </a:r>
                      <a:r>
                        <a:rPr sz="1400" b="1" spc="-5" dirty="0" err="1">
                          <a:latin typeface="Calibri"/>
                          <a:cs typeface="Calibri"/>
                        </a:rPr>
                        <a:t>е</a:t>
                      </a:r>
                      <a:r>
                        <a:rPr sz="1400" b="1" spc="-10" dirty="0" err="1">
                          <a:latin typeface="Calibri"/>
                          <a:cs typeface="Calibri"/>
                        </a:rPr>
                        <a:t>с</a:t>
                      </a:r>
                      <a:r>
                        <a:rPr sz="1400" b="1" spc="-5" dirty="0" err="1">
                          <a:latin typeface="Calibri"/>
                          <a:cs typeface="Calibri"/>
                        </a:rPr>
                        <a:t>ки</a:t>
                      </a:r>
                      <a:r>
                        <a:rPr sz="1400" b="1" dirty="0" err="1">
                          <a:latin typeface="Calibri"/>
                          <a:cs typeface="Calibri"/>
                        </a:rPr>
                        <a:t>е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 err="1">
                          <a:latin typeface="Calibri"/>
                          <a:cs typeface="Calibri"/>
                        </a:rPr>
                        <a:t>х</a:t>
                      </a:r>
                      <a:r>
                        <a:rPr sz="1400" b="1" spc="-5" dirty="0" err="1">
                          <a:latin typeface="Calibri"/>
                          <a:cs typeface="Calibri"/>
                        </a:rPr>
                        <a:t>арак</a:t>
                      </a:r>
                      <a:r>
                        <a:rPr sz="1400" b="1" spc="-20" dirty="0" err="1">
                          <a:latin typeface="Calibri"/>
                          <a:cs typeface="Calibri"/>
                        </a:rPr>
                        <a:t>т</a:t>
                      </a:r>
                      <a:r>
                        <a:rPr sz="1400" b="1" spc="-5" dirty="0" err="1">
                          <a:latin typeface="Calibri"/>
                          <a:cs typeface="Calibri"/>
                        </a:rPr>
                        <a:t>е</a:t>
                      </a:r>
                      <a:r>
                        <a:rPr sz="1400" b="1" spc="-10" dirty="0" err="1">
                          <a:latin typeface="Calibri"/>
                          <a:cs typeface="Calibri"/>
                        </a:rPr>
                        <a:t>р</a:t>
                      </a:r>
                      <a:r>
                        <a:rPr sz="1400" b="1" spc="-5" dirty="0" err="1">
                          <a:latin typeface="Calibri"/>
                          <a:cs typeface="Calibri"/>
                        </a:rPr>
                        <a:t>и</a:t>
                      </a:r>
                      <a:r>
                        <a:rPr sz="1400" b="1" spc="-10" dirty="0" err="1">
                          <a:latin typeface="Calibri"/>
                          <a:cs typeface="Calibri"/>
                        </a:rPr>
                        <a:t>с</a:t>
                      </a:r>
                      <a:r>
                        <a:rPr sz="1400" b="1" spc="-5" dirty="0" err="1">
                          <a:latin typeface="Calibri"/>
                          <a:cs typeface="Calibri"/>
                        </a:rPr>
                        <a:t>тик</a:t>
                      </a:r>
                      <a:r>
                        <a:rPr sz="1400" b="1" dirty="0" err="1">
                          <a:latin typeface="Calibri"/>
                          <a:cs typeface="Calibri"/>
                        </a:rPr>
                        <a:t>и</a:t>
                      </a:r>
                      <a:r>
                        <a:rPr lang="ru-RU" sz="1400" b="1" dirty="0">
                          <a:latin typeface="Calibri"/>
                          <a:cs typeface="Calibri"/>
                        </a:rPr>
                        <a:t>:</a:t>
                      </a:r>
                      <a:endParaRPr sz="1400" b="1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2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2">
                      <a:solidFill>
                        <a:srgbClr val="000000"/>
                      </a:solidFill>
                      <a:prstDash val="solid"/>
                    </a:lnR>
                    <a:lnT w="12242">
                      <a:solidFill>
                        <a:srgbClr val="000000"/>
                      </a:solidFill>
                      <a:prstDash val="solid"/>
                    </a:lnT>
                    <a:lnB w="122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352">
                <a:tc rowSpan="6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242">
                      <a:solidFill>
                        <a:srgbClr val="000000"/>
                      </a:solidFill>
                      <a:prstDash val="solid"/>
                    </a:lnL>
                    <a:lnR w="12242">
                      <a:solidFill>
                        <a:srgbClr val="000000"/>
                      </a:solidFill>
                      <a:prstDash val="solid"/>
                    </a:lnR>
                    <a:lnT w="12242">
                      <a:solidFill>
                        <a:srgbClr val="000000"/>
                      </a:solidFill>
                      <a:prstDash val="solid"/>
                    </a:lnT>
                    <a:lnB w="12242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</a:t>
                      </a:r>
                      <a:r>
                        <a:rPr lang="ru-RU" sz="12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</a:t>
                      </a:r>
                      <a:r>
                        <a:rPr lang="ru-RU" sz="1200" b="1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</a:t>
                      </a:r>
                      <a:r>
                        <a:rPr lang="ru-RU" sz="12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ек</a:t>
                      </a:r>
                      <a:r>
                        <a:rPr lang="ru-RU" sz="1200" b="1" spc="-2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</a:t>
                      </a:r>
                      <a:r>
                        <a:rPr lang="ru-RU" sz="12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</a:t>
                      </a:r>
                      <a:r>
                        <a:rPr lang="ru-RU" sz="1200" b="1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</a:t>
                      </a:r>
                      <a:r>
                        <a:rPr lang="ru-RU" sz="1200" b="1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ы</a:t>
                      </a:r>
                      <a:r>
                        <a:rPr lang="ru-RU" sz="12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: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242">
                      <a:solidFill>
                        <a:srgbClr val="000000"/>
                      </a:solidFill>
                      <a:prstDash val="solid"/>
                    </a:lnL>
                    <a:lnR w="12242">
                      <a:solidFill>
                        <a:srgbClr val="000000"/>
                      </a:solidFill>
                      <a:prstDash val="solid"/>
                    </a:lnR>
                    <a:lnT w="12242">
                      <a:solidFill>
                        <a:srgbClr val="000000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18000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200" spc="-12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ерм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</a:t>
                      </a:r>
                      <a:r>
                        <a:rPr sz="1200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та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</a:t>
                      </a:r>
                      <a:r>
                        <a:rPr sz="1200" spc="-2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sz="1200" spc="-3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</a:t>
                      </a:r>
                      <a:r>
                        <a:rPr sz="1200" spc="-2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лонок</a:t>
                      </a:r>
                      <a:r>
                        <a:rPr sz="1200" spc="-4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  <a:r>
                        <a:rPr sz="1200" spc="-1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</a:t>
                      </a:r>
                      <a:r>
                        <a:rPr sz="1200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зо</a:t>
                      </a:r>
                      <a:r>
                        <a:rPr sz="1200" spc="-2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ерми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ч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</a:t>
                      </a:r>
                      <a:r>
                        <a:rPr sz="1200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ки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й</a:t>
                      </a:r>
                    </a:p>
                  </a:txBody>
                  <a:tcPr marL="0" marR="0" marT="0" marB="0">
                    <a:lnL w="122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2">
                      <a:solidFill>
                        <a:srgbClr val="000000"/>
                      </a:solidFill>
                      <a:prstDash val="solid"/>
                    </a:lnR>
                    <a:lnT w="122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35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242">
                      <a:solidFill>
                        <a:srgbClr val="000000"/>
                      </a:solidFill>
                      <a:prstDash val="solid"/>
                    </a:lnL>
                    <a:lnR w="12242">
                      <a:solidFill>
                        <a:srgbClr val="000000"/>
                      </a:solidFill>
                      <a:prstDash val="solid"/>
                    </a:lnR>
                    <a:lnT w="12242">
                      <a:solidFill>
                        <a:srgbClr val="000000"/>
                      </a:solidFill>
                      <a:prstDash val="solid"/>
                    </a:lnT>
                    <a:lnB w="12242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spc="-2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</a:t>
                      </a:r>
                      <a:r>
                        <a:rPr lang="ru-RU" sz="12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ТП</a:t>
                      </a:r>
                      <a:endParaRPr lang="ru-RU" dirty="0"/>
                    </a:p>
                  </a:txBody>
                  <a:tcPr marL="0" marR="0" marT="0" marB="0">
                    <a:lnL w="12242">
                      <a:solidFill>
                        <a:srgbClr val="000000"/>
                      </a:solidFill>
                      <a:prstDash val="solid"/>
                    </a:lnL>
                    <a:lnR w="12242">
                      <a:solidFill>
                        <a:srgbClr val="000000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18000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</a:t>
                      </a:r>
                      <a:r>
                        <a:rPr sz="1200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</a:t>
                      </a:r>
                      <a:r>
                        <a:rPr sz="1200" spc="-3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</a:t>
                      </a:r>
                      <a:r>
                        <a:rPr sz="1200" spc="-2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ль</a:t>
                      </a:r>
                      <a:r>
                        <a:rPr sz="1200" spc="-3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</a:t>
                      </a:r>
                      <a:r>
                        <a:rPr sz="1200" spc="-1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ти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пов</a:t>
                      </a:r>
                      <a:r>
                        <a:rPr sz="1200" spc="-2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т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ерм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</a:t>
                      </a:r>
                      <a:r>
                        <a:rPr sz="1200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та</a:t>
                      </a:r>
                      <a:r>
                        <a:rPr sz="1200" spc="-2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ов</a:t>
                      </a:r>
                    </a:p>
                  </a:txBody>
                  <a:tcPr marL="0" marR="0" marT="0" marB="0">
                    <a:lnL w="122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2">
                      <a:solidFill>
                        <a:srgbClr val="000000"/>
                      </a:solidFill>
                      <a:prstDash val="solid"/>
                    </a:lnR>
                    <a:lnT w="122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52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242">
                      <a:solidFill>
                        <a:srgbClr val="000000"/>
                      </a:solidFill>
                      <a:prstDash val="solid"/>
                    </a:lnL>
                    <a:lnR w="12242">
                      <a:solidFill>
                        <a:srgbClr val="000000"/>
                      </a:solidFill>
                      <a:prstDash val="solid"/>
                    </a:lnR>
                    <a:lnT w="12242">
                      <a:solidFill>
                        <a:srgbClr val="000000"/>
                      </a:solidFill>
                      <a:prstDash val="solid"/>
                    </a:lnT>
                    <a:lnB w="12242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</a:t>
                      </a:r>
                      <a:r>
                        <a:rPr lang="ru-RU" sz="1200" b="1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ХД</a:t>
                      </a:r>
                      <a:endParaRPr lang="ru-RU" dirty="0"/>
                    </a:p>
                  </a:txBody>
                  <a:tcPr marL="0" marR="0" marT="0" marB="0">
                    <a:lnL w="12242">
                      <a:solidFill>
                        <a:srgbClr val="000000"/>
                      </a:solidFill>
                      <a:prstDash val="solid"/>
                    </a:lnL>
                    <a:lnR w="12242">
                      <a:solidFill>
                        <a:srgbClr val="000000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18000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200" spc="-2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Ко</a:t>
                      </a:r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лон</a:t>
                      </a:r>
                      <a:r>
                        <a:rPr sz="1200" spc="-5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</a:t>
                      </a:r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</a:t>
                      </a:r>
                      <a:r>
                        <a:rPr sz="1200" spc="-3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мик</a:t>
                      </a:r>
                      <a:r>
                        <a:rPr sz="1200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</a:t>
                      </a:r>
                      <a:r>
                        <a:rPr sz="1200" spc="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</a:t>
                      </a:r>
                      <a:r>
                        <a:rPr sz="1200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</a:t>
                      </a:r>
                      <a:r>
                        <a:rPr sz="1200" spc="-2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очны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sz="1200" spc="-2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sz="1200" spc="-3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лл</a:t>
                      </a:r>
                      <a:r>
                        <a:rPr sz="1200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я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ные</a:t>
                      </a:r>
                    </a:p>
                  </a:txBody>
                  <a:tcPr marL="0" marR="0" marT="0" marB="0">
                    <a:lnL w="122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2">
                      <a:solidFill>
                        <a:srgbClr val="000000"/>
                      </a:solidFill>
                      <a:prstDash val="solid"/>
                    </a:lnR>
                    <a:lnT w="122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583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242">
                      <a:solidFill>
                        <a:srgbClr val="000000"/>
                      </a:solidFill>
                      <a:prstDash val="solid"/>
                    </a:lnL>
                    <a:lnR w="12242">
                      <a:solidFill>
                        <a:srgbClr val="000000"/>
                      </a:solidFill>
                      <a:prstDash val="solid"/>
                    </a:lnR>
                    <a:lnT w="12242">
                      <a:solidFill>
                        <a:srgbClr val="000000"/>
                      </a:solidFill>
                      <a:prstDash val="solid"/>
                    </a:lnT>
                    <a:lnB w="12242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b="1" spc="-4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Э</a:t>
                      </a:r>
                      <a:r>
                        <a:rPr lang="ru-RU" sz="1200" b="1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Х</a:t>
                      </a:r>
                      <a:r>
                        <a:rPr lang="ru-RU" sz="12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</a:t>
                      </a:r>
                      <a:endParaRPr lang="ru-RU" dirty="0"/>
                    </a:p>
                  </a:txBody>
                  <a:tcPr marL="0" marR="0" marT="0" marB="0">
                    <a:lnL w="12242">
                      <a:solidFill>
                        <a:srgbClr val="000000"/>
                      </a:solidFill>
                      <a:prstDash val="solid"/>
                    </a:lnL>
                    <a:lnR w="12242">
                      <a:solidFill>
                        <a:srgbClr val="000000"/>
                      </a:solidFill>
                      <a:prstDash val="solid"/>
                    </a:lnR>
                    <a:lnT>
                      <a:noFill/>
                    </a:lnT>
                    <a:lnB w="12242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242">
                      <a:solidFill>
                        <a:srgbClr val="000000"/>
                      </a:solidFill>
                      <a:prstDash val="solid"/>
                    </a:lnL>
                    <a:lnR w="12242">
                      <a:solidFill>
                        <a:srgbClr val="000000"/>
                      </a:solidFill>
                      <a:prstDash val="solid"/>
                    </a:lnR>
                    <a:lnT w="12242">
                      <a:solidFill>
                        <a:srgbClr val="000000"/>
                      </a:solidFill>
                      <a:prstDash val="solid"/>
                    </a:lnT>
                    <a:lnB w="12242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99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242">
                      <a:solidFill>
                        <a:srgbClr val="000000"/>
                      </a:solidFill>
                      <a:prstDash val="solid"/>
                    </a:lnL>
                    <a:lnR w="12242">
                      <a:solidFill>
                        <a:srgbClr val="000000"/>
                      </a:solidFill>
                      <a:prstDash val="solid"/>
                    </a:lnR>
                    <a:lnT w="12242">
                      <a:solidFill>
                        <a:srgbClr val="000000"/>
                      </a:solidFill>
                      <a:prstDash val="solid"/>
                    </a:lnT>
                    <a:lnB w="12242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18000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</a:t>
                      </a:r>
                      <a:r>
                        <a:rPr sz="1200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</a:t>
                      </a:r>
                      <a:r>
                        <a:rPr sz="1200" spc="-2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я 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</a:t>
                      </a:r>
                      <a:r>
                        <a:rPr sz="1200" spc="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л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</a:t>
                      </a:r>
                      <a:r>
                        <a:rPr sz="1200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</a:t>
                      </a:r>
                      <a:r>
                        <a:rPr sz="1200" spc="-2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–</a:t>
                      </a:r>
                      <a:r>
                        <a:rPr sz="1200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 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ми</a:t>
                      </a:r>
                      <a:r>
                        <a:rPr sz="1200" spc="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ут</a:t>
                      </a:r>
                    </a:p>
                  </a:txBody>
                  <a:tcPr marL="0" marR="0" marT="0" marB="0">
                    <a:lnL w="12242">
                      <a:solidFill>
                        <a:srgbClr val="000000"/>
                      </a:solidFill>
                      <a:prstDash val="solid"/>
                    </a:lnL>
                    <a:lnR w="12242">
                      <a:solidFill>
                        <a:srgbClr val="000000"/>
                      </a:solidFill>
                      <a:prstDash val="solid"/>
                    </a:lnR>
                    <a:lnT w="122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435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242">
                      <a:solidFill>
                        <a:srgbClr val="000000"/>
                      </a:solidFill>
                      <a:prstDash val="solid"/>
                    </a:lnL>
                    <a:lnR w="12242">
                      <a:solidFill>
                        <a:srgbClr val="000000"/>
                      </a:solidFill>
                      <a:prstDash val="solid"/>
                    </a:lnR>
                    <a:lnT w="12242">
                      <a:solidFill>
                        <a:srgbClr val="000000"/>
                      </a:solidFill>
                      <a:prstDash val="solid"/>
                    </a:lnT>
                    <a:lnB w="12242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18000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Э</a:t>
                      </a:r>
                      <a:r>
                        <a:rPr sz="1200" spc="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ер</a:t>
                      </a:r>
                      <a:r>
                        <a:rPr sz="1200" spc="-2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г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оп</a:t>
                      </a:r>
                      <a:r>
                        <a:rPr sz="1200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</a:t>
                      </a:r>
                      <a:r>
                        <a:rPr sz="1200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</a:t>
                      </a:r>
                      <a:r>
                        <a:rPr sz="1200" spc="-3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л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</a:t>
                      </a:r>
                      <a:r>
                        <a:rPr sz="1200" spc="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</a:t>
                      </a:r>
                      <a:r>
                        <a:rPr sz="1200" spc="-3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раб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оч</a:t>
                      </a:r>
                      <a:r>
                        <a:rPr sz="1200" spc="-2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</a:t>
                      </a:r>
                      <a:r>
                        <a:rPr sz="1200" spc="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</a:t>
                      </a:r>
                      <a:r>
                        <a:rPr sz="1200" spc="-3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ж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име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 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 Вт</a:t>
                      </a:r>
                    </a:p>
                  </a:txBody>
                  <a:tcPr marL="0" marR="0" marT="0" marB="0">
                    <a:lnL w="12242">
                      <a:solidFill>
                        <a:srgbClr val="000000"/>
                      </a:solidFill>
                      <a:prstDash val="solid"/>
                    </a:lnL>
                    <a:lnR w="12242">
                      <a:solidFill>
                        <a:srgbClr val="000000"/>
                      </a:solidFill>
                      <a:prstDash val="solid"/>
                    </a:lnR>
                    <a:lnT w="122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5631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5" dirty="0" err="1">
                          <a:latin typeface="Calibri"/>
                          <a:cs typeface="Calibri"/>
                        </a:rPr>
                        <a:t>И</a:t>
                      </a:r>
                      <a:r>
                        <a:rPr sz="1400" b="1" dirty="0" err="1">
                          <a:latin typeface="Calibri"/>
                          <a:cs typeface="Calibri"/>
                        </a:rPr>
                        <a:t>с</a:t>
                      </a:r>
                      <a:r>
                        <a:rPr sz="1400" b="1" spc="5" dirty="0" err="1">
                          <a:latin typeface="Calibri"/>
                          <a:cs typeface="Calibri"/>
                        </a:rPr>
                        <a:t>п</a:t>
                      </a:r>
                      <a:r>
                        <a:rPr sz="1400" b="1" spc="-25" dirty="0" err="1">
                          <a:latin typeface="Calibri"/>
                          <a:cs typeface="Calibri"/>
                        </a:rPr>
                        <a:t>о</a:t>
                      </a:r>
                      <a:r>
                        <a:rPr sz="1400" b="1" spc="5" dirty="0" err="1">
                          <a:latin typeface="Calibri"/>
                          <a:cs typeface="Calibri"/>
                        </a:rPr>
                        <a:t>л</a:t>
                      </a:r>
                      <a:r>
                        <a:rPr sz="1400" b="1" dirty="0" err="1">
                          <a:latin typeface="Calibri"/>
                          <a:cs typeface="Calibri"/>
                        </a:rPr>
                        <a:t>не</a:t>
                      </a:r>
                      <a:r>
                        <a:rPr sz="1400" b="1" spc="-10" dirty="0" err="1">
                          <a:latin typeface="Calibri"/>
                          <a:cs typeface="Calibri"/>
                        </a:rPr>
                        <a:t>н</a:t>
                      </a:r>
                      <a:r>
                        <a:rPr sz="1400" b="1" spc="-5" dirty="0" err="1">
                          <a:latin typeface="Calibri"/>
                          <a:cs typeface="Calibri"/>
                        </a:rPr>
                        <a:t>и</a:t>
                      </a:r>
                      <a:r>
                        <a:rPr sz="1400" b="1" dirty="0" err="1">
                          <a:latin typeface="Calibri"/>
                          <a:cs typeface="Calibri"/>
                        </a:rPr>
                        <a:t>е</a:t>
                      </a:r>
                      <a:r>
                        <a:rPr sz="14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lang="ru-RU" sz="1400" b="1" spc="-5" dirty="0">
                          <a:latin typeface="Calibri"/>
                          <a:cs typeface="Calibri"/>
                        </a:rPr>
                        <a:t>.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242">
                      <a:solidFill>
                        <a:srgbClr val="000000"/>
                      </a:solidFill>
                      <a:prstDash val="solid"/>
                    </a:lnL>
                    <a:lnR w="12242">
                      <a:solidFill>
                        <a:srgbClr val="000000"/>
                      </a:solidFill>
                      <a:prstDash val="solid"/>
                    </a:lnR>
                    <a:lnT w="12242">
                      <a:solidFill>
                        <a:srgbClr val="000000"/>
                      </a:solidFill>
                      <a:prstDash val="solid"/>
                    </a:lnT>
                    <a:lnB w="12242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18000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200" spc="-3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Э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л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ектри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ч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</a:t>
                      </a:r>
                      <a:r>
                        <a:rPr sz="1200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</a:t>
                      </a:r>
                      <a:r>
                        <a:rPr sz="1200" spc="-3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ое</a:t>
                      </a:r>
                      <a:r>
                        <a:rPr sz="1200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ита</a:t>
                      </a:r>
                      <a:r>
                        <a:rPr sz="1200" spc="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ие:</a:t>
                      </a:r>
                      <a:endParaRPr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indent="18000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*</a:t>
                      </a:r>
                      <a:r>
                        <a:rPr sz="1200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ет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ь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</a:t>
                      </a:r>
                      <a:r>
                        <a:rPr sz="1200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</a:t>
                      </a:r>
                      <a:r>
                        <a:rPr sz="1200" spc="-2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ме</a:t>
                      </a:r>
                      <a:r>
                        <a:rPr sz="1200" spc="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но</a:t>
                      </a:r>
                      <a:r>
                        <a:rPr sz="1200" spc="-2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г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</a:t>
                      </a:r>
                      <a:r>
                        <a:rPr sz="1200" spc="-2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sz="1200" spc="-2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</a:t>
                      </a:r>
                      <a:r>
                        <a:rPr sz="1200" spc="-3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</a:t>
                      </a:r>
                      <a:r>
                        <a:rPr sz="1200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22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 В</a:t>
                      </a:r>
                    </a:p>
                    <a:p>
                      <a:pPr marL="0" indent="18000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*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л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иб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</a:t>
                      </a:r>
                      <a:r>
                        <a:rPr sz="1200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</a:t>
                      </a:r>
                      <a:r>
                        <a:rPr sz="1200" spc="-2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</a:t>
                      </a:r>
                      <a:r>
                        <a:rPr sz="1200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я</a:t>
                      </a:r>
                      <a:r>
                        <a:rPr sz="1200" spc="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</a:t>
                      </a:r>
                      <a:r>
                        <a:rPr sz="1200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но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</a:t>
                      </a:r>
                      <a:r>
                        <a:rPr sz="1200" spc="-3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sz="1200" spc="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</a:t>
                      </a:r>
                      <a:r>
                        <a:rPr sz="1200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ряж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</a:t>
                      </a:r>
                      <a:r>
                        <a:rPr sz="1200" spc="-3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 В.</a:t>
                      </a:r>
                    </a:p>
                  </a:txBody>
                  <a:tcPr marL="0" marR="0" marT="0" marB="0">
                    <a:lnL w="122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2">
                      <a:solidFill>
                        <a:srgbClr val="000000"/>
                      </a:solidFill>
                      <a:prstDash val="solid"/>
                    </a:lnR>
                    <a:lnT w="122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3065">
                <a:tc row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242">
                      <a:solidFill>
                        <a:srgbClr val="000000"/>
                      </a:solidFill>
                      <a:prstDash val="solid"/>
                    </a:lnL>
                    <a:lnR w="12242">
                      <a:solidFill>
                        <a:srgbClr val="000000"/>
                      </a:solidFill>
                      <a:prstDash val="solid"/>
                    </a:lnR>
                    <a:lnT w="12242">
                      <a:solidFill>
                        <a:srgbClr val="000000"/>
                      </a:solidFill>
                      <a:prstDash val="solid"/>
                    </a:lnT>
                    <a:lnB w="12242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</a:t>
                      </a:r>
                      <a:r>
                        <a:rPr lang="ru-RU" sz="12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</a:t>
                      </a:r>
                      <a:r>
                        <a:rPr lang="ru-RU" sz="1200" b="1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</a:t>
                      </a:r>
                      <a:r>
                        <a:rPr lang="ru-RU" sz="12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ек</a:t>
                      </a:r>
                      <a:r>
                        <a:rPr lang="ru-RU" sz="1200" b="1" spc="-2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</a:t>
                      </a:r>
                      <a:r>
                        <a:rPr lang="ru-RU" sz="12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</a:t>
                      </a:r>
                      <a:r>
                        <a:rPr lang="ru-RU" sz="1200" b="1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</a:t>
                      </a:r>
                      <a:r>
                        <a:rPr lang="ru-RU" sz="1200" b="1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ы</a:t>
                      </a:r>
                      <a:r>
                        <a:rPr lang="ru-RU" sz="12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: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242">
                      <a:solidFill>
                        <a:srgbClr val="000000"/>
                      </a:solidFill>
                      <a:prstDash val="solid"/>
                    </a:lnL>
                    <a:lnR w="12242">
                      <a:solidFill>
                        <a:srgbClr val="000000"/>
                      </a:solidFill>
                      <a:prstDash val="solid"/>
                    </a:lnR>
                    <a:lnT w="12242">
                      <a:solidFill>
                        <a:srgbClr val="000000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242">
                      <a:solidFill>
                        <a:srgbClr val="000000"/>
                      </a:solidFill>
                      <a:prstDash val="solid"/>
                    </a:lnL>
                    <a:lnR w="12242">
                      <a:solidFill>
                        <a:srgbClr val="000000"/>
                      </a:solidFill>
                      <a:prstDash val="solid"/>
                    </a:lnR>
                    <a:lnT w="12242">
                      <a:solidFill>
                        <a:srgbClr val="000000"/>
                      </a:solidFill>
                      <a:prstDash val="solid"/>
                    </a:lnT>
                    <a:lnB w="12242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435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242">
                      <a:solidFill>
                        <a:srgbClr val="000000"/>
                      </a:solidFill>
                      <a:prstDash val="solid"/>
                    </a:lnL>
                    <a:lnR w="12242">
                      <a:solidFill>
                        <a:srgbClr val="000000"/>
                      </a:solidFill>
                      <a:prstDash val="solid"/>
                    </a:lnR>
                    <a:lnT w="12242">
                      <a:solidFill>
                        <a:srgbClr val="000000"/>
                      </a:solidFill>
                      <a:prstDash val="solid"/>
                    </a:lnT>
                    <a:lnB w="12242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</a:t>
                      </a:r>
                      <a:r>
                        <a:rPr lang="ru-RU" sz="1200" b="1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ИД</a:t>
                      </a:r>
                      <a:endParaRPr lang="ru-RU" dirty="0"/>
                    </a:p>
                  </a:txBody>
                  <a:tcPr marL="0" marR="0" marT="0" marB="0">
                    <a:lnL w="12242">
                      <a:solidFill>
                        <a:srgbClr val="000000"/>
                      </a:solidFill>
                      <a:prstDash val="solid"/>
                    </a:lnL>
                    <a:lnR w="12242">
                      <a:solidFill>
                        <a:srgbClr val="000000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18000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</a:t>
                      </a:r>
                      <a:r>
                        <a:rPr sz="1200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</a:t>
                      </a:r>
                      <a:r>
                        <a:rPr sz="1200" spc="-2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я 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ы</a:t>
                      </a:r>
                      <a:r>
                        <a:rPr sz="1200" spc="-2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х</a:t>
                      </a:r>
                      <a:r>
                        <a:rPr sz="1200" spc="-3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</a:t>
                      </a:r>
                      <a:r>
                        <a:rPr sz="1200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на</a:t>
                      </a:r>
                      <a:r>
                        <a:rPr sz="1200" spc="-2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sz="1200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</a:t>
                      </a:r>
                      <a:r>
                        <a:rPr sz="1200" spc="-3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ж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  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</a:t>
                      </a:r>
                      <a:r>
                        <a:rPr sz="1200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ми</a:t>
                      </a:r>
                      <a:r>
                        <a:rPr sz="1200" spc="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ут</a:t>
                      </a:r>
                    </a:p>
                  </a:txBody>
                  <a:tcPr marL="0" marR="0" marT="0" marB="0">
                    <a:lnL w="122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2">
                      <a:solidFill>
                        <a:srgbClr val="000000"/>
                      </a:solidFill>
                      <a:prstDash val="solid"/>
                    </a:lnR>
                    <a:lnT w="122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316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242">
                      <a:solidFill>
                        <a:srgbClr val="000000"/>
                      </a:solidFill>
                      <a:prstDash val="solid"/>
                    </a:lnL>
                    <a:lnR w="12242">
                      <a:solidFill>
                        <a:srgbClr val="000000"/>
                      </a:solidFill>
                      <a:prstDash val="solid"/>
                    </a:lnR>
                    <a:lnT w="12242">
                      <a:solidFill>
                        <a:srgbClr val="000000"/>
                      </a:solidFill>
                      <a:prstDash val="solid"/>
                    </a:lnT>
                    <a:lnB w="12242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</a:t>
                      </a:r>
                      <a:r>
                        <a:rPr lang="ru-RU" sz="1200" b="1" spc="-6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ФД</a:t>
                      </a:r>
                      <a:endParaRPr lang="ru-RU" dirty="0"/>
                    </a:p>
                  </a:txBody>
                  <a:tcPr marL="0" marR="0" marT="0" marB="0">
                    <a:lnL w="12242">
                      <a:solidFill>
                        <a:srgbClr val="000000"/>
                      </a:solidFill>
                      <a:prstDash val="solid"/>
                    </a:lnL>
                    <a:lnR w="12242">
                      <a:solidFill>
                        <a:srgbClr val="000000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18000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200" spc="-2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</a:t>
                      </a:r>
                      <a:r>
                        <a:rPr sz="1200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</a:t>
                      </a:r>
                      <a:r>
                        <a:rPr sz="1200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ва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</a:t>
                      </a:r>
                      <a:r>
                        <a:rPr sz="1200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г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</a:t>
                      </a:r>
                      <a:r>
                        <a:rPr sz="1200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ых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</a:t>
                      </a:r>
                      <a:r>
                        <a:rPr sz="1200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об</a:t>
                      </a:r>
                      <a:r>
                        <a:rPr sz="1200" spc="-2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</a:t>
                      </a:r>
                      <a:r>
                        <a:rPr sz="1200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ж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ид</a:t>
                      </a:r>
                      <a:r>
                        <a:rPr sz="1200" spc="-3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</a:t>
                      </a:r>
                      <a:r>
                        <a:rPr sz="1200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</a:t>
                      </a:r>
                      <a:r>
                        <a:rPr sz="1200" spc="-2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й</a:t>
                      </a:r>
                    </a:p>
                  </a:txBody>
                  <a:tcPr marL="0" marR="0" marT="0" marB="0">
                    <a:lnL w="122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2">
                      <a:solidFill>
                        <a:srgbClr val="000000"/>
                      </a:solidFill>
                      <a:prstDash val="solid"/>
                    </a:lnR>
                    <a:lnT w="122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118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242">
                      <a:solidFill>
                        <a:srgbClr val="000000"/>
                      </a:solidFill>
                      <a:prstDash val="solid"/>
                    </a:lnL>
                    <a:lnR w="12242">
                      <a:solidFill>
                        <a:srgbClr val="000000"/>
                      </a:solidFill>
                      <a:prstDash val="solid"/>
                    </a:lnR>
                    <a:lnT w="12242">
                      <a:solidFill>
                        <a:srgbClr val="000000"/>
                      </a:solidFill>
                      <a:prstDash val="solid"/>
                    </a:lnT>
                    <a:lnB w="12242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spc="-2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</a:t>
                      </a:r>
                      <a:r>
                        <a:rPr lang="ru-RU" sz="12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ТП</a:t>
                      </a:r>
                      <a:endParaRPr lang="ru-RU" dirty="0"/>
                    </a:p>
                  </a:txBody>
                  <a:tcPr marL="0" marR="0" marT="0" marB="0">
                    <a:lnL w="12242">
                      <a:solidFill>
                        <a:srgbClr val="000000"/>
                      </a:solidFill>
                      <a:prstDash val="solid"/>
                    </a:lnL>
                    <a:lnR w="12242">
                      <a:solidFill>
                        <a:srgbClr val="000000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242">
                      <a:solidFill>
                        <a:srgbClr val="000000"/>
                      </a:solidFill>
                      <a:prstDash val="solid"/>
                    </a:lnL>
                    <a:lnR w="12242">
                      <a:solidFill>
                        <a:srgbClr val="000000"/>
                      </a:solidFill>
                      <a:prstDash val="solid"/>
                    </a:lnR>
                    <a:lnT w="12242">
                      <a:solidFill>
                        <a:srgbClr val="000000"/>
                      </a:solidFill>
                      <a:prstDash val="solid"/>
                    </a:lnT>
                    <a:lnB w="12242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9895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242">
                      <a:solidFill>
                        <a:srgbClr val="000000"/>
                      </a:solidFill>
                      <a:prstDash val="solid"/>
                    </a:lnL>
                    <a:lnR w="12242">
                      <a:solidFill>
                        <a:srgbClr val="000000"/>
                      </a:solidFill>
                      <a:prstDash val="solid"/>
                    </a:lnR>
                    <a:lnT w="12242">
                      <a:solidFill>
                        <a:srgbClr val="000000"/>
                      </a:solidFill>
                      <a:prstDash val="solid"/>
                    </a:lnT>
                    <a:lnB w="12242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18000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</a:t>
                      </a:r>
                      <a:r>
                        <a:rPr sz="1200" spc="-3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</a:t>
                      </a:r>
                      <a:r>
                        <a:rPr sz="1200" spc="-2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</a:t>
                      </a:r>
                      <a:r>
                        <a:rPr sz="1200" spc="-5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у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льно</a:t>
                      </a:r>
                      <a:r>
                        <a:rPr sz="1200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ь</a:t>
                      </a:r>
                      <a:r>
                        <a:rPr sz="1200" spc="-3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</a:t>
                      </a:r>
                      <a:r>
                        <a:rPr sz="1200" spc="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л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ити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ч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</a:t>
                      </a:r>
                      <a:r>
                        <a:rPr sz="1200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</a:t>
                      </a:r>
                      <a:r>
                        <a:rPr sz="1200" spc="-3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ой</a:t>
                      </a:r>
                      <a:r>
                        <a:rPr sz="1200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</a:t>
                      </a:r>
                      <a:r>
                        <a:rPr sz="1200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sz="1200" spc="-2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э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л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ект</a:t>
                      </a:r>
                      <a:r>
                        <a:rPr sz="1200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он</a:t>
                      </a:r>
                      <a:r>
                        <a:rPr sz="1200" spc="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ой</a:t>
                      </a:r>
                      <a:r>
                        <a:rPr sz="1200" spc="-3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ч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</a:t>
                      </a:r>
                      <a:r>
                        <a:rPr sz="1200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</a:t>
                      </a:r>
                      <a:r>
                        <a:rPr sz="1200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х</a:t>
                      </a:r>
                      <a:r>
                        <a:rPr sz="1200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ма</a:t>
                      </a:r>
                      <a:r>
                        <a:rPr sz="1200" spc="-2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</a:t>
                      </a:r>
                      <a:r>
                        <a:rPr sz="1200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гр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аф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</a:t>
                      </a:r>
                    </a:p>
                  </a:txBody>
                  <a:tcPr marL="0" marR="0" marT="0" marB="0">
                    <a:lnL w="12242">
                      <a:solidFill>
                        <a:srgbClr val="000000"/>
                      </a:solidFill>
                      <a:prstDash val="solid"/>
                    </a:lnL>
                    <a:lnR w="12242">
                      <a:solidFill>
                        <a:srgbClr val="000000"/>
                      </a:solidFill>
                      <a:prstDash val="solid"/>
                    </a:lnR>
                    <a:lnT w="122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677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242">
                      <a:solidFill>
                        <a:srgbClr val="000000"/>
                      </a:solidFill>
                      <a:prstDash val="solid"/>
                    </a:lnL>
                    <a:lnR w="12242">
                      <a:solidFill>
                        <a:srgbClr val="000000"/>
                      </a:solidFill>
                      <a:prstDash val="solid"/>
                    </a:lnR>
                    <a:lnT w="12242">
                      <a:solidFill>
                        <a:srgbClr val="000000"/>
                      </a:solidFill>
                      <a:prstDash val="solid"/>
                    </a:lnT>
                    <a:lnB w="12242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</a:t>
                      </a:r>
                      <a:r>
                        <a:rPr lang="ru-RU" sz="1200" b="1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ХД</a:t>
                      </a:r>
                      <a:endParaRPr lang="ru-RU" dirty="0"/>
                    </a:p>
                  </a:txBody>
                  <a:tcPr marL="0" marR="0" marT="0" marB="0">
                    <a:lnL w="12242">
                      <a:solidFill>
                        <a:srgbClr val="000000"/>
                      </a:solidFill>
                      <a:prstDash val="solid"/>
                    </a:lnL>
                    <a:lnR w="12242">
                      <a:solidFill>
                        <a:srgbClr val="000000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242">
                      <a:solidFill>
                        <a:srgbClr val="000000"/>
                      </a:solidFill>
                      <a:prstDash val="solid"/>
                    </a:lnL>
                    <a:lnR w="12242">
                      <a:solidFill>
                        <a:srgbClr val="000000"/>
                      </a:solidFill>
                      <a:prstDash val="solid"/>
                    </a:lnR>
                    <a:lnT w="12242">
                      <a:solidFill>
                        <a:srgbClr val="000000"/>
                      </a:solidFill>
                      <a:prstDash val="solid"/>
                    </a:lnT>
                    <a:lnB w="12242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579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242">
                      <a:solidFill>
                        <a:srgbClr val="000000"/>
                      </a:solidFill>
                      <a:prstDash val="solid"/>
                    </a:lnL>
                    <a:lnR w="12242">
                      <a:solidFill>
                        <a:srgbClr val="000000"/>
                      </a:solidFill>
                      <a:prstDash val="solid"/>
                    </a:lnR>
                    <a:lnT w="12242">
                      <a:solidFill>
                        <a:srgbClr val="000000"/>
                      </a:solidFill>
                      <a:prstDash val="solid"/>
                    </a:lnT>
                    <a:lnB w="12242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spc="-4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Э</a:t>
                      </a:r>
                      <a:r>
                        <a:rPr lang="ru-RU" sz="1200" b="1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Х</a:t>
                      </a:r>
                      <a:r>
                        <a:rPr lang="ru-RU" sz="12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</a:t>
                      </a:r>
                      <a:endParaRPr lang="ru-RU" dirty="0"/>
                    </a:p>
                  </a:txBody>
                  <a:tcPr marL="0" marR="0" marT="0" marB="0">
                    <a:lnL w="12242">
                      <a:solidFill>
                        <a:srgbClr val="000000"/>
                      </a:solidFill>
                      <a:prstDash val="solid"/>
                    </a:lnL>
                    <a:lnR w="12242">
                      <a:solidFill>
                        <a:srgbClr val="000000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242">
                      <a:solidFill>
                        <a:srgbClr val="000000"/>
                      </a:solidFill>
                      <a:prstDash val="solid"/>
                    </a:lnL>
                    <a:lnR w="12242">
                      <a:solidFill>
                        <a:srgbClr val="000000"/>
                      </a:solidFill>
                      <a:prstDash val="solid"/>
                    </a:lnR>
                    <a:lnT w="12242">
                      <a:solidFill>
                        <a:srgbClr val="000000"/>
                      </a:solidFill>
                      <a:prstDash val="solid"/>
                    </a:lnT>
                    <a:lnB w="12242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92284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242">
                      <a:solidFill>
                        <a:srgbClr val="000000"/>
                      </a:solidFill>
                      <a:prstDash val="solid"/>
                    </a:lnL>
                    <a:lnR w="12242">
                      <a:solidFill>
                        <a:srgbClr val="000000"/>
                      </a:solidFill>
                      <a:prstDash val="solid"/>
                    </a:lnR>
                    <a:lnT w="12242">
                      <a:solidFill>
                        <a:srgbClr val="000000"/>
                      </a:solidFill>
                      <a:prstDash val="solid"/>
                    </a:lnT>
                    <a:lnB w="12242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</a:t>
                      </a:r>
                      <a:r>
                        <a:rPr lang="ru-RU" sz="1200" b="1" spc="-4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ЭД</a:t>
                      </a:r>
                      <a:endParaRPr lang="ru-RU" dirty="0"/>
                    </a:p>
                  </a:txBody>
                  <a:tcPr marL="0" marR="0" marT="0" marB="0">
                    <a:lnL w="12242">
                      <a:solidFill>
                        <a:srgbClr val="000000"/>
                      </a:solidFill>
                      <a:prstDash val="solid"/>
                    </a:lnL>
                    <a:lnR w="12242">
                      <a:solidFill>
                        <a:srgbClr val="000000"/>
                      </a:solidFill>
                      <a:prstDash val="solid"/>
                    </a:lnR>
                    <a:lnT>
                      <a:noFill/>
                    </a:lnT>
                    <a:lnB w="12242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180000" algn="ctr">
                        <a:lnSpc>
                          <a:spcPts val="1675"/>
                        </a:lnSpc>
                        <a:spcBef>
                          <a:spcPts val="0"/>
                        </a:spcBef>
                      </a:pPr>
                      <a:r>
                        <a:rPr sz="1200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</a:t>
                      </a:r>
                      <a:r>
                        <a:rPr sz="1200" spc="-3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л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</a:t>
                      </a:r>
                      <a:r>
                        <a:rPr sz="1200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</a:t>
                      </a:r>
                      <a:r>
                        <a:rPr sz="1200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оп</a:t>
                      </a:r>
                      <a:r>
                        <a:rPr sz="1200" spc="-1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</a:t>
                      </a:r>
                      <a:r>
                        <a:rPr sz="1200" spc="-3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</a:t>
                      </a:r>
                      <a:r>
                        <a:rPr sz="1200" spc="-2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</a:t>
                      </a:r>
                      <a:r>
                        <a:rPr sz="1200" spc="-3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</a:t>
                      </a:r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л</a:t>
                      </a:r>
                      <a:r>
                        <a:rPr sz="1200" spc="-5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</a:t>
                      </a:r>
                      <a:r>
                        <a:rPr sz="1200" spc="5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</a:t>
                      </a:r>
                      <a:r>
                        <a:rPr sz="1200" spc="-5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</a:t>
                      </a:r>
                      <a:r>
                        <a:rPr sz="1200" spc="-1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я</a:t>
                      </a:r>
                      <a:r>
                        <a:rPr sz="1200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:</a:t>
                      </a:r>
                      <a:endParaRPr lang="ru-RU" sz="1200" spc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indent="180000" algn="ctr">
                        <a:lnSpc>
                          <a:spcPts val="1675"/>
                        </a:lnSpc>
                        <a:spcBef>
                          <a:spcPts val="0"/>
                        </a:spcBef>
                      </a:pPr>
                      <a:r>
                        <a:rPr sz="1200" spc="5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</a:t>
                      </a:r>
                      <a:r>
                        <a:rPr sz="1200" spc="-5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</a:t>
                      </a:r>
                      <a:r>
                        <a:rPr sz="1200" spc="-25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ф</a:t>
                      </a:r>
                      <a:r>
                        <a:rPr sz="1200" spc="-2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те</a:t>
                      </a:r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х</a:t>
                      </a:r>
                      <a:r>
                        <a:rPr sz="1200" spc="-5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ими</a:t>
                      </a:r>
                      <a:r>
                        <a:rPr sz="1200" spc="-1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я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эн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ер</a:t>
                      </a:r>
                      <a:r>
                        <a:rPr sz="1200" spc="-2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г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ети</a:t>
                      </a:r>
                      <a:r>
                        <a:rPr sz="1200" spc="-3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</a:t>
                      </a:r>
                      <a:r>
                        <a:rPr sz="1200" spc="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</a:t>
                      </a:r>
                      <a:r>
                        <a:rPr sz="1200" spc="-2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ф</a:t>
                      </a:r>
                      <a:r>
                        <a:rPr sz="1200" spc="-2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</a:t>
                      </a:r>
                      <a:r>
                        <a:rPr sz="1200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ераб</a:t>
                      </a:r>
                      <a:r>
                        <a:rPr sz="1200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</a:t>
                      </a:r>
                      <a:r>
                        <a:rPr sz="1200" spc="-3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</a:t>
                      </a:r>
                      <a:r>
                        <a:rPr sz="1200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г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</a:t>
                      </a:r>
                      <a:r>
                        <a:rPr sz="1200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ва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я п</a:t>
                      </a:r>
                      <a:r>
                        <a:rPr sz="1200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ы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ш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л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нно</a:t>
                      </a:r>
                      <a:r>
                        <a:rPr sz="1200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</a:t>
                      </a:r>
                      <a:r>
                        <a:rPr sz="1200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ь.</a:t>
                      </a:r>
                    </a:p>
                  </a:txBody>
                  <a:tcPr marL="0" marR="0" marT="0" marB="0">
                    <a:lnL w="122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2">
                      <a:solidFill>
                        <a:srgbClr val="000000"/>
                      </a:solidFill>
                      <a:prstDash val="solid"/>
                    </a:lnR>
                    <a:lnT w="122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2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60" name="Рисунок 59" descr="C:\Users\Makarov\Desktop\IMG-20190117-WA0004.jpg">
            <a:extLst>
              <a:ext uri="{FF2B5EF4-FFF2-40B4-BE49-F238E27FC236}">
                <a16:creationId xmlns:a16="http://schemas.microsoft.com/office/drawing/2014/main" id="{8DAAE0D2-3B49-4A82-90E8-0708D98A739B}"/>
              </a:ext>
            </a:extLst>
          </p:cNvPr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599" b="84262" l="25698" r="74156">
                        <a14:foregroundMark x1="37151" y1="25070" x2="37739" y2="29248"/>
                        <a14:foregroundMark x1="51248" y1="79805" x2="63142" y2="80084"/>
                        <a14:foregroundMark x1="61233" y1="81616" x2="55360" y2="81894"/>
                        <a14:foregroundMark x1="58737" y1="82730" x2="58737" y2="84262"/>
                        <a14:foregroundMark x1="40822" y1="30223" x2="35536" y2="31058"/>
                        <a14:foregroundMark x1="44640" y1="30780" x2="38032" y2="33705"/>
                        <a14:foregroundMark x1="32746" y1="29248" x2="33921" y2="28412"/>
                        <a14:foregroundMark x1="34949" y1="28412" x2="35242" y2="32869"/>
                        <a14:foregroundMark x1="69163" y1="53621" x2="72247" y2="48886"/>
                        <a14:foregroundMark x1="74156" y1="53621" x2="70044" y2="54596"/>
                        <a14:foregroundMark x1="63877" y1="32869" x2="61087" y2="17131"/>
                        <a14:foregroundMark x1="61087" y1="17131" x2="55066" y2="17131"/>
                        <a14:foregroundMark x1="52570" y1="16435" x2="35389" y2="15599"/>
                        <a14:foregroundMark x1="35389" y1="15599" x2="43025" y2="19777"/>
                        <a14:foregroundMark x1="28634" y1="17688" x2="66960" y2="16435"/>
                        <a14:foregroundMark x1="66960" y1="16435" x2="71072" y2="32312"/>
                        <a14:foregroundMark x1="71072" y1="32312" x2="70778" y2="41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68" t="8995" r="21488" b="12257"/>
          <a:stretch/>
        </p:blipFill>
        <p:spPr bwMode="auto">
          <a:xfrm>
            <a:off x="187426" y="4001294"/>
            <a:ext cx="1301546" cy="17621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2" name="Номер слайда 61">
            <a:extLst>
              <a:ext uri="{FF2B5EF4-FFF2-40B4-BE49-F238E27FC236}">
                <a16:creationId xmlns:a16="http://schemas.microsoft.com/office/drawing/2014/main" id="{EE675780-3C17-4D4B-8BE8-F198C4261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CB545-7BAE-4D51-A3BE-51DE1461CE8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961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10E72F-4D48-47A2-A0EB-FA7351705D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8332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6F90EE-DCA8-4D29-AF9D-F730FF5B602D}"/>
              </a:ext>
            </a:extLst>
          </p:cNvPr>
          <p:cNvSpPr txBox="1"/>
          <p:nvPr/>
        </p:nvSpPr>
        <p:spPr>
          <a:xfrm>
            <a:off x="1448498" y="171763"/>
            <a:ext cx="92950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</a:rPr>
              <a:t>ПОСТАВКИ ПРОМЫШЛЕННОГО ГАЗОВОГО ХРОМАТОГРАФА «ХРОМОС ПГХ-1000» </a:t>
            </a: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38E44514-A99C-493B-8118-985B1DA8AA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2635085"/>
              </p:ext>
            </p:extLst>
          </p:nvPr>
        </p:nvGraphicFramePr>
        <p:xfrm>
          <a:off x="851595" y="862292"/>
          <a:ext cx="10395286" cy="580460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197643">
                  <a:extLst>
                    <a:ext uri="{9D8B030D-6E8A-4147-A177-3AD203B41FA5}">
                      <a16:colId xmlns:a16="http://schemas.microsoft.com/office/drawing/2014/main" val="4172886313"/>
                    </a:ext>
                  </a:extLst>
                </a:gridCol>
                <a:gridCol w="5197643">
                  <a:extLst>
                    <a:ext uri="{9D8B030D-6E8A-4147-A177-3AD203B41FA5}">
                      <a16:colId xmlns:a16="http://schemas.microsoft.com/office/drawing/2014/main" val="1938794537"/>
                    </a:ext>
                  </a:extLst>
                </a:gridCol>
              </a:tblGrid>
              <a:tr h="433422">
                <a:tc>
                  <a:txBody>
                    <a:bodyPr/>
                    <a:lstStyle/>
                    <a:p>
                      <a:pPr algn="ctr"/>
                      <a:r>
                        <a:rPr lang="ru-RU" sz="1600" b="0" u="none" strike="noStrike" kern="1200" baseline="0" dirty="0">
                          <a:solidFill>
                            <a:schemeClr val="lt1"/>
                          </a:solidFill>
                        </a:rPr>
                        <a:t> </a:t>
                      </a:r>
                      <a:r>
                        <a:rPr lang="ru-RU" sz="1600" b="1" u="none" strike="noStrike" kern="1200" baseline="0" dirty="0">
                          <a:solidFill>
                            <a:schemeClr val="lt1"/>
                          </a:solidFill>
                        </a:rPr>
                        <a:t>Организация</a:t>
                      </a:r>
                      <a:r>
                        <a:rPr lang="ru-RU" sz="1600" b="0" u="none" strike="noStrike" kern="1200" baseline="0" dirty="0">
                          <a:solidFill>
                            <a:schemeClr val="lt1"/>
                          </a:solidFill>
                        </a:rPr>
                        <a:t>	</a:t>
                      </a:r>
                      <a:endParaRPr lang="ru-RU" sz="1600" b="0" i="0" u="none" strike="noStrike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u="none" strike="noStrike" kern="1200" baseline="0" dirty="0">
                          <a:solidFill>
                            <a:schemeClr val="lt1"/>
                          </a:solidFill>
                        </a:rPr>
                        <a:t> </a:t>
                      </a:r>
                      <a:r>
                        <a:rPr lang="ru-RU" sz="1600" b="1" u="none" strike="noStrike" kern="1200" baseline="0" dirty="0">
                          <a:solidFill>
                            <a:schemeClr val="lt1"/>
                          </a:solidFill>
                        </a:rPr>
                        <a:t>Задача</a:t>
                      </a:r>
                      <a:r>
                        <a:rPr lang="ru-RU" sz="1600" b="0" u="none" strike="noStrike" kern="1200" baseline="0" dirty="0">
                          <a:solidFill>
                            <a:schemeClr val="lt1"/>
                          </a:solidFill>
                        </a:rPr>
                        <a:t>	</a:t>
                      </a:r>
                      <a:endParaRPr lang="ru-RU" sz="1600" b="0" i="0" u="none" strike="noStrike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1952332"/>
                  </a:ext>
                </a:extLst>
              </a:tr>
              <a:tr h="43342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Поставлено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4055517"/>
                  </a:ext>
                </a:extLst>
              </a:tr>
              <a:tr h="433422">
                <a:tc>
                  <a:txBody>
                    <a:bodyPr/>
                    <a:lstStyle/>
                    <a:p>
                      <a:pPr algn="just"/>
                      <a:r>
                        <a:rPr lang="ru-RU" sz="1600" b="0" u="none" strike="noStrike" kern="1200" baseline="0" dirty="0">
                          <a:solidFill>
                            <a:schemeClr val="dk1"/>
                          </a:solidFill>
                        </a:rPr>
                        <a:t>ООО "Газпром трансгаз Екатеринбург" (Челябинский центр по поверке газовых счетчиков)	2016-2019</a:t>
                      </a:r>
                      <a:endParaRPr lang="ru-RU" sz="16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b="0" u="none" strike="noStrike" kern="1200" baseline="0" dirty="0">
                          <a:solidFill>
                            <a:schemeClr val="dk1"/>
                          </a:solidFill>
                        </a:rPr>
                        <a:t>Прибор находился в эксплуатации в составе поверочной установки для счетчиков газа УРМЦ-10000, аттестованной в качестве рабочего эталона объема расхода газа 1 разряда в Уральском региональном метрологическом центре (УРМЦ). Возврат. Приобретен прибор не соответствующий ТЗ конкурсной документации.	</a:t>
                      </a:r>
                      <a:endParaRPr lang="ru-RU" sz="16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9315666"/>
                  </a:ext>
                </a:extLst>
              </a:tr>
              <a:tr h="433422">
                <a:tc>
                  <a:txBody>
                    <a:bodyPr/>
                    <a:lstStyle/>
                    <a:p>
                      <a:pPr algn="just"/>
                      <a:r>
                        <a:rPr lang="ru-RU" sz="1600" b="0" u="none" strike="noStrike" kern="1200" baseline="0" dirty="0">
                          <a:solidFill>
                            <a:schemeClr val="dk1"/>
                          </a:solidFill>
                        </a:rPr>
                        <a:t>ООО "Газпром трансгаз Москва". КС Донская	2015</a:t>
                      </a:r>
                      <a:endParaRPr lang="ru-RU" sz="16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b="0" u="none" strike="noStrike" kern="1200" baseline="0" dirty="0">
                          <a:solidFill>
                            <a:schemeClr val="dk1"/>
                          </a:solidFill>
                        </a:rPr>
                        <a:t>Прибор эксплуатируется в составе однониточной ГИС-500 (ООО НПО Вымпел)	</a:t>
                      </a:r>
                      <a:endParaRPr lang="ru-RU" sz="16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1092286"/>
                  </a:ext>
                </a:extLst>
              </a:tr>
              <a:tr h="433422">
                <a:tc>
                  <a:txBody>
                    <a:bodyPr/>
                    <a:lstStyle/>
                    <a:p>
                      <a:pPr algn="just"/>
                      <a:r>
                        <a:rPr lang="ru-RU" sz="1600" b="0" u="none" strike="noStrike" kern="1200" baseline="0" dirty="0">
                          <a:solidFill>
                            <a:schemeClr val="dk1"/>
                          </a:solidFill>
                        </a:rPr>
                        <a:t>ООО" Газпром </a:t>
                      </a:r>
                      <a:r>
                        <a:rPr lang="ru-RU" sz="1600" b="0" u="none" strike="noStrike" kern="1200" baseline="0" dirty="0" err="1">
                          <a:solidFill>
                            <a:schemeClr val="dk1"/>
                          </a:solidFill>
                        </a:rPr>
                        <a:t>трансгаз</a:t>
                      </a:r>
                      <a:r>
                        <a:rPr lang="ru-RU" sz="1600" b="0" u="none" strike="noStrike" kern="1200" baseline="0" dirty="0">
                          <a:solidFill>
                            <a:schemeClr val="dk1"/>
                          </a:solidFill>
                        </a:rPr>
                        <a:t> Москва". КРП-14	</a:t>
                      </a:r>
                    </a:p>
                    <a:p>
                      <a:pPr algn="just"/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b="0" u="none" strike="noStrike" kern="1200" baseline="0" dirty="0">
                          <a:solidFill>
                            <a:schemeClr val="dk1"/>
                          </a:solidFill>
                        </a:rPr>
                        <a:t>Эксплуатируется в составе узла измерения качества газа	</a:t>
                      </a:r>
                      <a:endParaRPr lang="ru-RU" sz="16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301909"/>
                  </a:ext>
                </a:extLst>
              </a:tr>
              <a:tr h="433422">
                <a:tc>
                  <a:txBody>
                    <a:bodyPr/>
                    <a:lstStyle/>
                    <a:p>
                      <a:pPr algn="just"/>
                      <a:r>
                        <a:rPr lang="ru-RU" sz="1600" b="0" u="none" strike="noStrike" kern="1200" baseline="0" dirty="0">
                          <a:solidFill>
                            <a:schemeClr val="dk1"/>
                          </a:solidFill>
                        </a:rPr>
                        <a:t>ООО "Коммунальные технологии". Чебоксарская ТЭ	</a:t>
                      </a:r>
                      <a:endParaRPr lang="ru-RU" sz="16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b="0" u="none" strike="noStrike" kern="1200" baseline="0" dirty="0">
                          <a:solidFill>
                            <a:schemeClr val="dk1"/>
                          </a:solidFill>
                        </a:rPr>
                        <a:t>Для измерения компонентного состава природного газа.	</a:t>
                      </a:r>
                      <a:endParaRPr lang="ru-RU" sz="16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2841585"/>
                  </a:ext>
                </a:extLst>
              </a:tr>
              <a:tr h="433422">
                <a:tc>
                  <a:txBody>
                    <a:bodyPr/>
                    <a:lstStyle/>
                    <a:p>
                      <a:pPr algn="just"/>
                      <a:r>
                        <a:rPr lang="ru-RU" sz="1600" b="0" u="none" strike="noStrike" kern="1200" baseline="0" dirty="0">
                          <a:solidFill>
                            <a:schemeClr val="dk1"/>
                          </a:solidFill>
                        </a:rPr>
                        <a:t>ОАО "Волжский оргсинтез"	</a:t>
                      </a:r>
                      <a:endParaRPr lang="ru-RU" sz="16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b="0" u="none" strike="noStrike" kern="1200" baseline="0" dirty="0">
                          <a:solidFill>
                            <a:schemeClr val="dk1"/>
                          </a:solidFill>
                        </a:rPr>
                        <a:t>Контроль качества серосодержащих соединений в технологических газах.	</a:t>
                      </a:r>
                      <a:endParaRPr lang="ru-RU" sz="16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7248931"/>
                  </a:ext>
                </a:extLst>
              </a:tr>
              <a:tr h="433422">
                <a:tc>
                  <a:txBody>
                    <a:bodyPr/>
                    <a:lstStyle/>
                    <a:p>
                      <a:pPr algn="just"/>
                      <a:r>
                        <a:rPr lang="ru-RU" sz="1600" b="0" u="none" strike="noStrike" kern="1200" baseline="0" dirty="0">
                          <a:solidFill>
                            <a:schemeClr val="dk1"/>
                          </a:solidFill>
                        </a:rPr>
                        <a:t>ООО "НПП ОЗНА-Инжиниринг"	</a:t>
                      </a:r>
                      <a:endParaRPr lang="ru-RU" sz="16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b="0" u="none" strike="noStrike" kern="1200" baseline="0" dirty="0">
                          <a:solidFill>
                            <a:schemeClr val="dk1"/>
                          </a:solidFill>
                        </a:rPr>
                        <a:t>Поставлены два промышленных хроматографа на анализ природного газа в составе системы измерения качества газа. </a:t>
                      </a:r>
                      <a:endParaRPr lang="ru-RU" sz="16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0103579"/>
                  </a:ext>
                </a:extLst>
              </a:tr>
            </a:tbl>
          </a:graphicData>
        </a:graphic>
      </p:graphicFrame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970511DA-3A67-47DF-98CC-E99270B6E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CB545-7BAE-4D51-A3BE-51DE1461CE8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510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2BD66C-15C4-4771-8E90-6AE03FF60E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8332" cy="6858000"/>
          </a:xfrm>
          <a:prstGeom prst="rect">
            <a:avLst/>
          </a:prstGeom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F5EDD4A6-6068-4A83-9BF2-9756D7CB1A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687557"/>
              </p:ext>
            </p:extLst>
          </p:nvPr>
        </p:nvGraphicFramePr>
        <p:xfrm>
          <a:off x="705850" y="862292"/>
          <a:ext cx="10395286" cy="53644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197643">
                  <a:extLst>
                    <a:ext uri="{9D8B030D-6E8A-4147-A177-3AD203B41FA5}">
                      <a16:colId xmlns:a16="http://schemas.microsoft.com/office/drawing/2014/main" val="4172886313"/>
                    </a:ext>
                  </a:extLst>
                </a:gridCol>
                <a:gridCol w="5197643">
                  <a:extLst>
                    <a:ext uri="{9D8B030D-6E8A-4147-A177-3AD203B41FA5}">
                      <a16:colId xmlns:a16="http://schemas.microsoft.com/office/drawing/2014/main" val="1938794537"/>
                    </a:ext>
                  </a:extLst>
                </a:gridCol>
              </a:tblGrid>
              <a:tr h="433422">
                <a:tc>
                  <a:txBody>
                    <a:bodyPr/>
                    <a:lstStyle/>
                    <a:p>
                      <a:pPr algn="ctr"/>
                      <a:r>
                        <a:rPr lang="ru-RU" sz="1600" b="0" u="none" strike="noStrike" kern="1200" baseline="0" dirty="0">
                          <a:solidFill>
                            <a:schemeClr val="lt1"/>
                          </a:solidFill>
                        </a:rPr>
                        <a:t>ООО "НПП </a:t>
                      </a:r>
                      <a:r>
                        <a:rPr lang="ru-RU" sz="1600" b="0" u="none" strike="noStrike" kern="1200" baseline="0" dirty="0" err="1">
                          <a:solidFill>
                            <a:schemeClr val="lt1"/>
                          </a:solidFill>
                        </a:rPr>
                        <a:t>Авиагаз</a:t>
                      </a:r>
                      <a:r>
                        <a:rPr lang="ru-RU" sz="1600" b="0" u="none" strike="noStrike" kern="1200" baseline="0" dirty="0">
                          <a:solidFill>
                            <a:schemeClr val="lt1"/>
                          </a:solidFill>
                        </a:rPr>
                        <a:t>-Союз+" г. Казань</a:t>
                      </a:r>
                      <a:r>
                        <a:rPr lang="en-US" sz="1600" b="0" u="none" strike="noStrike" kern="1200" baseline="0" dirty="0">
                          <a:solidFill>
                            <a:schemeClr val="lt1"/>
                          </a:solidFill>
                        </a:rPr>
                        <a:t> </a:t>
                      </a:r>
                      <a:r>
                        <a:rPr lang="ru-RU" sz="1600" b="0" u="none" strike="noStrike" kern="1200" baseline="0" dirty="0">
                          <a:solidFill>
                            <a:schemeClr val="lt1"/>
                          </a:solidFill>
                        </a:rPr>
                        <a:t>(для </a:t>
                      </a:r>
                      <a:r>
                        <a:rPr lang="ru-RU" sz="1600" b="0" u="none" strike="noStrike" kern="1200" baseline="0" dirty="0" err="1">
                          <a:solidFill>
                            <a:schemeClr val="lt1"/>
                          </a:solidFill>
                        </a:rPr>
                        <a:t>ООО"Газпром</a:t>
                      </a:r>
                      <a:r>
                        <a:rPr lang="ru-RU" sz="1600" b="0" u="none" strike="noStrike" kern="1200" baseline="0" dirty="0">
                          <a:solidFill>
                            <a:schemeClr val="lt1"/>
                          </a:solidFill>
                        </a:rPr>
                        <a:t> трансгаз Нижний Новгород«)</a:t>
                      </a:r>
                      <a:endParaRPr lang="ru-RU" sz="1600" b="0" i="0" u="none" strike="noStrike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u="none" strike="noStrike" kern="1200" baseline="0" dirty="0">
                          <a:solidFill>
                            <a:schemeClr val="lt1"/>
                          </a:solidFill>
                        </a:rPr>
                        <a:t>Поставлен хроматограф для определения компонентного состава природного газа	</a:t>
                      </a:r>
                      <a:endParaRPr lang="ru-RU" sz="1600" b="0" i="0" u="none" strike="noStrike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9315666"/>
                  </a:ext>
                </a:extLst>
              </a:tr>
              <a:tr h="433422">
                <a:tc>
                  <a:txBody>
                    <a:bodyPr/>
                    <a:lstStyle/>
                    <a:p>
                      <a:pPr algn="ctr"/>
                      <a:r>
                        <a:rPr lang="ru-RU" sz="1600" b="0" u="none" strike="noStrike" kern="1200" baseline="0" dirty="0">
                          <a:solidFill>
                            <a:schemeClr val="dk1"/>
                          </a:solidFill>
                        </a:rPr>
                        <a:t>ООО "СИБУР Тобольск"	</a:t>
                      </a:r>
                      <a:endParaRPr lang="ru-RU" sz="16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u="none" strike="noStrike" kern="1200" baseline="0" dirty="0">
                          <a:solidFill>
                            <a:schemeClr val="dk1"/>
                          </a:solidFill>
                        </a:rPr>
                        <a:t>Поставлен хроматограф для измерения состава газа в установке дегидрирования изобутана.	</a:t>
                      </a:r>
                      <a:endParaRPr lang="ru-RU" sz="16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1092286"/>
                  </a:ext>
                </a:extLst>
              </a:tr>
              <a:tr h="433422">
                <a:tc>
                  <a:txBody>
                    <a:bodyPr/>
                    <a:lstStyle/>
                    <a:p>
                      <a:pPr algn="ctr"/>
                      <a:r>
                        <a:rPr lang="ru-RU" sz="1600" b="0" u="none" strike="noStrike" kern="1200" baseline="0" dirty="0">
                          <a:solidFill>
                            <a:schemeClr val="dk1"/>
                          </a:solidFill>
                        </a:rPr>
                        <a:t>АО"СИБУР-</a:t>
                      </a:r>
                      <a:r>
                        <a:rPr lang="ru-RU" sz="1600" b="0" u="none" strike="noStrike" kern="1200" baseline="0" dirty="0" err="1">
                          <a:solidFill>
                            <a:schemeClr val="dk1"/>
                          </a:solidFill>
                        </a:rPr>
                        <a:t>Нефтехим</a:t>
                      </a:r>
                      <a:r>
                        <a:rPr lang="ru-RU" sz="1600" b="0" u="none" strike="noStrike" kern="1200" baseline="0" dirty="0">
                          <a:solidFill>
                            <a:schemeClr val="dk1"/>
                          </a:solidFill>
                        </a:rPr>
                        <a:t>", г. Дзержинск	</a:t>
                      </a:r>
                      <a:endParaRPr lang="ru-RU" sz="16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u="none" strike="noStrike" kern="1200" baseline="0" dirty="0">
                          <a:solidFill>
                            <a:schemeClr val="dk1"/>
                          </a:solidFill>
                        </a:rPr>
                        <a:t>Поставлено два прибора на анализ контактного газа и товарного пропилена.	</a:t>
                      </a:r>
                      <a:endParaRPr lang="ru-RU" sz="16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301909"/>
                  </a:ext>
                </a:extLst>
              </a:tr>
              <a:tr h="433422">
                <a:tc>
                  <a:txBody>
                    <a:bodyPr/>
                    <a:lstStyle/>
                    <a:p>
                      <a:pPr algn="ctr"/>
                      <a:r>
                        <a:rPr lang="ru-RU" sz="1600" b="0" u="none" strike="noStrike" kern="1200" baseline="0" dirty="0">
                          <a:solidFill>
                            <a:schemeClr val="dk1"/>
                          </a:solidFill>
                        </a:rPr>
                        <a:t>ООО "СИБУР-Химпром" г. Пермь	</a:t>
                      </a:r>
                      <a:endParaRPr lang="ru-RU" sz="16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u="none" strike="noStrike" kern="1200" baseline="0" dirty="0">
                          <a:solidFill>
                            <a:schemeClr val="dk1"/>
                          </a:solidFill>
                        </a:rPr>
                        <a:t>Анализ топливного газа	</a:t>
                      </a:r>
                    </a:p>
                    <a:p>
                      <a:pPr algn="ctr"/>
                      <a:r>
                        <a:rPr lang="ru-RU" sz="1600" b="0" u="none" strike="noStrike" kern="1200" baseline="0" dirty="0">
                          <a:solidFill>
                            <a:schemeClr val="dk1"/>
                          </a:solidFill>
                        </a:rPr>
                        <a:t>	</a:t>
                      </a:r>
                      <a:endParaRPr lang="ru-RU" sz="16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2841585"/>
                  </a:ext>
                </a:extLst>
              </a:tr>
              <a:tr h="433422">
                <a:tc>
                  <a:txBody>
                    <a:bodyPr/>
                    <a:lstStyle/>
                    <a:p>
                      <a:pPr algn="ctr"/>
                      <a:r>
                        <a:rPr lang="ru-RU" sz="1600" b="0" u="none" strike="noStrike" kern="1200" baseline="0" dirty="0">
                          <a:solidFill>
                            <a:schemeClr val="dk1"/>
                          </a:solidFill>
                        </a:rPr>
                        <a:t>ООО "СИБУР Тобольск"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u="none" strike="noStrike" kern="1200" baseline="0" dirty="0">
                          <a:solidFill>
                            <a:schemeClr val="dk1"/>
                          </a:solidFill>
                        </a:rPr>
                        <a:t>Ведется поставка промышленного хроматографа "ХРОМОС ПГХ" на анализ </a:t>
                      </a:r>
                      <a:r>
                        <a:rPr lang="ru-RU" sz="1600" b="0" u="none" strike="noStrike" kern="1200" baseline="0" dirty="0" err="1">
                          <a:solidFill>
                            <a:schemeClr val="dk1"/>
                          </a:solidFill>
                        </a:rPr>
                        <a:t>изобутановой</a:t>
                      </a:r>
                      <a:r>
                        <a:rPr lang="ru-RU" sz="1600" b="0" u="none" strike="noStrike" kern="1200" baseline="0" dirty="0">
                          <a:solidFill>
                            <a:schemeClr val="dk1"/>
                          </a:solidFill>
                        </a:rPr>
                        <a:t> фракции.	</a:t>
                      </a:r>
                    </a:p>
                    <a:p>
                      <a:pPr algn="ctr"/>
                      <a:endParaRPr lang="ru-RU" sz="16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7248931"/>
                  </a:ext>
                </a:extLst>
              </a:tr>
              <a:tr h="433422">
                <a:tc>
                  <a:txBody>
                    <a:bodyPr/>
                    <a:lstStyle/>
                    <a:p>
                      <a:pPr algn="ctr"/>
                      <a:r>
                        <a:rPr lang="ru-RU" sz="1600" b="0" u="none" strike="noStrike" kern="1200" baseline="0" dirty="0">
                          <a:solidFill>
                            <a:schemeClr val="dk1"/>
                          </a:solidFill>
                        </a:rPr>
                        <a:t>	</a:t>
                      </a:r>
                    </a:p>
                    <a:p>
                      <a:pPr algn="ctr"/>
                      <a:r>
                        <a:rPr lang="ru-RU" sz="1600" b="0" u="none" strike="noStrike" kern="1200" baseline="0" dirty="0">
                          <a:solidFill>
                            <a:schemeClr val="dk1"/>
                          </a:solidFill>
                        </a:rPr>
                        <a:t> АО "Воронежсинтезкаучук"	</a:t>
                      </a:r>
                    </a:p>
                    <a:p>
                      <a:pPr algn="ctr"/>
                      <a:endParaRPr lang="ru-RU" sz="16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u="none" strike="noStrike" kern="1200" baseline="0" dirty="0">
                          <a:solidFill>
                            <a:schemeClr val="dk1"/>
                          </a:solidFill>
                        </a:rPr>
                        <a:t>Производство бутадиена, очищенного и неочищенного растворителей	</a:t>
                      </a:r>
                    </a:p>
                    <a:p>
                      <a:pPr algn="ctr"/>
                      <a:endParaRPr lang="ru-RU" sz="16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0103579"/>
                  </a:ext>
                </a:extLst>
              </a:tr>
              <a:tr h="4334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u="none" strike="noStrike" kern="1200" baseline="0" dirty="0">
                          <a:solidFill>
                            <a:schemeClr val="dk1"/>
                          </a:solidFill>
                        </a:rPr>
                        <a:t>АО «Красноярский завод синтетического </a:t>
                      </a:r>
                      <a:r>
                        <a:rPr lang="ru-RU" sz="1600" b="0" u="none" strike="noStrike" kern="1200" baseline="0" dirty="0" err="1">
                          <a:solidFill>
                            <a:schemeClr val="dk1"/>
                          </a:solidFill>
                        </a:rPr>
                        <a:t>каучука»г</a:t>
                      </a:r>
                      <a:r>
                        <a:rPr lang="ru-RU" sz="1600" b="0" u="none" strike="noStrike" kern="1200" baseline="0" dirty="0">
                          <a:solidFill>
                            <a:schemeClr val="dk1"/>
                          </a:solidFill>
                        </a:rPr>
                        <a:t>. Красноярск</a:t>
                      </a:r>
                      <a:endParaRPr lang="ru-RU" sz="16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u="none" strike="noStrike" kern="1200" baseline="0" dirty="0">
                          <a:solidFill>
                            <a:schemeClr val="dk1"/>
                          </a:solidFill>
                        </a:rPr>
                        <a:t>Измерение концентрации в трубопроводе бутадиен-газа бутадиена, паров </a:t>
                      </a:r>
                      <a:r>
                        <a:rPr lang="ru-RU" sz="1600" b="0" u="none" strike="noStrike" kern="1200" baseline="0" dirty="0" err="1">
                          <a:solidFill>
                            <a:schemeClr val="dk1"/>
                          </a:solidFill>
                        </a:rPr>
                        <a:t>нитрилоакриловой</a:t>
                      </a:r>
                      <a:r>
                        <a:rPr lang="ru-RU" sz="1600" b="0" u="none" strike="noStrike" kern="1200" baseline="0" dirty="0">
                          <a:solidFill>
                            <a:schemeClr val="dk1"/>
                          </a:solidFill>
                        </a:rPr>
                        <a:t> кислоты (НАК) и кислорода	</a:t>
                      </a:r>
                      <a:endParaRPr lang="ru-RU" sz="16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3250309"/>
                  </a:ext>
                </a:extLst>
              </a:tr>
              <a:tr h="4334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u="none" strike="noStrike" kern="1200" baseline="0" dirty="0">
                          <a:solidFill>
                            <a:schemeClr val="dk1"/>
                          </a:solidFill>
                        </a:rPr>
                        <a:t>ПАО "Омский каучук"	</a:t>
                      </a:r>
                    </a:p>
                    <a:p>
                      <a:pPr algn="ctr"/>
                      <a:endParaRPr lang="ru-RU" sz="16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u="none" strike="noStrike" kern="1200" baseline="0" dirty="0">
                          <a:solidFill>
                            <a:schemeClr val="dk1"/>
                          </a:solidFill>
                        </a:rPr>
                        <a:t>Измерение водорода	</a:t>
                      </a:r>
                    </a:p>
                    <a:p>
                      <a:pPr algn="ctr"/>
                      <a:endParaRPr lang="ru-RU" sz="16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8166468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E744E90-74BD-45E4-B298-DC8018BD17AE}"/>
              </a:ext>
            </a:extLst>
          </p:cNvPr>
          <p:cNvSpPr txBox="1"/>
          <p:nvPr/>
        </p:nvSpPr>
        <p:spPr>
          <a:xfrm>
            <a:off x="1448498" y="171763"/>
            <a:ext cx="92950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</a:rPr>
              <a:t>ПОСТАВКИ ПРОМЫШЛЕННОГО ГАЗОВОГО ХРОМАТОГРАФА «ХРОМОС ПГХ-1000» 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A1671C01-1B5F-4666-AE12-A8241FC1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CB545-7BAE-4D51-A3BE-51DE1461CE8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19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AB1BDA-17F9-401E-B2D7-BF7977B21C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8332" cy="6858000"/>
          </a:xfrm>
          <a:prstGeom prst="rect">
            <a:avLst/>
          </a:prstGeom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082ED2D0-B700-4004-8118-44EC038881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2730150"/>
              </p:ext>
            </p:extLst>
          </p:nvPr>
        </p:nvGraphicFramePr>
        <p:xfrm>
          <a:off x="705850" y="862292"/>
          <a:ext cx="10395286" cy="3352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197643">
                  <a:extLst>
                    <a:ext uri="{9D8B030D-6E8A-4147-A177-3AD203B41FA5}">
                      <a16:colId xmlns:a16="http://schemas.microsoft.com/office/drawing/2014/main" val="4172886313"/>
                    </a:ext>
                  </a:extLst>
                </a:gridCol>
                <a:gridCol w="5197643">
                  <a:extLst>
                    <a:ext uri="{9D8B030D-6E8A-4147-A177-3AD203B41FA5}">
                      <a16:colId xmlns:a16="http://schemas.microsoft.com/office/drawing/2014/main" val="1938794537"/>
                    </a:ext>
                  </a:extLst>
                </a:gridCol>
              </a:tblGrid>
              <a:tr h="43342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kern="1200" baseline="0" dirty="0">
                          <a:solidFill>
                            <a:schemeClr val="lt1"/>
                          </a:solidFill>
                        </a:rPr>
                        <a:t>Ведется поставка</a:t>
                      </a:r>
                      <a:r>
                        <a:rPr lang="ru-RU" sz="1600" b="0" u="none" strike="noStrike" kern="1200" baseline="0" dirty="0">
                          <a:solidFill>
                            <a:schemeClr val="lt1"/>
                          </a:solidFill>
                        </a:rPr>
                        <a:t>	</a:t>
                      </a:r>
                    </a:p>
                    <a:p>
                      <a:endParaRPr lang="ru-RU" sz="1600" b="0" i="0" u="none" strike="noStrike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b="0" i="0" u="none" strike="noStrike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9315666"/>
                  </a:ext>
                </a:extLst>
              </a:tr>
              <a:tr h="4334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u="none" strike="noStrike" kern="1200" baseline="0" dirty="0">
                          <a:solidFill>
                            <a:schemeClr val="dk1"/>
                          </a:solidFill>
                        </a:rPr>
                        <a:t>ООО "ГСП-Комплектация" для ООО "Газпром </a:t>
                      </a:r>
                      <a:r>
                        <a:rPr lang="ru-RU" sz="1600" b="0" u="none" strike="noStrike" kern="1200" baseline="0" dirty="0" err="1">
                          <a:solidFill>
                            <a:schemeClr val="dk1"/>
                          </a:solidFill>
                        </a:rPr>
                        <a:t>трансгаз</a:t>
                      </a:r>
                      <a:r>
                        <a:rPr lang="ru-RU" sz="1600" b="0" u="none" strike="noStrike" kern="1200" baseline="0" dirty="0">
                          <a:solidFill>
                            <a:schemeClr val="dk1"/>
                          </a:solidFill>
                        </a:rPr>
                        <a:t> Саратов"	</a:t>
                      </a:r>
                    </a:p>
                    <a:p>
                      <a:pPr algn="ctr"/>
                      <a:endParaRPr lang="ru-RU" sz="16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u="none" strike="noStrike" kern="1200" baseline="0" dirty="0">
                          <a:solidFill>
                            <a:schemeClr val="dk1"/>
                          </a:solidFill>
                        </a:rPr>
                        <a:t>Измерения компонентного состава газа в соответствии с ГОСТ 31371 и вычисления физико-химических показателей газа в соответствии с ГОСТ 31369.</a:t>
                      </a:r>
                      <a:r>
                        <a:rPr lang="ru-RU" sz="1800" b="0" u="none" strike="noStrike" kern="1200" baseline="0" dirty="0">
                          <a:solidFill>
                            <a:schemeClr val="dk1"/>
                          </a:solidFill>
                        </a:rPr>
                        <a:t>	</a:t>
                      </a:r>
                      <a:endParaRPr lang="ru-RU" sz="18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1092286"/>
                  </a:ext>
                </a:extLst>
              </a:tr>
              <a:tr h="4334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u="none" strike="noStrike" kern="1200" baseline="0" dirty="0">
                          <a:solidFill>
                            <a:schemeClr val="dk1"/>
                          </a:solidFill>
                        </a:rPr>
                        <a:t>ООО "Газпром комплектация" для ООО "Газпром добыча Ноябрьск"	</a:t>
                      </a:r>
                    </a:p>
                    <a:p>
                      <a:pPr algn="ctr"/>
                      <a:endParaRPr lang="ru-RU" sz="16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u="none" strike="noStrike" kern="1200" baseline="0" dirty="0">
                          <a:solidFill>
                            <a:schemeClr val="dk1"/>
                          </a:solidFill>
                        </a:rPr>
                        <a:t>Измерение содержания гелия. Готовы к отгрузке.</a:t>
                      </a:r>
                      <a:r>
                        <a:rPr lang="ru-RU" sz="1800" b="0" u="none" strike="noStrike" kern="1200" baseline="0" dirty="0">
                          <a:solidFill>
                            <a:schemeClr val="dk1"/>
                          </a:solidFill>
                        </a:rPr>
                        <a:t>	</a:t>
                      </a:r>
                    </a:p>
                    <a:p>
                      <a:pPr algn="ctr"/>
                      <a:endParaRPr lang="ru-RU" sz="16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5301909"/>
                  </a:ext>
                </a:extLst>
              </a:tr>
              <a:tr h="4334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u="none" strike="noStrike" kern="1200" baseline="0" dirty="0">
                          <a:solidFill>
                            <a:schemeClr val="dk1"/>
                          </a:solidFill>
                        </a:rPr>
                        <a:t>ООО "ГАЗХОЛОДТЕХНИКА"</a:t>
                      </a:r>
                      <a:r>
                        <a:rPr lang="ru-RU" sz="1800" b="0" u="none" strike="noStrike" kern="1200" baseline="0" dirty="0">
                          <a:solidFill>
                            <a:schemeClr val="dk1"/>
                          </a:solidFill>
                        </a:rPr>
                        <a:t>	</a:t>
                      </a:r>
                    </a:p>
                    <a:p>
                      <a:pPr algn="ctr"/>
                      <a:endParaRPr lang="ru-RU" sz="16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u="none" strike="noStrike" kern="1200" baseline="0" dirty="0">
                          <a:solidFill>
                            <a:schemeClr val="dk1"/>
                          </a:solidFill>
                        </a:rPr>
                        <a:t>Измерения компонентного состава газа в соответствии с ГОСТ 31371 и вычисления физико-химических показателей газа в соответствии с ГОСТ 31369</a:t>
                      </a:r>
                      <a:r>
                        <a:rPr lang="ru-RU" sz="1800" b="0" u="none" strike="noStrike" kern="1200" baseline="0" dirty="0">
                          <a:solidFill>
                            <a:schemeClr val="dk1"/>
                          </a:solidFill>
                        </a:rPr>
                        <a:t>	</a:t>
                      </a:r>
                    </a:p>
                    <a:p>
                      <a:pPr algn="ctr"/>
                      <a:endParaRPr lang="ru-RU" sz="16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284158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6A920DB-B95A-44FD-A85E-9915DB8F4A6F}"/>
              </a:ext>
            </a:extLst>
          </p:cNvPr>
          <p:cNvSpPr txBox="1"/>
          <p:nvPr/>
        </p:nvSpPr>
        <p:spPr>
          <a:xfrm>
            <a:off x="1546045" y="96262"/>
            <a:ext cx="92950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</a:rPr>
              <a:t>ПОСТАВКИ ПРОМЫШЛЕННОГО ГАЗОВОГО ХРОМАТОГРАФА «ХРОМОС ПГХ-1000»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39296D-1DD6-4F8B-9F25-E68F2BB35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876651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Планируемые поставки потоковых хроматографов:</a:t>
            </a:r>
          </a:p>
          <a:p>
            <a:r>
              <a:rPr lang="ru-RU" dirty="0">
                <a:solidFill>
                  <a:srgbClr val="C00000"/>
                </a:solidFill>
              </a:rPr>
              <a:t>ПАО Газпром, ПАО Роснефть, ПАО Газпромнефть, ПАО Транснефть, ПАО </a:t>
            </a:r>
            <a:r>
              <a:rPr lang="ru-RU" dirty="0" err="1">
                <a:solidFill>
                  <a:srgbClr val="C00000"/>
                </a:solidFill>
              </a:rPr>
              <a:t>Сибур</a:t>
            </a:r>
            <a:r>
              <a:rPr lang="ru-RU" dirty="0">
                <a:solidFill>
                  <a:srgbClr val="C00000"/>
                </a:solidFill>
              </a:rPr>
              <a:t>, Добывающие предприятия нефти, НПЗ, ООО </a:t>
            </a:r>
            <a:r>
              <a:rPr lang="ru-RU" dirty="0" err="1">
                <a:solidFill>
                  <a:srgbClr val="C00000"/>
                </a:solidFill>
              </a:rPr>
              <a:t>ГазпромПереработка</a:t>
            </a:r>
            <a:r>
              <a:rPr lang="ru-RU" dirty="0">
                <a:solidFill>
                  <a:srgbClr val="C00000"/>
                </a:solidFill>
              </a:rPr>
              <a:t>, др..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Перспектива:</a:t>
            </a:r>
            <a:r>
              <a:rPr lang="ru-RU" dirty="0"/>
              <a:t> </a:t>
            </a:r>
            <a:r>
              <a:rPr lang="ru-RU" dirty="0">
                <a:solidFill>
                  <a:srgbClr val="C00000"/>
                </a:solidFill>
              </a:rPr>
              <a:t>Поставки приборов за рубеж.</a:t>
            </a:r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6F9F6B0B-A8E1-4A88-95EB-C83AE959C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CB545-7BAE-4D51-A3BE-51DE1461CE8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7118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8332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79801" y="146454"/>
            <a:ext cx="94501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C</a:t>
            </a:r>
            <a:r>
              <a:rPr lang="ru-RU" sz="2000" b="1" dirty="0">
                <a:solidFill>
                  <a:srgbClr val="FF0000"/>
                </a:solidFill>
              </a:rPr>
              <a:t>ХЕМА РАБОТ ОРГАНИЗАЦИИ ПОКУПКИ ПОТОКОВЫХ ХРОМАТОГРАФОВ</a:t>
            </a:r>
            <a:endParaRPr lang="ru-RU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9242" y="1016698"/>
            <a:ext cx="111749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4325" marR="5080" indent="-2540" algn="just">
              <a:lnSpc>
                <a:spcPct val="100000"/>
              </a:lnSpc>
            </a:pPr>
            <a:r>
              <a:rPr lang="ru-R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</a:t>
            </a:r>
          </a:p>
        </p:txBody>
      </p:sp>
      <p:sp>
        <p:nvSpPr>
          <p:cNvPr id="6" name="object 7"/>
          <p:cNvSpPr/>
          <p:nvPr/>
        </p:nvSpPr>
        <p:spPr>
          <a:xfrm>
            <a:off x="931451" y="1000124"/>
            <a:ext cx="10315430" cy="311150"/>
          </a:xfrm>
          <a:custGeom>
            <a:avLst/>
            <a:gdLst/>
            <a:ahLst/>
            <a:cxnLst/>
            <a:rect l="l" t="t" r="r" b="b"/>
            <a:pathLst>
              <a:path w="4843145" h="311150">
                <a:moveTo>
                  <a:pt x="0" y="0"/>
                </a:moveTo>
                <a:lnTo>
                  <a:pt x="4842725" y="0"/>
                </a:lnTo>
                <a:lnTo>
                  <a:pt x="4842725" y="310680"/>
                </a:lnTo>
                <a:lnTo>
                  <a:pt x="0" y="31068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36192" y="1298194"/>
            <a:ext cx="1490472" cy="6546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Отбор проб                          </a:t>
            </a:r>
          </a:p>
        </p:txBody>
      </p:sp>
      <p:cxnSp>
        <p:nvCxnSpPr>
          <p:cNvPr id="8" name="Прямая со стрелкой 7"/>
          <p:cNvCxnSpPr>
            <a:cxnSpLocks/>
            <a:stCxn id="5" idx="3"/>
          </p:cNvCxnSpPr>
          <p:nvPr/>
        </p:nvCxnSpPr>
        <p:spPr>
          <a:xfrm flipV="1">
            <a:off x="3026664" y="1615151"/>
            <a:ext cx="1078992" cy="103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4105656" y="841249"/>
            <a:ext cx="2331720" cy="165103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Полноценное исследование проб заказчика на масс</a:t>
            </a:r>
            <a:r>
              <a:rPr lang="en-US" sz="1400" b="1" dirty="0">
                <a:solidFill>
                  <a:schemeClr val="tx1"/>
                </a:solidFill>
              </a:rPr>
              <a:t>-c</a:t>
            </a:r>
            <a:r>
              <a:rPr lang="ru-RU" sz="1400" b="1" dirty="0" err="1">
                <a:solidFill>
                  <a:schemeClr val="tx1"/>
                </a:solidFill>
              </a:rPr>
              <a:t>пектрометре</a:t>
            </a:r>
            <a:r>
              <a:rPr lang="ru-RU" sz="1400" b="1" dirty="0">
                <a:solidFill>
                  <a:schemeClr val="tx1"/>
                </a:solidFill>
              </a:rPr>
              <a:t> и хроматографах «Хромос»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6437376" y="1659686"/>
            <a:ext cx="1005840" cy="70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7443216" y="841249"/>
            <a:ext cx="2331720" cy="165103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Предоставление на конкурс полной расшифровки проб заказчика с примерами хроматограмм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9774936" y="1666768"/>
            <a:ext cx="1471945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1536192" y="2621769"/>
            <a:ext cx="2331720" cy="165103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Корректировка технического задания и опросных листов, представленных на конкурс</a:t>
            </a:r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3867912" y="3416808"/>
            <a:ext cx="9869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503522" y="3416808"/>
            <a:ext cx="9869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4854862" y="2665178"/>
            <a:ext cx="2331720" cy="165103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Формирование правильной аналитической схемы прибора по результатам корректного объекта анализа</a:t>
            </a: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7186582" y="3429000"/>
            <a:ext cx="9869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8173532" y="2672979"/>
            <a:ext cx="2331720" cy="165103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Приемка оборудования на базе предприятия-изготовителя с проведением обучения представителей заказчика</a:t>
            </a: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10505252" y="3447288"/>
            <a:ext cx="92474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503522" y="5135880"/>
            <a:ext cx="9869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536192" y="4387411"/>
            <a:ext cx="2331720" cy="165103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Проведение пуско-наладочных и шеф-монтажных работ на площадке заказчика</a:t>
            </a:r>
          </a:p>
        </p:txBody>
      </p:sp>
      <p:cxnSp>
        <p:nvCxnSpPr>
          <p:cNvPr id="35" name="Прямая со стрелкой 34"/>
          <p:cNvCxnSpPr/>
          <p:nvPr/>
        </p:nvCxnSpPr>
        <p:spPr>
          <a:xfrm>
            <a:off x="3867912" y="5192992"/>
            <a:ext cx="986950" cy="20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4854862" y="4489107"/>
            <a:ext cx="2331720" cy="165103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>
                <a:solidFill>
                  <a:schemeClr val="tx1"/>
                </a:solidFill>
              </a:rPr>
              <a:t>Сравнение результатов анализа с результатами лабораторных испытаний</a:t>
            </a:r>
          </a:p>
        </p:txBody>
      </p:sp>
      <p:cxnSp>
        <p:nvCxnSpPr>
          <p:cNvPr id="47" name="Прямая со стрелкой 46"/>
          <p:cNvCxnSpPr/>
          <p:nvPr/>
        </p:nvCxnSpPr>
        <p:spPr>
          <a:xfrm>
            <a:off x="7196027" y="5244330"/>
            <a:ext cx="977505" cy="118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9" name="Прямоугольник 48"/>
          <p:cNvSpPr/>
          <p:nvPr/>
        </p:nvSpPr>
        <p:spPr>
          <a:xfrm>
            <a:off x="8182977" y="4709160"/>
            <a:ext cx="2331720" cy="11887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Круглосуточная поддержка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24/7</a:t>
            </a: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7BF8C274-A00A-4F81-887F-5EF589F54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CB545-7BAE-4D51-A3BE-51DE1461CE8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091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C34937-D9D4-41CB-BEF6-C9EC73E560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8332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AD5061-9311-46BC-A57E-42B0C19672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469" y="882734"/>
            <a:ext cx="8737394" cy="56699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4E423B-4CD2-4279-84A2-7F443B62DBA0}"/>
              </a:ext>
            </a:extLst>
          </p:cNvPr>
          <p:cNvSpPr txBox="1"/>
          <p:nvPr/>
        </p:nvSpPr>
        <p:spPr>
          <a:xfrm>
            <a:off x="2029026" y="154405"/>
            <a:ext cx="9324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СХЕМА УПРАВЛЕНИЯ КАЧЕСТВОМ АНАЛИЗА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ECE36954-7E08-44C8-B23F-D7070C6D5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CB545-7BAE-4D51-A3BE-51DE1461CE8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5148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1301</TotalTime>
  <Words>2344</Words>
  <Application>Microsoft Office PowerPoint</Application>
  <PresentationFormat>Широкоэкранный</PresentationFormat>
  <Paragraphs>391</Paragraphs>
  <Slides>26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36" baseType="lpstr">
      <vt:lpstr>Arial</vt:lpstr>
      <vt:lpstr>Calibri</vt:lpstr>
      <vt:lpstr>Calibri Light</vt:lpstr>
      <vt:lpstr>Cambria Math</vt:lpstr>
      <vt:lpstr>Courier New</vt:lpstr>
      <vt:lpstr>Open Sans</vt:lpstr>
      <vt:lpstr>Times New Roman</vt:lpstr>
      <vt:lpstr>Trebuchet MS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ПРОБЛЕМЫ ПРЕДПРИЯТИЙ В АНАЛИТИЧЕСКОМ КОНТРОЛЕ: </vt:lpstr>
      <vt:lpstr>НЕДОСТАТКИ СТАНДАРТОВ </vt:lpstr>
      <vt:lpstr>Презентация PowerPoint</vt:lpstr>
      <vt:lpstr>ВЫГОДА ОТ ПРИМЕНЕНИЯ ПОТОКОВЫХ ХРОМАТОГРАФОВ И ЦИФРОВЫХ ТЕХНОЛОГИЙ: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rt@has.ru</dc:creator>
  <cp:lastModifiedBy>Andrey Pakhomov</cp:lastModifiedBy>
  <cp:revision>61</cp:revision>
  <dcterms:created xsi:type="dcterms:W3CDTF">2020-09-01T06:20:25Z</dcterms:created>
  <dcterms:modified xsi:type="dcterms:W3CDTF">2020-09-06T18:53:27Z</dcterms:modified>
</cp:coreProperties>
</file>