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77" r:id="rId3"/>
    <p:sldId id="289" r:id="rId4"/>
    <p:sldId id="290" r:id="rId5"/>
    <p:sldId id="288" r:id="rId6"/>
    <p:sldId id="287" r:id="rId7"/>
    <p:sldId id="286" r:id="rId8"/>
    <p:sldId id="285" r:id="rId9"/>
    <p:sldId id="291" r:id="rId10"/>
    <p:sldId id="292" r:id="rId11"/>
    <p:sldId id="28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DB07A-AAE9-45B0-878D-284FAB341CE3}" type="datetimeFigureOut">
              <a:rPr lang="ru-RU" smtClean="0"/>
              <a:t>07.02.2013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2E573-A4BE-4087-8D1D-99B8C1EF3B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76773-2236-448E-8B68-CCE92D028360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99203-DA2D-4BF7-A32F-28C35E8CE2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A6EA9-EA0A-4A19-BC10-A7B32EC419E7}" type="datetime1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54BC-C5E2-4F22-8A9B-22ED4087D561}" type="datetime1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5E24-C45F-4517-BC2B-3FB13AE9FF81}" type="datetime1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F1243-B9C8-4F9A-8626-C4207C363E46}" type="datetime1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525B8-87BA-4ABB-BAAE-A30DFE0A4D93}" type="datetime1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D7F53-1B88-4999-9F6E-D300273109B9}" type="datetime1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7EB6-96A2-40F9-90B6-6E0D8D49AFAA}" type="datetime1">
              <a:rPr lang="ru-RU" smtClean="0"/>
              <a:pPr/>
              <a:t>07.02.2013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B00D-ED5A-4D80-AED2-FB6D9E7F3A66}" type="datetime1">
              <a:rPr lang="ru-RU" smtClean="0"/>
              <a:pPr/>
              <a:t>07.02.2013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C42BC-8F2B-4042-8CB0-C6D84B2644F3}" type="datetime1">
              <a:rPr lang="ru-RU" smtClean="0"/>
              <a:pPr/>
              <a:t>07.02.2013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ED9F-568F-45B8-8C29-83756F5AFD0E}" type="datetime1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E26B-8B2F-4C90-ABD5-89C1691A18DA}" type="datetime1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BA3C3-0A90-4B2E-96AE-E80C6C2C4B91}" type="datetime1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4912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6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05E3307-D2B1-43CD-BB62-08C536FB78D2}" type="datetime1">
              <a:rPr lang="ru-RU" smtClean="0"/>
              <a:pPr>
                <a:defRPr/>
              </a:pPr>
              <a:t>07.02.2013</a:t>
            </a:fld>
            <a:endParaRPr 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6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ru-RU" smtClean="0"/>
              <a:t>А.Конопляник, Круглый стол ММЭФ-2013, Москва, 07.02.2013</a:t>
            </a: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6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D18AF5F-9E84-4612-BD28-60258829B0F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>
            <a:off x="468313" y="1484313"/>
            <a:ext cx="8207375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pic>
        <p:nvPicPr>
          <p:cNvPr id="1032" name="Picture 10" descr="Logo_rg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404813"/>
            <a:ext cx="1079500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y@konoplyanik.ru" TargetMode="External"/><Relationship Id="rId2" Type="http://schemas.openxmlformats.org/officeDocument/2006/relationships/hyperlink" Target="http://www.konoplyanik.ru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-24"/>
            <a:ext cx="8572560" cy="278608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«О возможных последствиях превращения США в экспортера СПГ </a:t>
            </a:r>
            <a:br>
              <a:rPr lang="ru-RU" sz="36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36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(приглашение к дискуссии»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4500570"/>
            <a:ext cx="8643998" cy="214314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6699"/>
                </a:solidFill>
              </a:rPr>
              <a:t>Московский международный энергетический форум</a:t>
            </a:r>
            <a:br>
              <a:rPr lang="ru-RU" sz="2400" b="1" dirty="0" smtClean="0">
                <a:solidFill>
                  <a:srgbClr val="006699"/>
                </a:solidFill>
              </a:rPr>
            </a:br>
            <a:r>
              <a:rPr lang="ru-RU" sz="2400" b="1" dirty="0" smtClean="0">
                <a:solidFill>
                  <a:srgbClr val="006699"/>
                </a:solidFill>
              </a:rPr>
              <a:t>«ТЭК России в </a:t>
            </a:r>
            <a:r>
              <a:rPr lang="en-US" sz="2400" b="1" dirty="0" smtClean="0">
                <a:solidFill>
                  <a:srgbClr val="006699"/>
                </a:solidFill>
              </a:rPr>
              <a:t>XXI</a:t>
            </a:r>
            <a:r>
              <a:rPr lang="ru-RU" sz="2400" b="1" dirty="0" smtClean="0">
                <a:solidFill>
                  <a:srgbClr val="006699"/>
                </a:solidFill>
              </a:rPr>
              <a:t> веке» (ММЭФ-2013),</a:t>
            </a:r>
            <a:br>
              <a:rPr lang="ru-RU" sz="2400" b="1" dirty="0" smtClean="0">
                <a:solidFill>
                  <a:srgbClr val="006699"/>
                </a:solidFill>
              </a:rPr>
            </a:br>
            <a:r>
              <a:rPr lang="ru-RU" sz="2400" b="1" dirty="0" smtClean="0">
                <a:solidFill>
                  <a:srgbClr val="006699"/>
                </a:solidFill>
              </a:rPr>
              <a:t>Круглый стол/открытое заседание Программного комитета ММЭФ-2013 «Энергетическая Стратегия» России: догма или изменяющийся взгляд на перспективу?», </a:t>
            </a:r>
            <a:br>
              <a:rPr lang="ru-RU" sz="2400" b="1" dirty="0" smtClean="0">
                <a:solidFill>
                  <a:srgbClr val="006699"/>
                </a:solidFill>
              </a:rPr>
            </a:br>
            <a:r>
              <a:rPr lang="ru-RU" sz="2400" b="1" dirty="0" smtClean="0">
                <a:solidFill>
                  <a:srgbClr val="006699"/>
                </a:solidFill>
              </a:rPr>
              <a:t>Москва,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006699"/>
                </a:solidFill>
              </a:rPr>
              <a:t>07 февраля 2013 г.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34" y="2786058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6600"/>
                </a:solidFill>
              </a:rPr>
              <a:t>А.А.Конопляник, </a:t>
            </a:r>
            <a:r>
              <a:rPr lang="ru-RU" sz="2400" dirty="0" smtClean="0">
                <a:solidFill>
                  <a:srgbClr val="FF6600"/>
                </a:solidFill>
              </a:rPr>
              <a:t/>
            </a:r>
            <a:br>
              <a:rPr lang="ru-RU" sz="2400" dirty="0" smtClean="0">
                <a:solidFill>
                  <a:srgbClr val="FF6600"/>
                </a:solidFill>
              </a:rPr>
            </a:br>
            <a:r>
              <a:rPr lang="ru-RU" sz="2400" dirty="0" err="1" smtClean="0">
                <a:solidFill>
                  <a:srgbClr val="FF6600"/>
                </a:solidFill>
              </a:rPr>
              <a:t>д.э.н</a:t>
            </a:r>
            <a:r>
              <a:rPr lang="ru-RU" sz="2400" dirty="0" smtClean="0">
                <a:solidFill>
                  <a:srgbClr val="FF6600"/>
                </a:solidFill>
              </a:rPr>
              <a:t>., профессор кафедры «Международный нефтегазовый бизнес» РГУ нефти и газа им.Губкина,</a:t>
            </a:r>
            <a:br>
              <a:rPr lang="ru-RU" sz="2400" dirty="0" smtClean="0">
                <a:solidFill>
                  <a:srgbClr val="FF6600"/>
                </a:solidFill>
              </a:rPr>
            </a:br>
            <a:r>
              <a:rPr lang="ru-RU" sz="2400" dirty="0" smtClean="0">
                <a:solidFill>
                  <a:srgbClr val="FF6600"/>
                </a:solidFill>
              </a:rPr>
              <a:t>Советник генерального директора ООО Газпром экспорт </a:t>
            </a:r>
            <a:endParaRPr lang="ru-RU" sz="24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41434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Благодарю за внимание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6600"/>
                </a:solidFill>
                <a:hlinkClick r:id="rId2"/>
              </a:rPr>
              <a:t>www.konoplyanik.ru</a:t>
            </a:r>
            <a:r>
              <a:rPr lang="en-US" dirty="0" smtClean="0">
                <a:solidFill>
                  <a:srgbClr val="FF6600"/>
                </a:solidFill>
              </a:rPr>
              <a:t/>
            </a:r>
            <a:br>
              <a:rPr lang="en-US" dirty="0" smtClean="0">
                <a:solidFill>
                  <a:srgbClr val="FF6600"/>
                </a:solidFill>
              </a:rPr>
            </a:br>
            <a:r>
              <a:rPr lang="en-US" dirty="0" smtClean="0">
                <a:solidFill>
                  <a:srgbClr val="FF6600"/>
                </a:solidFill>
                <a:hlinkClick r:id="rId3"/>
              </a:rPr>
              <a:t>andrey@konoplyanik.ru</a:t>
            </a:r>
            <a:r>
              <a:rPr lang="en-US" dirty="0" smtClean="0">
                <a:solidFill>
                  <a:srgbClr val="FF6600"/>
                </a:solidFill>
              </a:rPr>
              <a:t/>
            </a:r>
            <a:br>
              <a:rPr lang="en-US" dirty="0" smtClean="0">
                <a:solidFill>
                  <a:srgbClr val="FF6600"/>
                </a:solidFill>
              </a:rPr>
            </a:br>
            <a:endParaRPr lang="ru-RU" dirty="0">
              <a:solidFill>
                <a:srgbClr val="FF66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Некоторые недавние обстоятельные публикации на тему: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Т.А.Митрова</a:t>
            </a:r>
            <a:r>
              <a:rPr lang="ru-RU" dirty="0" smtClean="0"/>
              <a:t>. Перспективы развития экспорта СПГ из Северной Америки и его влияние на мировые газовые рынки. «Энергетическая политика», 2012, №6, с.30-41.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Exporting the American Renaissance</a:t>
            </a:r>
            <a:r>
              <a:rPr lang="ru-RU" dirty="0" smtClean="0"/>
              <a:t>.</a:t>
            </a:r>
            <a:r>
              <a:rPr lang="en-US" dirty="0" smtClean="0"/>
              <a:t> Global impacts of LNG exports from the United States. A report by the Deloitte Center for Energy Solutions and Deloitte Market</a:t>
            </a:r>
            <a:r>
              <a:rPr lang="ru-RU" dirty="0" smtClean="0"/>
              <a:t> </a:t>
            </a:r>
            <a:r>
              <a:rPr lang="en-US" dirty="0" smtClean="0"/>
              <a:t>Point LLC, Deloitte Center, 2013, 24 pp.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Некоторые выводы указанных публикаций: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«...после 2020 г. около 60-90 млн.т СПГ из Северной Америки выйдут на глобальный рынок. При этом поставки газа из США не только могут вытеснить с рынка более дорогие проекты  (например, из Австралии и России), но и, по всей видимости, сыграют важную роль в процессе выработки нового подхода к формированию цен на СПГ по всему миру и в переходе в долгосрочной перспективе к привязке к </a:t>
            </a:r>
            <a:r>
              <a:rPr lang="ru-RU" dirty="0" err="1" smtClean="0"/>
              <a:t>спотовым</a:t>
            </a:r>
            <a:r>
              <a:rPr lang="ru-RU" dirty="0" smtClean="0"/>
              <a:t> ценам.» (</a:t>
            </a:r>
            <a:r>
              <a:rPr lang="ru-RU" dirty="0" err="1" smtClean="0"/>
              <a:t>Т.Митрова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Аналогичный вывод у </a:t>
            </a:r>
            <a:r>
              <a:rPr lang="ru-RU" dirty="0" err="1" smtClean="0"/>
              <a:t>Делойтт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Две модели ценообразования на СПГ в Азии: традиционная японская и проекта </a:t>
            </a:r>
            <a:r>
              <a:rPr lang="en-US" sz="24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Sabine Pass</a:t>
            </a:r>
            <a:r>
              <a:rPr lang="ru-RU" sz="24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компании </a:t>
            </a:r>
            <a:r>
              <a:rPr lang="en-US" sz="2400" b="1" dirty="0" err="1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Cheniere</a:t>
            </a:r>
            <a:r>
              <a:rPr lang="en-US" sz="24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Energy Inc. </a:t>
            </a:r>
            <a:endParaRPr lang="ru-RU" sz="2400" b="1" dirty="0" smtClean="0">
              <a:solidFill>
                <a:srgbClr val="0066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95396"/>
            <a:ext cx="8501122" cy="5548314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ru-RU" sz="2400" u="sng" dirty="0" smtClean="0">
                <a:solidFill>
                  <a:srgbClr val="006699"/>
                </a:solidFill>
              </a:rPr>
              <a:t>Традиционная азиатская (японская) модель ДСЭГК СПГ</a:t>
            </a:r>
            <a:r>
              <a:rPr lang="en-US" sz="2400" dirty="0" smtClean="0">
                <a:solidFill>
                  <a:srgbClr val="006699"/>
                </a:solidFill>
              </a:rPr>
              <a:t>: </a:t>
            </a:r>
          </a:p>
          <a:p>
            <a:pPr lvl="1">
              <a:defRPr/>
            </a:pPr>
            <a:r>
              <a:rPr lang="en-US" sz="2200" dirty="0" smtClean="0">
                <a:solidFill>
                  <a:srgbClr val="006699"/>
                </a:solidFill>
              </a:rPr>
              <a:t>TOP </a:t>
            </a:r>
            <a:r>
              <a:rPr lang="ru-RU" sz="2200" dirty="0" smtClean="0">
                <a:solidFill>
                  <a:srgbClr val="006699"/>
                </a:solidFill>
              </a:rPr>
              <a:t>(«</a:t>
            </a:r>
            <a:r>
              <a:rPr lang="ru-RU" sz="2200" dirty="0" err="1" smtClean="0">
                <a:solidFill>
                  <a:srgbClr val="006699"/>
                </a:solidFill>
              </a:rPr>
              <a:t>бери-и</a:t>
            </a:r>
            <a:r>
              <a:rPr lang="ru-RU" sz="2200" dirty="0" smtClean="0">
                <a:solidFill>
                  <a:srgbClr val="006699"/>
                </a:solidFill>
              </a:rPr>
              <a:t>/</a:t>
            </a:r>
            <a:r>
              <a:rPr lang="ru-RU" sz="2200" dirty="0" err="1" smtClean="0">
                <a:solidFill>
                  <a:srgbClr val="006699"/>
                </a:solidFill>
              </a:rPr>
              <a:t>или-плати</a:t>
            </a:r>
            <a:r>
              <a:rPr lang="ru-RU" sz="2200" dirty="0" smtClean="0">
                <a:solidFill>
                  <a:srgbClr val="006699"/>
                </a:solidFill>
              </a:rPr>
              <a:t>») +</a:t>
            </a:r>
            <a:r>
              <a:rPr lang="en-US" sz="2200" dirty="0" smtClean="0">
                <a:solidFill>
                  <a:srgbClr val="006699"/>
                </a:solidFill>
              </a:rPr>
              <a:t> JCC</a:t>
            </a:r>
            <a:r>
              <a:rPr lang="ru-RU" sz="2200" dirty="0" smtClean="0">
                <a:solidFill>
                  <a:srgbClr val="006699"/>
                </a:solidFill>
              </a:rPr>
              <a:t> (нефтяная привязка к «японскому нефтяному коктейлю»)</a:t>
            </a:r>
            <a:r>
              <a:rPr lang="en-US" sz="2200" dirty="0" smtClean="0">
                <a:solidFill>
                  <a:srgbClr val="006699"/>
                </a:solidFill>
              </a:rPr>
              <a:t> </a:t>
            </a:r>
            <a:r>
              <a:rPr lang="ru-RU" sz="2200" dirty="0" smtClean="0">
                <a:solidFill>
                  <a:srgbClr val="006699"/>
                </a:solidFill>
              </a:rPr>
              <a:t>=</a:t>
            </a:r>
            <a:r>
              <a:rPr lang="en-US" sz="2200" dirty="0" smtClean="0">
                <a:solidFill>
                  <a:srgbClr val="006699"/>
                </a:solidFill>
              </a:rPr>
              <a:t> </a:t>
            </a:r>
            <a:r>
              <a:rPr lang="ru-RU" sz="2200" dirty="0" smtClean="0">
                <a:solidFill>
                  <a:srgbClr val="006699"/>
                </a:solidFill>
              </a:rPr>
              <a:t>сегодня</a:t>
            </a:r>
            <a:r>
              <a:rPr lang="en-US" sz="2200" dirty="0" smtClean="0">
                <a:solidFill>
                  <a:srgbClr val="006699"/>
                </a:solidFill>
              </a:rPr>
              <a:t> </a:t>
            </a:r>
            <a:r>
              <a:rPr lang="en-US" sz="2200" b="1" u="sng" dirty="0" smtClean="0">
                <a:solidFill>
                  <a:srgbClr val="006699"/>
                </a:solidFill>
              </a:rPr>
              <a:t>16</a:t>
            </a:r>
            <a:r>
              <a:rPr lang="ru-RU" sz="2200" b="1" u="sng" dirty="0" smtClean="0">
                <a:solidFill>
                  <a:srgbClr val="006699"/>
                </a:solidFill>
              </a:rPr>
              <a:t>-18 </a:t>
            </a:r>
            <a:r>
              <a:rPr lang="en-US" sz="2200" b="1" u="sng" dirty="0" smtClean="0">
                <a:solidFill>
                  <a:srgbClr val="006699"/>
                </a:solidFill>
              </a:rPr>
              <a:t>USD/</a:t>
            </a:r>
            <a:r>
              <a:rPr lang="en-US" sz="2200" b="1" u="sng" dirty="0" err="1" smtClean="0">
                <a:solidFill>
                  <a:srgbClr val="006699"/>
                </a:solidFill>
              </a:rPr>
              <a:t>mmBtu</a:t>
            </a:r>
            <a:r>
              <a:rPr lang="en-US" sz="2200" dirty="0" smtClean="0">
                <a:solidFill>
                  <a:srgbClr val="006699"/>
                </a:solidFill>
              </a:rPr>
              <a:t>)</a:t>
            </a:r>
            <a:endParaRPr lang="ru-RU" sz="2200" dirty="0" smtClean="0">
              <a:solidFill>
                <a:srgbClr val="006699"/>
              </a:solidFill>
            </a:endParaRPr>
          </a:p>
          <a:p>
            <a:pPr>
              <a:defRPr/>
            </a:pPr>
            <a:r>
              <a:rPr lang="ru-RU" sz="2400" u="sng" dirty="0" smtClean="0">
                <a:solidFill>
                  <a:srgbClr val="006699"/>
                </a:solidFill>
              </a:rPr>
              <a:t>Модель ДСЭГК СПГ проекта </a:t>
            </a:r>
            <a:r>
              <a:rPr lang="en-US" sz="2400" u="sng" dirty="0" err="1" smtClean="0">
                <a:solidFill>
                  <a:srgbClr val="006699"/>
                </a:solidFill>
              </a:rPr>
              <a:t>Cheniere</a:t>
            </a:r>
            <a:r>
              <a:rPr lang="en-US" sz="2400" u="sng" dirty="0" smtClean="0">
                <a:solidFill>
                  <a:srgbClr val="006699"/>
                </a:solidFill>
              </a:rPr>
              <a:t> Energy Sabine Pass (2016+)</a:t>
            </a:r>
            <a:r>
              <a:rPr lang="en-US" sz="2400" dirty="0" smtClean="0">
                <a:solidFill>
                  <a:srgbClr val="006699"/>
                </a:solidFill>
              </a:rPr>
              <a:t>: </a:t>
            </a:r>
          </a:p>
          <a:p>
            <a:pPr lvl="1">
              <a:defRPr/>
            </a:pPr>
            <a:r>
              <a:rPr lang="ru-RU" sz="2200" dirty="0" smtClean="0">
                <a:solidFill>
                  <a:srgbClr val="006699"/>
                </a:solidFill>
              </a:rPr>
              <a:t>Отбор</a:t>
            </a:r>
            <a:r>
              <a:rPr lang="en-US" sz="2200" dirty="0" smtClean="0">
                <a:solidFill>
                  <a:srgbClr val="006699"/>
                </a:solidFill>
              </a:rPr>
              <a:t>: </a:t>
            </a:r>
            <a:r>
              <a:rPr lang="ru-RU" sz="2200" dirty="0" smtClean="0">
                <a:solidFill>
                  <a:srgbClr val="006699"/>
                </a:solidFill>
              </a:rPr>
              <a:t>отход от</a:t>
            </a:r>
            <a:r>
              <a:rPr lang="en-US" sz="2200" dirty="0" smtClean="0">
                <a:solidFill>
                  <a:srgbClr val="006699"/>
                </a:solidFill>
              </a:rPr>
              <a:t> TOP</a:t>
            </a:r>
            <a:r>
              <a:rPr lang="ru-RU" sz="2200" dirty="0" smtClean="0">
                <a:solidFill>
                  <a:srgbClr val="006699"/>
                </a:solidFill>
              </a:rPr>
              <a:t> для клиентов </a:t>
            </a:r>
            <a:r>
              <a:rPr lang="en-US" sz="2200" dirty="0" err="1" smtClean="0">
                <a:solidFill>
                  <a:srgbClr val="006699"/>
                </a:solidFill>
              </a:rPr>
              <a:t>Cheniere</a:t>
            </a:r>
            <a:r>
              <a:rPr lang="ru-RU" sz="2200" dirty="0" smtClean="0">
                <a:solidFill>
                  <a:srgbClr val="006699"/>
                </a:solidFill>
              </a:rPr>
              <a:t> в рамках </a:t>
            </a:r>
            <a:r>
              <a:rPr lang="en-US" sz="2200" dirty="0" smtClean="0">
                <a:solidFill>
                  <a:srgbClr val="006699"/>
                </a:solidFill>
              </a:rPr>
              <a:t>20-</a:t>
            </a:r>
            <a:r>
              <a:rPr lang="ru-RU" sz="2200" dirty="0" smtClean="0">
                <a:solidFill>
                  <a:srgbClr val="006699"/>
                </a:solidFill>
              </a:rPr>
              <a:t>летнего контракта с </a:t>
            </a:r>
            <a:r>
              <a:rPr lang="en-US" sz="2200" dirty="0" smtClean="0">
                <a:solidFill>
                  <a:srgbClr val="006699"/>
                </a:solidFill>
              </a:rPr>
              <a:t>BG</a:t>
            </a:r>
          </a:p>
          <a:p>
            <a:pPr lvl="1">
              <a:defRPr/>
            </a:pPr>
            <a:r>
              <a:rPr lang="ru-RU" sz="2200" dirty="0" smtClean="0">
                <a:solidFill>
                  <a:srgbClr val="006699"/>
                </a:solidFill>
              </a:rPr>
              <a:t>Ценообразование</a:t>
            </a:r>
            <a:r>
              <a:rPr lang="en-US" sz="2200" dirty="0" smtClean="0">
                <a:solidFill>
                  <a:srgbClr val="006699"/>
                </a:solidFill>
              </a:rPr>
              <a:t>: </a:t>
            </a:r>
            <a:r>
              <a:rPr lang="ru-RU" sz="2200" dirty="0" smtClean="0">
                <a:solidFill>
                  <a:srgbClr val="006699"/>
                </a:solidFill>
              </a:rPr>
              <a:t>индексация поставляемого на сжижение газа по цене на </a:t>
            </a:r>
            <a:r>
              <a:rPr lang="ru-RU" sz="2200" dirty="0" err="1" smtClean="0">
                <a:solidFill>
                  <a:srgbClr val="006699"/>
                </a:solidFill>
              </a:rPr>
              <a:t>Генри-Хаб</a:t>
            </a:r>
            <a:r>
              <a:rPr lang="en-US" sz="2200" dirty="0" smtClean="0">
                <a:solidFill>
                  <a:srgbClr val="006699"/>
                </a:solidFill>
              </a:rPr>
              <a:t> (</a:t>
            </a:r>
            <a:r>
              <a:rPr lang="ru-RU" sz="2200" dirty="0" smtClean="0">
                <a:solidFill>
                  <a:srgbClr val="006699"/>
                </a:solidFill>
              </a:rPr>
              <a:t>в мае</a:t>
            </a:r>
            <a:r>
              <a:rPr lang="en-US" sz="2200" dirty="0" smtClean="0">
                <a:solidFill>
                  <a:srgbClr val="006699"/>
                </a:solidFill>
              </a:rPr>
              <a:t> </a:t>
            </a:r>
            <a:r>
              <a:rPr lang="ru-RU" sz="2200" dirty="0" smtClean="0">
                <a:solidFill>
                  <a:srgbClr val="006699"/>
                </a:solidFill>
              </a:rPr>
              <a:t>20</a:t>
            </a:r>
            <a:r>
              <a:rPr lang="en-US" sz="2200" dirty="0" smtClean="0">
                <a:solidFill>
                  <a:srgbClr val="006699"/>
                </a:solidFill>
              </a:rPr>
              <a:t>12 </a:t>
            </a:r>
            <a:r>
              <a:rPr lang="ru-RU" sz="2200" dirty="0" smtClean="0">
                <a:solidFill>
                  <a:srgbClr val="006699"/>
                </a:solidFill>
              </a:rPr>
              <a:t>менее</a:t>
            </a:r>
            <a:r>
              <a:rPr lang="en-US" sz="2200" dirty="0" smtClean="0">
                <a:solidFill>
                  <a:srgbClr val="006699"/>
                </a:solidFill>
              </a:rPr>
              <a:t> </a:t>
            </a:r>
            <a:r>
              <a:rPr lang="en-US" sz="2200" b="1" dirty="0" smtClean="0">
                <a:solidFill>
                  <a:srgbClr val="006699"/>
                </a:solidFill>
              </a:rPr>
              <a:t>2 USD/</a:t>
            </a:r>
            <a:r>
              <a:rPr lang="en-US" sz="2200" b="1" dirty="0" err="1" smtClean="0">
                <a:solidFill>
                  <a:srgbClr val="006699"/>
                </a:solidFill>
              </a:rPr>
              <a:t>mmBtu</a:t>
            </a:r>
            <a:r>
              <a:rPr lang="en-US" sz="2200" dirty="0" smtClean="0">
                <a:solidFill>
                  <a:srgbClr val="006699"/>
                </a:solidFill>
              </a:rPr>
              <a:t> (</a:t>
            </a:r>
            <a:r>
              <a:rPr lang="ru-RU" sz="2200" dirty="0" smtClean="0">
                <a:solidFill>
                  <a:srgbClr val="006699"/>
                </a:solidFill>
              </a:rPr>
              <a:t>исторический минимум</a:t>
            </a:r>
            <a:r>
              <a:rPr lang="en-US" sz="2200" dirty="0" smtClean="0">
                <a:solidFill>
                  <a:srgbClr val="006699"/>
                </a:solidFill>
              </a:rPr>
              <a:t>), </a:t>
            </a:r>
            <a:r>
              <a:rPr lang="ru-RU" sz="2200" dirty="0" smtClean="0">
                <a:solidFill>
                  <a:srgbClr val="006699"/>
                </a:solidFill>
              </a:rPr>
              <a:t>авг.20</a:t>
            </a:r>
            <a:r>
              <a:rPr lang="en-US" sz="2200" dirty="0" smtClean="0">
                <a:solidFill>
                  <a:srgbClr val="006699"/>
                </a:solidFill>
              </a:rPr>
              <a:t>12 = </a:t>
            </a:r>
            <a:r>
              <a:rPr lang="en-US" sz="2200" b="1" dirty="0" smtClean="0">
                <a:solidFill>
                  <a:srgbClr val="006699"/>
                </a:solidFill>
              </a:rPr>
              <a:t>3 USD/</a:t>
            </a:r>
            <a:r>
              <a:rPr lang="en-US" sz="2200" b="1" dirty="0" err="1" smtClean="0">
                <a:solidFill>
                  <a:srgbClr val="006699"/>
                </a:solidFill>
              </a:rPr>
              <a:t>mmBtu</a:t>
            </a:r>
            <a:r>
              <a:rPr lang="en-US" sz="2200" dirty="0" smtClean="0">
                <a:solidFill>
                  <a:srgbClr val="006699"/>
                </a:solidFill>
              </a:rPr>
              <a:t>)</a:t>
            </a:r>
          </a:p>
          <a:p>
            <a:pPr lvl="1">
              <a:defRPr/>
            </a:pPr>
            <a:r>
              <a:rPr lang="ru-RU" sz="2200" dirty="0" smtClean="0">
                <a:solidFill>
                  <a:srgbClr val="006699"/>
                </a:solidFill>
              </a:rPr>
              <a:t>Плюс </a:t>
            </a:r>
            <a:r>
              <a:rPr lang="ru-RU" sz="2200" dirty="0" err="1" smtClean="0">
                <a:solidFill>
                  <a:srgbClr val="006699"/>
                </a:solidFill>
              </a:rPr>
              <a:t>ст-ть</a:t>
            </a:r>
            <a:r>
              <a:rPr lang="ru-RU" sz="2200" dirty="0" smtClean="0">
                <a:solidFill>
                  <a:srgbClr val="006699"/>
                </a:solidFill>
              </a:rPr>
              <a:t> сжижения, транспортировки и др. затраты =</a:t>
            </a:r>
            <a:r>
              <a:rPr lang="en-US" sz="2200" dirty="0" smtClean="0">
                <a:solidFill>
                  <a:srgbClr val="006699"/>
                </a:solidFill>
              </a:rPr>
              <a:t>&gt; </a:t>
            </a:r>
            <a:r>
              <a:rPr lang="ru-RU" sz="2200" dirty="0" smtClean="0">
                <a:solidFill>
                  <a:srgbClr val="006699"/>
                </a:solidFill>
              </a:rPr>
              <a:t>цена СПГ </a:t>
            </a:r>
            <a:r>
              <a:rPr lang="ru-RU" sz="2200" dirty="0" err="1" smtClean="0">
                <a:solidFill>
                  <a:srgbClr val="006699"/>
                </a:solidFill>
              </a:rPr>
              <a:t>сиф</a:t>
            </a:r>
            <a:r>
              <a:rPr lang="ru-RU" sz="2200" dirty="0" smtClean="0">
                <a:solidFill>
                  <a:srgbClr val="006699"/>
                </a:solidFill>
              </a:rPr>
              <a:t> Япония/СВА =</a:t>
            </a:r>
            <a:r>
              <a:rPr lang="en-US" sz="2200" dirty="0" smtClean="0">
                <a:solidFill>
                  <a:srgbClr val="006699"/>
                </a:solidFill>
              </a:rPr>
              <a:t>  </a:t>
            </a:r>
            <a:r>
              <a:rPr lang="en-US" sz="2200" b="1" u="sng" dirty="0" smtClean="0">
                <a:solidFill>
                  <a:srgbClr val="006699"/>
                </a:solidFill>
              </a:rPr>
              <a:t>1</a:t>
            </a:r>
            <a:r>
              <a:rPr lang="ru-RU" sz="2200" b="1" u="sng" dirty="0" smtClean="0">
                <a:solidFill>
                  <a:srgbClr val="006699"/>
                </a:solidFill>
              </a:rPr>
              <a:t>2</a:t>
            </a:r>
            <a:r>
              <a:rPr lang="en-US" sz="2200" b="1" u="sng" dirty="0" smtClean="0">
                <a:solidFill>
                  <a:srgbClr val="006699"/>
                </a:solidFill>
              </a:rPr>
              <a:t>-13 USD/</a:t>
            </a:r>
            <a:r>
              <a:rPr lang="en-US" sz="2200" b="1" u="sng" dirty="0" err="1" smtClean="0">
                <a:solidFill>
                  <a:srgbClr val="006699"/>
                </a:solidFill>
              </a:rPr>
              <a:t>mmBtu</a:t>
            </a:r>
            <a:r>
              <a:rPr lang="en-US" sz="2200" b="1" u="sng" dirty="0" smtClean="0">
                <a:solidFill>
                  <a:srgbClr val="006699"/>
                </a:solidFill>
              </a:rPr>
              <a:t> (?)</a:t>
            </a:r>
            <a:r>
              <a:rPr lang="ru-RU" sz="2200" b="1" u="sng" dirty="0" smtClean="0">
                <a:solidFill>
                  <a:srgbClr val="006699"/>
                </a:solidFill>
              </a:rPr>
              <a:t> </a:t>
            </a:r>
            <a:r>
              <a:rPr lang="ru-RU" sz="2200" dirty="0" smtClean="0">
                <a:solidFill>
                  <a:srgbClr val="006699"/>
                </a:solidFill>
              </a:rPr>
              <a:t>(</a:t>
            </a:r>
            <a:r>
              <a:rPr lang="en-US" sz="2200" dirty="0" smtClean="0">
                <a:solidFill>
                  <a:srgbClr val="006699"/>
                </a:solidFill>
              </a:rPr>
              <a:t>“</a:t>
            </a:r>
            <a:r>
              <a:rPr lang="ru-RU" sz="2200" dirty="0" smtClean="0">
                <a:solidFill>
                  <a:srgbClr val="006699"/>
                </a:solidFill>
              </a:rPr>
              <a:t>СПГ из </a:t>
            </a:r>
            <a:r>
              <a:rPr lang="ru-RU" sz="2200" dirty="0" err="1" smtClean="0">
                <a:solidFill>
                  <a:srgbClr val="006699"/>
                </a:solidFill>
              </a:rPr>
              <a:t>Мексик</a:t>
            </a:r>
            <a:r>
              <a:rPr lang="ru-RU" sz="2200" dirty="0" smtClean="0">
                <a:solidFill>
                  <a:srgbClr val="006699"/>
                </a:solidFill>
              </a:rPr>
              <a:t>. залива в Японию даст цену </a:t>
            </a:r>
            <a:r>
              <a:rPr lang="ru-RU" sz="2200" dirty="0" err="1" smtClean="0">
                <a:solidFill>
                  <a:srgbClr val="006699"/>
                </a:solidFill>
              </a:rPr>
              <a:t>сиф</a:t>
            </a:r>
            <a:r>
              <a:rPr lang="en-US" sz="2200" dirty="0" smtClean="0">
                <a:solidFill>
                  <a:srgbClr val="006699"/>
                </a:solidFill>
              </a:rPr>
              <a:t> 11-12 USD/</a:t>
            </a:r>
            <a:r>
              <a:rPr lang="en-US" sz="2200" dirty="0" err="1" smtClean="0">
                <a:solidFill>
                  <a:srgbClr val="006699"/>
                </a:solidFill>
              </a:rPr>
              <a:t>mmbtu</a:t>
            </a:r>
            <a:r>
              <a:rPr lang="en-US" sz="2200" dirty="0" smtClean="0">
                <a:solidFill>
                  <a:srgbClr val="006699"/>
                </a:solidFill>
              </a:rPr>
              <a:t> </a:t>
            </a:r>
            <a:r>
              <a:rPr lang="ru-RU" sz="2200" dirty="0" smtClean="0">
                <a:solidFill>
                  <a:srgbClr val="006699"/>
                </a:solidFill>
              </a:rPr>
              <a:t>в</a:t>
            </a:r>
            <a:r>
              <a:rPr lang="en-US" sz="2200" dirty="0" smtClean="0">
                <a:solidFill>
                  <a:srgbClr val="006699"/>
                </a:solidFill>
              </a:rPr>
              <a:t> 2016” – Wood Mackenzie)</a:t>
            </a:r>
            <a:endParaRPr lang="ru-RU" sz="2200" dirty="0" smtClean="0">
              <a:solidFill>
                <a:srgbClr val="006699"/>
              </a:solidFill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6699"/>
                </a:solidFill>
              </a:rPr>
              <a:t>=</a:t>
            </a:r>
            <a:r>
              <a:rPr lang="en-US" sz="2400" dirty="0" smtClean="0">
                <a:solidFill>
                  <a:srgbClr val="006699"/>
                </a:solidFill>
              </a:rPr>
              <a:t>&gt; </a:t>
            </a:r>
            <a:r>
              <a:rPr lang="ru-RU" sz="2400" dirty="0" smtClean="0">
                <a:solidFill>
                  <a:srgbClr val="006699"/>
                </a:solidFill>
              </a:rPr>
              <a:t>Покупка и продажа газа по единой модели ценообразования (индексация по цене </a:t>
            </a:r>
            <a:r>
              <a:rPr lang="ru-RU" sz="2400" dirty="0" err="1" smtClean="0">
                <a:solidFill>
                  <a:srgbClr val="006699"/>
                </a:solidFill>
              </a:rPr>
              <a:t>Генри=Хаб</a:t>
            </a:r>
            <a:r>
              <a:rPr lang="ru-RU" sz="2400" dirty="0" smtClean="0">
                <a:solidFill>
                  <a:srgbClr val="006699"/>
                </a:solidFill>
              </a:rPr>
              <a:t>)</a:t>
            </a:r>
            <a:r>
              <a:rPr lang="en-US" sz="2400" dirty="0" smtClean="0">
                <a:solidFill>
                  <a:srgbClr val="006699"/>
                </a:solidFill>
              </a:rPr>
              <a:t> + </a:t>
            </a:r>
            <a:r>
              <a:rPr lang="ru-RU" sz="2400" dirty="0" smtClean="0">
                <a:solidFill>
                  <a:srgbClr val="006699"/>
                </a:solidFill>
              </a:rPr>
              <a:t>переход от </a:t>
            </a:r>
            <a:r>
              <a:rPr lang="ru-RU" sz="2400" dirty="0" err="1" smtClean="0">
                <a:solidFill>
                  <a:srgbClr val="006699"/>
                </a:solidFill>
              </a:rPr>
              <a:t>кост-плюс</a:t>
            </a:r>
            <a:r>
              <a:rPr lang="ru-RU" sz="2400" dirty="0" smtClean="0">
                <a:solidFill>
                  <a:srgbClr val="006699"/>
                </a:solidFill>
              </a:rPr>
              <a:t> (</a:t>
            </a:r>
            <a:r>
              <a:rPr lang="ru-RU" sz="2400" dirty="0" err="1" smtClean="0">
                <a:solidFill>
                  <a:srgbClr val="006699"/>
                </a:solidFill>
              </a:rPr>
              <a:t>нет-форвард</a:t>
            </a:r>
            <a:r>
              <a:rPr lang="ru-RU" sz="2400" dirty="0" smtClean="0">
                <a:solidFill>
                  <a:srgbClr val="006699"/>
                </a:solidFill>
              </a:rPr>
              <a:t> </a:t>
            </a:r>
            <a:r>
              <a:rPr lang="ru-RU" sz="2400" dirty="0" err="1" smtClean="0">
                <a:solidFill>
                  <a:srgbClr val="006699"/>
                </a:solidFill>
              </a:rPr>
              <a:t>от</a:t>
            </a:r>
            <a:r>
              <a:rPr lang="ru-RU" sz="2400" dirty="0" smtClean="0">
                <a:solidFill>
                  <a:srgbClr val="006699"/>
                </a:solidFill>
              </a:rPr>
              <a:t> издержек пр-ва) через </a:t>
            </a:r>
            <a:r>
              <a:rPr lang="ru-RU" sz="2400" dirty="0" err="1" smtClean="0">
                <a:solidFill>
                  <a:srgbClr val="006699"/>
                </a:solidFill>
              </a:rPr>
              <a:t>нет-бэк</a:t>
            </a:r>
            <a:r>
              <a:rPr lang="ru-RU" sz="2400" dirty="0" smtClean="0">
                <a:solidFill>
                  <a:srgbClr val="006699"/>
                </a:solidFill>
              </a:rPr>
              <a:t> от </a:t>
            </a:r>
            <a:r>
              <a:rPr lang="ru-RU" sz="2400" dirty="0" err="1" smtClean="0">
                <a:solidFill>
                  <a:srgbClr val="006699"/>
                </a:solidFill>
              </a:rPr>
              <a:t>ст-ти</a:t>
            </a:r>
            <a:r>
              <a:rPr lang="ru-RU" sz="2400" dirty="0" smtClean="0">
                <a:solidFill>
                  <a:srgbClr val="006699"/>
                </a:solidFill>
              </a:rPr>
              <a:t> замещения снова к </a:t>
            </a:r>
            <a:r>
              <a:rPr lang="ru-RU" sz="2400" dirty="0" err="1" smtClean="0">
                <a:solidFill>
                  <a:srgbClr val="006699"/>
                </a:solidFill>
              </a:rPr>
              <a:t>нет-форвард</a:t>
            </a:r>
            <a:r>
              <a:rPr lang="ru-RU" sz="2400" dirty="0" smtClean="0">
                <a:solidFill>
                  <a:srgbClr val="006699"/>
                </a:solidFill>
              </a:rPr>
              <a:t> (от цены закупаемого на </a:t>
            </a:r>
            <a:r>
              <a:rPr lang="ru-RU" sz="2400" dirty="0" err="1" smtClean="0">
                <a:solidFill>
                  <a:srgbClr val="006699"/>
                </a:solidFill>
              </a:rPr>
              <a:t>Генри-Хаб</a:t>
            </a:r>
            <a:r>
              <a:rPr lang="ru-RU" sz="2400" dirty="0" smtClean="0">
                <a:solidFill>
                  <a:srgbClr val="006699"/>
                </a:solidFill>
              </a:rPr>
              <a:t> газа)</a:t>
            </a:r>
            <a:endParaRPr lang="en-US" sz="2400" dirty="0" smtClean="0">
              <a:solidFill>
                <a:srgbClr val="006699"/>
              </a:solidFill>
            </a:endParaRPr>
          </a:p>
        </p:txBody>
      </p:sp>
      <p:sp>
        <p:nvSpPr>
          <p:cNvPr id="26629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1295400" y="6477000"/>
            <a:ext cx="6705600" cy="457200"/>
          </a:xfrm>
          <a:noFill/>
        </p:spPr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en-US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1E926F-1024-46E2-84DB-43AD974481A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Двойная стрелка вверх/вниз 5"/>
          <p:cNvSpPr/>
          <p:nvPr/>
        </p:nvSpPr>
        <p:spPr>
          <a:xfrm rot="959287">
            <a:off x="4614634" y="1984290"/>
            <a:ext cx="809625" cy="2743593"/>
          </a:xfrm>
          <a:prstGeom prst="upDownArrow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5572132" cy="928694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Модель ценообразования на СПГ проекта </a:t>
            </a:r>
            <a:r>
              <a:rPr lang="en-US" sz="24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Sabine Pass</a:t>
            </a:r>
            <a:r>
              <a:rPr lang="ru-RU" sz="24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компании </a:t>
            </a:r>
            <a:r>
              <a:rPr lang="en-US" sz="2400" b="1" dirty="0" err="1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Cheniere</a:t>
            </a:r>
            <a:r>
              <a:rPr lang="en-US" sz="24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Energy Inc. </a:t>
            </a:r>
            <a:r>
              <a:rPr lang="ru-RU" sz="24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(США)</a:t>
            </a:r>
            <a:r>
              <a:rPr lang="en-US" sz="24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400" dirty="0">
              <a:solidFill>
                <a:srgbClr val="006699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443418" y="3357562"/>
            <a:ext cx="914400" cy="12001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HH = 5.5-7.1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86096" y="2643182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7-8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86096" y="3643314"/>
            <a:ext cx="914400" cy="914400"/>
          </a:xfrm>
          <a:prstGeom prst="rect">
            <a:avLst/>
          </a:prstGeom>
          <a:solidFill>
            <a:srgbClr val="FFC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HH = 2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86096" y="4643446"/>
            <a:ext cx="914400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2.25-3.0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43418" y="4643446"/>
            <a:ext cx="914400" cy="9144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2.25-3.0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43418" y="2371724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7-8</a:t>
            </a: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929065"/>
            <a:ext cx="3071834" cy="278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2285984" y="5643578"/>
            <a:ext cx="1928826" cy="923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Цена </a:t>
            </a:r>
            <a:r>
              <a:rPr lang="ru-RU" dirty="0" err="1" smtClean="0"/>
              <a:t>сиф</a:t>
            </a:r>
            <a:r>
              <a:rPr lang="ru-RU" dirty="0" smtClean="0"/>
              <a:t> Япония при </a:t>
            </a:r>
            <a:r>
              <a:rPr lang="ru-RU" dirty="0" err="1" smtClean="0"/>
              <a:t>миним</a:t>
            </a:r>
            <a:r>
              <a:rPr lang="ru-RU" dirty="0" smtClean="0"/>
              <a:t>. цене на Генри </a:t>
            </a:r>
            <a:r>
              <a:rPr lang="ru-RU" dirty="0" err="1" smtClean="0"/>
              <a:t>Хаб</a:t>
            </a:r>
            <a:r>
              <a:rPr lang="ru-RU" dirty="0" smtClean="0"/>
              <a:t> </a:t>
            </a:r>
            <a:r>
              <a:rPr lang="ru-RU" b="1" dirty="0" smtClean="0"/>
              <a:t>(а)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286248" y="5643578"/>
            <a:ext cx="2428892" cy="92333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Цена отсечения </a:t>
            </a:r>
            <a:r>
              <a:rPr lang="ru-RU" dirty="0" err="1" smtClean="0"/>
              <a:t>Генри-Хаб</a:t>
            </a:r>
            <a:r>
              <a:rPr lang="ru-RU" dirty="0" smtClean="0"/>
              <a:t> при текущей цене </a:t>
            </a:r>
            <a:r>
              <a:rPr lang="ru-RU" dirty="0" err="1" smtClean="0"/>
              <a:t>сиф</a:t>
            </a:r>
            <a:r>
              <a:rPr lang="ru-RU" dirty="0" smtClean="0"/>
              <a:t> СПГ в Японии </a:t>
            </a:r>
            <a:r>
              <a:rPr lang="ru-RU" b="1" dirty="0" smtClean="0"/>
              <a:t>(б)</a:t>
            </a:r>
            <a:endParaRPr lang="ru-RU" b="1" dirty="0"/>
          </a:p>
        </p:txBody>
      </p:sp>
      <p:pic>
        <p:nvPicPr>
          <p:cNvPr id="18" name="Picture 2" descr="http://im.media.ft.com/content/images/794c079c-8d6c-11e1-9798-00144feab49a.img?width=213&amp;height=300&amp;title=&amp;desc=Burning%20difference%20natural%20gas%20prices%20bt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8356" y="142852"/>
            <a:ext cx="335280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Овальная выноска 21"/>
          <p:cNvSpPr/>
          <p:nvPr/>
        </p:nvSpPr>
        <p:spPr>
          <a:xfrm>
            <a:off x="3143240" y="1071546"/>
            <a:ext cx="1143008" cy="785818"/>
          </a:xfrm>
          <a:prstGeom prst="wedgeEllipseCallout">
            <a:avLst>
              <a:gd name="adj1" fmla="val -19062"/>
              <a:gd name="adj2" fmla="val 1343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11.5-13.3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23" name="Овальная выноска 22"/>
          <p:cNvSpPr/>
          <p:nvPr/>
        </p:nvSpPr>
        <p:spPr>
          <a:xfrm>
            <a:off x="4357686" y="785794"/>
            <a:ext cx="1285884" cy="928694"/>
          </a:xfrm>
          <a:prstGeom prst="wedgeEllipseCallout">
            <a:avLst>
              <a:gd name="adj1" fmla="val -13160"/>
              <a:gd name="adj2" fmla="val 111685"/>
            </a:avLst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17</a:t>
            </a:r>
            <a:r>
              <a:rPr lang="en-US" sz="2000" b="1" dirty="0" smtClean="0"/>
              <a:t>.</a:t>
            </a:r>
            <a:r>
              <a:rPr lang="ru-RU" sz="2000" b="1" dirty="0" smtClean="0"/>
              <a:t>2</a:t>
            </a:r>
            <a:r>
              <a:rPr lang="en-US" sz="2000" b="1" dirty="0" smtClean="0"/>
              <a:t> (</a:t>
            </a:r>
            <a:r>
              <a:rPr lang="ru-RU" sz="2000" b="1" dirty="0" smtClean="0"/>
              <a:t>июнь</a:t>
            </a:r>
            <a:r>
              <a:rPr lang="en-US" sz="2000" b="1" dirty="0" smtClean="0"/>
              <a:t>’12)</a:t>
            </a:r>
            <a:endParaRPr lang="ru-RU" sz="20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14282" y="2285992"/>
            <a:ext cx="1928826" cy="11430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Ст-ть</a:t>
            </a:r>
            <a:r>
              <a:rPr lang="ru-RU" dirty="0" smtClean="0"/>
              <a:t> трансп. + сжижения</a:t>
            </a:r>
            <a:r>
              <a:rPr lang="en-US" dirty="0" smtClean="0"/>
              <a:t> (7-8 USD/</a:t>
            </a:r>
            <a:r>
              <a:rPr lang="en-US" dirty="0" err="1" smtClean="0"/>
              <a:t>mmbtu</a:t>
            </a:r>
            <a:r>
              <a:rPr lang="en-US" dirty="0" smtClean="0"/>
              <a:t>) 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14282" y="3571876"/>
            <a:ext cx="1928826" cy="142876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Переменная топливная сост.затрат</a:t>
            </a:r>
            <a:r>
              <a:rPr lang="en-US" dirty="0" smtClean="0"/>
              <a:t>, 115%  </a:t>
            </a:r>
            <a:r>
              <a:rPr lang="ru-RU" dirty="0" smtClean="0"/>
              <a:t>цены </a:t>
            </a:r>
            <a:r>
              <a:rPr lang="ru-RU" dirty="0" err="1" smtClean="0"/>
              <a:t>Генри-Хаб</a:t>
            </a:r>
            <a:r>
              <a:rPr lang="ru-RU" dirty="0" smtClean="0"/>
              <a:t> в месяц поставки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14282" y="5086368"/>
            <a:ext cx="1928826" cy="141446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Фикс.плата</a:t>
            </a:r>
            <a:r>
              <a:rPr lang="ru-RU" dirty="0" smtClean="0"/>
              <a:t> за мощность, </a:t>
            </a:r>
            <a:r>
              <a:rPr lang="en-US" dirty="0" smtClean="0"/>
              <a:t>2.25-3.00 USD/</a:t>
            </a:r>
            <a:r>
              <a:rPr lang="en-US" dirty="0" err="1" smtClean="0"/>
              <a:t>mmbtu</a:t>
            </a:r>
            <a:r>
              <a:rPr lang="en-US" dirty="0" smtClean="0"/>
              <a:t>  (</a:t>
            </a:r>
            <a:r>
              <a:rPr lang="ru-RU" dirty="0" smtClean="0"/>
              <a:t>индексация по инфляции?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142844" y="1214422"/>
            <a:ext cx="200026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Цена </a:t>
            </a:r>
            <a:r>
              <a:rPr lang="ru-RU" dirty="0" err="1" smtClean="0"/>
              <a:t>сиф</a:t>
            </a:r>
            <a:r>
              <a:rPr lang="ru-RU" dirty="0" smtClean="0"/>
              <a:t> СПГ в Японии/СВА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29" name="Стрелка вправо 28"/>
          <p:cNvSpPr/>
          <p:nvPr/>
        </p:nvSpPr>
        <p:spPr>
          <a:xfrm>
            <a:off x="2285984" y="1357298"/>
            <a:ext cx="8572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2214546" y="2714620"/>
            <a:ext cx="785818" cy="48463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2214546" y="3857628"/>
            <a:ext cx="785818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2214546" y="5072074"/>
            <a:ext cx="78581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Нижний колонтитул 24"/>
          <p:cNvSpPr>
            <a:spLocks noGrp="1"/>
          </p:cNvSpPr>
          <p:nvPr>
            <p:ph type="ftr" sz="quarter" idx="11"/>
          </p:nvPr>
        </p:nvSpPr>
        <p:spPr>
          <a:xfrm>
            <a:off x="214282" y="6500834"/>
            <a:ext cx="4714908" cy="365125"/>
          </a:xfrm>
        </p:spPr>
        <p:txBody>
          <a:bodyPr/>
          <a:lstStyle/>
          <a:p>
            <a:r>
              <a:rPr lang="ru-RU" dirty="0" smtClean="0"/>
              <a:t>А.Конопляник, Круглый стол ММЭФ-2013, Москва, 07.02.2013</a:t>
            </a:r>
            <a:endParaRPr lang="ru-RU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6286512" y="4429132"/>
            <a:ext cx="257176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трелка вверх 34"/>
          <p:cNvSpPr/>
          <p:nvPr/>
        </p:nvSpPr>
        <p:spPr>
          <a:xfrm>
            <a:off x="8501090" y="3786190"/>
            <a:ext cx="484632" cy="57150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5786446" y="1928802"/>
            <a:ext cx="307183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трелка вверх 36"/>
          <p:cNvSpPr/>
          <p:nvPr/>
        </p:nvSpPr>
        <p:spPr>
          <a:xfrm>
            <a:off x="5929322" y="1285860"/>
            <a:ext cx="484632" cy="571504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357950" y="1357298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(а)</a:t>
            </a:r>
            <a:endParaRPr lang="ru-RU" sz="2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8143900" y="3929066"/>
            <a:ext cx="540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(б)</a:t>
            </a:r>
            <a:endParaRPr lang="ru-RU" sz="2400" b="1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6215074" y="4999048"/>
            <a:ext cx="2571768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857884" y="2284404"/>
            <a:ext cx="3071834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614688" y="2143116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(в)</a:t>
            </a:r>
            <a:endParaRPr lang="ru-RU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8358214" y="4610409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(в)</a:t>
            </a:r>
            <a:endParaRPr lang="ru-RU" sz="24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5929322" y="2498718"/>
            <a:ext cx="3071834" cy="1588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Один из расчетных </a:t>
            </a:r>
            <a:r>
              <a:rPr lang="ru-RU" sz="2800" b="1" dirty="0" err="1" smtClean="0"/>
              <a:t>вар-тов</a:t>
            </a:r>
            <a:r>
              <a:rPr lang="ru-RU" sz="2800" b="1" dirty="0" smtClean="0"/>
              <a:t> экономики поставок СПГ США на экспорт в 2011 г. по направлениям (долл./</a:t>
            </a:r>
            <a:r>
              <a:rPr lang="ru-RU" sz="2800" b="1" dirty="0" err="1" smtClean="0"/>
              <a:t>млн</a:t>
            </a:r>
            <a:r>
              <a:rPr lang="ru-RU" sz="2800" b="1" dirty="0" smtClean="0"/>
              <a:t> БТЕ)  (в) </a:t>
            </a: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571736" y="6492899"/>
            <a:ext cx="5072098" cy="365125"/>
          </a:xfrm>
        </p:spPr>
        <p:txBody>
          <a:bodyPr/>
          <a:lstStyle/>
          <a:p>
            <a:r>
              <a:rPr lang="ru-RU" dirty="0" smtClean="0"/>
              <a:t>А.Конопляник, Круглый стол ММЭФ-2013, Москва, 07.02.2013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457200" y="1071547"/>
          <a:ext cx="8229600" cy="5176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428"/>
                <a:gridCol w="1857388"/>
                <a:gridCol w="1828784"/>
              </a:tblGrid>
              <a:tr h="7947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Для </a:t>
                      </a:r>
                      <a:r>
                        <a:rPr lang="ru-RU" sz="2400" dirty="0" err="1" smtClean="0"/>
                        <a:t>Вели-кобритании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Для Японии</a:t>
                      </a:r>
                      <a:endParaRPr lang="ru-RU" sz="2400" dirty="0"/>
                    </a:p>
                  </a:txBody>
                  <a:tcPr/>
                </a:tc>
              </a:tr>
              <a:tr h="912478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Цена газа, поставляемого на сжижение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3.8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3.8</a:t>
                      </a:r>
                      <a:endParaRPr lang="ru-RU" sz="2800" dirty="0"/>
                    </a:p>
                  </a:txBody>
                  <a:tcPr/>
                </a:tc>
              </a:tr>
              <a:tr h="61582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Стоимость сжижения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2.92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2.92</a:t>
                      </a:r>
                      <a:endParaRPr lang="ru-RU" sz="2800" dirty="0"/>
                    </a:p>
                  </a:txBody>
                  <a:tcPr/>
                </a:tc>
              </a:tr>
              <a:tr h="61582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Транспортные расходы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1.07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2.15</a:t>
                      </a:r>
                      <a:endParaRPr lang="ru-RU" sz="2800" dirty="0"/>
                    </a:p>
                  </a:txBody>
                  <a:tcPr/>
                </a:tc>
              </a:tr>
              <a:tr h="61582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Цена </a:t>
                      </a:r>
                      <a:r>
                        <a:rPr lang="ru-RU" sz="2800" dirty="0" err="1" smtClean="0"/>
                        <a:t>сиф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7.79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8.87</a:t>
                      </a:r>
                      <a:endParaRPr lang="ru-RU" sz="2800" dirty="0"/>
                    </a:p>
                  </a:txBody>
                  <a:tcPr/>
                </a:tc>
              </a:tr>
              <a:tr h="615826">
                <a:tc>
                  <a:txBody>
                    <a:bodyPr/>
                    <a:lstStyle/>
                    <a:p>
                      <a:r>
                        <a:rPr lang="ru-RU" sz="2800" dirty="0" err="1" smtClean="0"/>
                        <a:t>Спотовая</a:t>
                      </a:r>
                      <a:r>
                        <a:rPr lang="ru-RU" sz="2800" dirty="0" smtClean="0"/>
                        <a:t> цена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8.84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11.73</a:t>
                      </a:r>
                      <a:endParaRPr lang="ru-RU" sz="2800" dirty="0"/>
                    </a:p>
                  </a:txBody>
                  <a:tcPr/>
                </a:tc>
              </a:tr>
              <a:tr h="61582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Прибыль от реализации</a:t>
                      </a:r>
                      <a:r>
                        <a:rPr lang="en-US" sz="2800" dirty="0" smtClean="0"/>
                        <a:t> </a:t>
                      </a:r>
                      <a:r>
                        <a:rPr lang="ru-RU" sz="2800" dirty="0" smtClean="0"/>
                        <a:t>по</a:t>
                      </a:r>
                      <a:r>
                        <a:rPr lang="ru-RU" sz="2800" baseline="0" dirty="0" smtClean="0"/>
                        <a:t> споту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+1.06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+2.86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Овал 12"/>
          <p:cNvSpPr/>
          <p:nvPr/>
        </p:nvSpPr>
        <p:spPr>
          <a:xfrm>
            <a:off x="5357818" y="2714620"/>
            <a:ext cx="1143008" cy="13573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215206" y="2643182"/>
            <a:ext cx="114300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714744" y="3143248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4-5&lt;7-8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596" y="6202940"/>
            <a:ext cx="5424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Расчеты Университета </a:t>
            </a:r>
            <a:r>
              <a:rPr lang="ru-RU" dirty="0" err="1" smtClean="0"/>
              <a:t>Райс</a:t>
            </a:r>
            <a:r>
              <a:rPr lang="ru-RU" dirty="0" smtClean="0"/>
              <a:t>, США (по данным ФИЭФ)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00013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0066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Возможное влияние СПГ США на ценообразование на газ в Европе, АТР/СВА и мире в целом: вопросы для обсуждения</a:t>
            </a:r>
            <a:endParaRPr lang="ru-RU" sz="2800" b="1" dirty="0">
              <a:solidFill>
                <a:srgbClr val="006699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85860"/>
            <a:ext cx="8215370" cy="514353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006699"/>
                </a:solidFill>
              </a:rPr>
              <a:t>Произойдет ли переход от индексации по </a:t>
            </a:r>
            <a:r>
              <a:rPr lang="en-US" dirty="0" smtClean="0">
                <a:solidFill>
                  <a:srgbClr val="006699"/>
                </a:solidFill>
              </a:rPr>
              <a:t>JCC</a:t>
            </a:r>
            <a:r>
              <a:rPr lang="ru-RU" dirty="0" smtClean="0">
                <a:solidFill>
                  <a:srgbClr val="006699"/>
                </a:solidFill>
              </a:rPr>
              <a:t> к индексации по </a:t>
            </a:r>
            <a:r>
              <a:rPr lang="ru-RU" dirty="0" err="1" smtClean="0">
                <a:solidFill>
                  <a:srgbClr val="006699"/>
                </a:solidFill>
              </a:rPr>
              <a:t>Генри-Хаб</a:t>
            </a:r>
            <a:r>
              <a:rPr lang="ru-RU" dirty="0" smtClean="0">
                <a:solidFill>
                  <a:srgbClr val="006699"/>
                </a:solidFill>
              </a:rPr>
              <a:t> в АТР/СВА?</a:t>
            </a:r>
            <a:endParaRPr lang="en-US" dirty="0" smtClean="0">
              <a:solidFill>
                <a:srgbClr val="006699"/>
              </a:solidFill>
            </a:endParaRPr>
          </a:p>
          <a:p>
            <a:r>
              <a:rPr lang="ru-RU" dirty="0" smtClean="0">
                <a:solidFill>
                  <a:srgbClr val="006699"/>
                </a:solidFill>
              </a:rPr>
              <a:t>Перейдет ли роль газового «</a:t>
            </a:r>
            <a:r>
              <a:rPr lang="en-US" dirty="0" smtClean="0">
                <a:solidFill>
                  <a:srgbClr val="006699"/>
                </a:solidFill>
              </a:rPr>
              <a:t>price-maker</a:t>
            </a:r>
            <a:r>
              <a:rPr lang="ru-RU" dirty="0" smtClean="0">
                <a:solidFill>
                  <a:srgbClr val="006699"/>
                </a:solidFill>
              </a:rPr>
              <a:t>» от Японии к США в АТР/СВА</a:t>
            </a:r>
            <a:r>
              <a:rPr lang="en-US" dirty="0" smtClean="0">
                <a:solidFill>
                  <a:srgbClr val="006699"/>
                </a:solidFill>
              </a:rPr>
              <a:t>? </a:t>
            </a:r>
          </a:p>
          <a:p>
            <a:r>
              <a:rPr lang="ru-RU" dirty="0" smtClean="0">
                <a:solidFill>
                  <a:srgbClr val="006699"/>
                </a:solidFill>
              </a:rPr>
              <a:t>Роль </a:t>
            </a:r>
            <a:r>
              <a:rPr lang="ru-RU" dirty="0" err="1" smtClean="0">
                <a:solidFill>
                  <a:srgbClr val="006699"/>
                </a:solidFill>
              </a:rPr>
              <a:t>Генри-Хаб</a:t>
            </a:r>
            <a:r>
              <a:rPr lang="ru-RU" dirty="0" smtClean="0">
                <a:solidFill>
                  <a:srgbClr val="006699"/>
                </a:solidFill>
              </a:rPr>
              <a:t> в качестве маркера для индексации: только для СПГ? или Генри </a:t>
            </a:r>
            <a:r>
              <a:rPr lang="ru-RU" dirty="0" err="1" smtClean="0">
                <a:solidFill>
                  <a:srgbClr val="006699"/>
                </a:solidFill>
              </a:rPr>
              <a:t>Хаб</a:t>
            </a:r>
            <a:r>
              <a:rPr lang="ru-RU" dirty="0" smtClean="0">
                <a:solidFill>
                  <a:srgbClr val="006699"/>
                </a:solidFill>
              </a:rPr>
              <a:t> – маркер для всего АТР/СВА? Или для всего мирового рынка газа?</a:t>
            </a:r>
            <a:endParaRPr lang="en-US" dirty="0" smtClean="0">
              <a:solidFill>
                <a:srgbClr val="006699"/>
              </a:solidFill>
            </a:endParaRPr>
          </a:p>
          <a:p>
            <a:r>
              <a:rPr lang="ru-RU" dirty="0" smtClean="0">
                <a:solidFill>
                  <a:srgbClr val="006699"/>
                </a:solidFill>
              </a:rPr>
              <a:t>С началом экспорта СПГ США </a:t>
            </a:r>
            <a:r>
              <a:rPr lang="en-US" dirty="0" smtClean="0">
                <a:solidFill>
                  <a:srgbClr val="006699"/>
                </a:solidFill>
              </a:rPr>
              <a:t>(201</a:t>
            </a:r>
            <a:r>
              <a:rPr lang="ru-RU" dirty="0" smtClean="0">
                <a:solidFill>
                  <a:srgbClr val="006699"/>
                </a:solidFill>
              </a:rPr>
              <a:t>6</a:t>
            </a:r>
            <a:r>
              <a:rPr lang="en-US" dirty="0" smtClean="0">
                <a:solidFill>
                  <a:srgbClr val="006699"/>
                </a:solidFill>
              </a:rPr>
              <a:t>+) </a:t>
            </a:r>
            <a:r>
              <a:rPr lang="ru-RU" dirty="0" smtClean="0">
                <a:solidFill>
                  <a:srgbClr val="006699"/>
                </a:solidFill>
              </a:rPr>
              <a:t>и расширение Панамского канала</a:t>
            </a:r>
            <a:r>
              <a:rPr lang="en-US" dirty="0" smtClean="0">
                <a:solidFill>
                  <a:srgbClr val="006699"/>
                </a:solidFill>
              </a:rPr>
              <a:t> (201</a:t>
            </a:r>
            <a:r>
              <a:rPr lang="ru-RU" dirty="0" smtClean="0">
                <a:solidFill>
                  <a:srgbClr val="006699"/>
                </a:solidFill>
              </a:rPr>
              <a:t>5</a:t>
            </a:r>
            <a:r>
              <a:rPr lang="en-US" dirty="0" smtClean="0">
                <a:solidFill>
                  <a:srgbClr val="006699"/>
                </a:solidFill>
              </a:rPr>
              <a:t>+) – </a:t>
            </a:r>
            <a:r>
              <a:rPr lang="ru-RU" dirty="0" smtClean="0">
                <a:solidFill>
                  <a:srgbClr val="006699"/>
                </a:solidFill>
              </a:rPr>
              <a:t>новые возможности для арбитражных сделок на рынке СПГ?</a:t>
            </a:r>
            <a:r>
              <a:rPr lang="en-US" dirty="0" smtClean="0">
                <a:solidFill>
                  <a:srgbClr val="006699"/>
                </a:solidFill>
              </a:rPr>
              <a:t> </a:t>
            </a:r>
            <a:r>
              <a:rPr lang="ru-RU" dirty="0" smtClean="0">
                <a:solidFill>
                  <a:srgbClr val="006699"/>
                </a:solidFill>
              </a:rPr>
              <a:t>от изолированных арбитражных операций в Атлантическом бассейне и в АТР – к глобальным арбитражным операциям?</a:t>
            </a:r>
            <a:r>
              <a:rPr lang="en-US" dirty="0" smtClean="0">
                <a:solidFill>
                  <a:srgbClr val="006699"/>
                </a:solidFill>
              </a:rPr>
              <a:t> =&gt; </a:t>
            </a:r>
            <a:r>
              <a:rPr lang="ru-RU" dirty="0" smtClean="0">
                <a:solidFill>
                  <a:srgbClr val="006699"/>
                </a:solidFill>
              </a:rPr>
              <a:t>станет ли экспорт СПГ США началом завершающей фазы формирования глобального рынка СПГ?</a:t>
            </a:r>
          </a:p>
          <a:p>
            <a:r>
              <a:rPr lang="ru-RU" dirty="0" smtClean="0">
                <a:solidFill>
                  <a:srgbClr val="006699"/>
                </a:solidFill>
              </a:rPr>
              <a:t>Как повлияет экспорт СПГ США на сосуществование контрактных и </a:t>
            </a:r>
            <a:r>
              <a:rPr lang="ru-RU" dirty="0" err="1" smtClean="0">
                <a:solidFill>
                  <a:srgbClr val="006699"/>
                </a:solidFill>
              </a:rPr>
              <a:t>спотовых</a:t>
            </a:r>
            <a:r>
              <a:rPr lang="ru-RU" dirty="0" smtClean="0">
                <a:solidFill>
                  <a:srgbClr val="006699"/>
                </a:solidFill>
              </a:rPr>
              <a:t> сегментов физических региональных рынков газа в рамках глобального газового рынка? </a:t>
            </a:r>
          </a:p>
          <a:p>
            <a:r>
              <a:rPr lang="ru-RU" dirty="0" smtClean="0">
                <a:solidFill>
                  <a:srgbClr val="006699"/>
                </a:solidFill>
              </a:rPr>
              <a:t>При индексации по </a:t>
            </a:r>
            <a:r>
              <a:rPr lang="ru-RU" dirty="0" err="1" smtClean="0">
                <a:solidFill>
                  <a:srgbClr val="006699"/>
                </a:solidFill>
              </a:rPr>
              <a:t>Генри-Хаб</a:t>
            </a:r>
            <a:r>
              <a:rPr lang="ru-RU" dirty="0" smtClean="0">
                <a:solidFill>
                  <a:srgbClr val="006699"/>
                </a:solidFill>
              </a:rPr>
              <a:t> экспорт СПГ США в АТР/СВА устойчиво более привлекателен, чем в ЕС?</a:t>
            </a:r>
            <a:r>
              <a:rPr lang="en-US" dirty="0" smtClean="0">
                <a:solidFill>
                  <a:srgbClr val="006699"/>
                </a:solidFill>
              </a:rPr>
              <a:t> =&gt; </a:t>
            </a:r>
            <a:r>
              <a:rPr lang="ru-RU" dirty="0" smtClean="0">
                <a:solidFill>
                  <a:srgbClr val="006699"/>
                </a:solidFill>
              </a:rPr>
              <a:t>Арбитражные сделки ЕС-АТР/СВА? </a:t>
            </a:r>
            <a:r>
              <a:rPr lang="en-US" dirty="0" smtClean="0">
                <a:solidFill>
                  <a:srgbClr val="006699"/>
                </a:solidFill>
              </a:rPr>
              <a:t>=&gt; </a:t>
            </a:r>
            <a:r>
              <a:rPr lang="ru-RU" dirty="0" smtClean="0">
                <a:solidFill>
                  <a:srgbClr val="006699"/>
                </a:solidFill>
              </a:rPr>
              <a:t>означает ли это расширение рыночной ниши для российского газа в Европе?</a:t>
            </a:r>
            <a:endParaRPr lang="ru-RU" i="1" dirty="0">
              <a:solidFill>
                <a:srgbClr val="006699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100013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Какова устойчивость предложения СПГ на базе сланцевого газа США? (вопросы для обсуждения) (1)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401080" cy="5715040"/>
          </a:xfrm>
        </p:spPr>
        <p:txBody>
          <a:bodyPr>
            <a:normAutofit fontScale="77500" lnSpcReduction="20000"/>
          </a:bodyPr>
          <a:lstStyle/>
          <a:p>
            <a:r>
              <a:rPr lang="ru-RU" sz="3000" dirty="0" smtClean="0"/>
              <a:t>Многофакторная основа «сланцевой революции США»:</a:t>
            </a:r>
          </a:p>
          <a:p>
            <a:pPr lvl="1"/>
            <a:r>
              <a:rPr lang="ru-RU" dirty="0" smtClean="0"/>
              <a:t>Революционный НТП (трехмерная сейсмика + горизонтальное бурение + множественный </a:t>
            </a:r>
            <a:r>
              <a:rPr lang="ru-RU" dirty="0" err="1" smtClean="0"/>
              <a:t>гидроразрыв</a:t>
            </a:r>
            <a:r>
              <a:rPr lang="ru-RU" dirty="0" smtClean="0"/>
              <a:t> пласта) +</a:t>
            </a:r>
          </a:p>
          <a:p>
            <a:pPr lvl="1"/>
            <a:r>
              <a:rPr lang="ru-RU" dirty="0" smtClean="0"/>
              <a:t>Растущие за нефтью цены на газ +</a:t>
            </a:r>
          </a:p>
          <a:p>
            <a:pPr lvl="1"/>
            <a:r>
              <a:rPr lang="ru-RU" dirty="0" smtClean="0"/>
              <a:t>Специфика американского рынка (доступ к недрам, инфраструктура, </a:t>
            </a:r>
            <a:r>
              <a:rPr lang="ru-RU" dirty="0" err="1" smtClean="0"/>
              <a:t>независ.компании</a:t>
            </a:r>
            <a:r>
              <a:rPr lang="ru-RU" dirty="0" smtClean="0"/>
              <a:t>, оборудование, </a:t>
            </a:r>
            <a:r>
              <a:rPr lang="ru-RU" dirty="0" err="1" smtClean="0"/>
              <a:t>квалиф.персонал</a:t>
            </a:r>
            <a:r>
              <a:rPr lang="ru-RU" dirty="0" smtClean="0"/>
              <a:t>, ...) +</a:t>
            </a:r>
          </a:p>
          <a:p>
            <a:pPr lvl="1"/>
            <a:r>
              <a:rPr lang="ru-RU" dirty="0" smtClean="0"/>
              <a:t>Преимущество первопроходца (от незнания реальных и/или виртуальных негативных последствий) +</a:t>
            </a:r>
          </a:p>
          <a:p>
            <a:pPr lvl="1"/>
            <a:r>
              <a:rPr lang="ru-RU" dirty="0" smtClean="0"/>
              <a:t> </a:t>
            </a:r>
            <a:r>
              <a:rPr lang="ru-RU" dirty="0" err="1" smtClean="0"/>
              <a:t>Оч.важно</a:t>
            </a:r>
            <a:r>
              <a:rPr lang="ru-RU" dirty="0" smtClean="0"/>
              <a:t>: доступный кредит (!!!) в докризисный период финансового благополучия =</a:t>
            </a:r>
            <a:r>
              <a:rPr lang="en-US" dirty="0" smtClean="0"/>
              <a:t>&gt; </a:t>
            </a:r>
            <a:r>
              <a:rPr lang="ru-RU" dirty="0" smtClean="0"/>
              <a:t>интенсивное проектное  (долговое) финансирование освоения сланцевого газа,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dirty="0" smtClean="0"/>
              <a:t>НО: </a:t>
            </a:r>
            <a:r>
              <a:rPr lang="ru-RU" i="1" dirty="0" smtClean="0"/>
              <a:t>«еще до коллапса газовых цен производители сланцевого газа тратили в 2-5 раз больше получаемой операционной прибыли  на финансирование покупки или аренды земельных участков, программы бурения и </a:t>
            </a:r>
            <a:r>
              <a:rPr lang="ru-RU" i="1" dirty="0" err="1" smtClean="0"/>
              <a:t>заканчивания</a:t>
            </a:r>
            <a:r>
              <a:rPr lang="ru-RU" i="1" dirty="0" smtClean="0"/>
              <a:t> скважин...» </a:t>
            </a:r>
            <a:r>
              <a:rPr lang="ru-RU" dirty="0" smtClean="0"/>
              <a:t>(</a:t>
            </a:r>
            <a:r>
              <a:rPr lang="en-US" dirty="0" smtClean="0"/>
              <a:t>“United States: The Revolution Will Eat Its Children”. – “Shale Gas Investment Guide/Poland”, Winter 2012, p.87-88)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92869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Какова устойчивость предложения СПГ на базе сланцевого газа США? (вопросы для обсуждения) </a:t>
            </a:r>
            <a:r>
              <a:rPr lang="ru-RU" sz="2800" b="1" dirty="0" smtClean="0"/>
              <a:t>(2)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472518" cy="585789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После кризиса 2009 г. и снижения цен на газ:</a:t>
            </a:r>
          </a:p>
          <a:p>
            <a:pPr lvl="1"/>
            <a:r>
              <a:rPr lang="ru-RU" dirty="0" smtClean="0"/>
              <a:t>кривая добычи сланцевого газа (резкое падение дебитов скважин) требует эскалации бурения и соотв.затрат и обслуживания долга =</a:t>
            </a:r>
            <a:r>
              <a:rPr lang="en-US" dirty="0" smtClean="0"/>
              <a:t>&gt;</a:t>
            </a:r>
            <a:r>
              <a:rPr lang="ru-RU" dirty="0" smtClean="0"/>
              <a:t> пирамида задолженности =</a:t>
            </a:r>
            <a:r>
              <a:rPr lang="en-US" dirty="0" smtClean="0"/>
              <a:t>&gt;</a:t>
            </a:r>
            <a:r>
              <a:rPr lang="ru-RU" dirty="0" smtClean="0"/>
              <a:t> нарастание финансового пузыря накопленной задолженности (хеджирование лишь отодвигает, но не решает проблему) +</a:t>
            </a:r>
          </a:p>
          <a:p>
            <a:pPr lvl="1"/>
            <a:r>
              <a:rPr lang="ru-RU" dirty="0" smtClean="0"/>
              <a:t>система </a:t>
            </a:r>
            <a:r>
              <a:rPr lang="ru-RU" dirty="0" err="1" smtClean="0"/>
              <a:t>недропользования</a:t>
            </a:r>
            <a:r>
              <a:rPr lang="ru-RU" dirty="0" smtClean="0"/>
              <a:t> США требует быстрого возврата </a:t>
            </a:r>
            <a:r>
              <a:rPr lang="ru-RU" dirty="0" err="1" smtClean="0"/>
              <a:t>неразбуриваемых</a:t>
            </a:r>
            <a:r>
              <a:rPr lang="ru-RU" dirty="0" smtClean="0"/>
              <a:t> участков владельцу земли =</a:t>
            </a:r>
            <a:r>
              <a:rPr lang="en-US" dirty="0" smtClean="0"/>
              <a:t>&gt; </a:t>
            </a:r>
            <a:r>
              <a:rPr lang="ru-RU" dirty="0" smtClean="0"/>
              <a:t>нельзя отложить освоение =</a:t>
            </a:r>
            <a:r>
              <a:rPr lang="en-US" dirty="0" smtClean="0"/>
              <a:t>&gt; </a:t>
            </a:r>
            <a:r>
              <a:rPr lang="ru-RU" dirty="0" smtClean="0"/>
              <a:t>дилемма поздней (дорогой, с премией) аренды участков: либо вернуть их (и списать затраты), либо продолжать бурить (меньший из убытков) +</a:t>
            </a:r>
          </a:p>
          <a:p>
            <a:pPr lvl="1"/>
            <a:r>
              <a:rPr lang="ru-RU" dirty="0" smtClean="0"/>
              <a:t>опасение , что новая администрация США завершит период налоговых каникул для независимых компаний (сегодня предъявляют к налоговым вычетам затраты на бурение, что позволяет финансировать бурение новых скважин) +</a:t>
            </a:r>
          </a:p>
          <a:p>
            <a:pPr lvl="1"/>
            <a:r>
              <a:rPr lang="ru-RU" dirty="0" smtClean="0"/>
              <a:t>Компании идут на списание затрат на рынке США в надежде экспортировать накопленный опыт на рынки сланцевого газа в других странах</a:t>
            </a:r>
          </a:p>
          <a:p>
            <a:r>
              <a:rPr lang="ru-RU" dirty="0" smtClean="0"/>
              <a:t>Не надувается ли очередной финансовый пузырь ?</a:t>
            </a:r>
          </a:p>
          <a:p>
            <a:pPr lvl="1"/>
            <a:r>
              <a:rPr lang="ru-RU" dirty="0" smtClean="0"/>
              <a:t>(аналоги: мировой рынок нефти (2008), рынок ГКО РФ (1998), ...)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А.Конопляник, Круглый стол ММЭФ-2013, Москва, 07.02.2013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ORLAGENGAS">
  <a:themeElements>
    <a:clrScheme name="VORLAGENGA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ORLAGENG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ORLAGENGA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NGA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NGA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NGA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NGA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NGA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NGA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NGA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NGA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NGA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NGA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NGA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2691</TotalTime>
  <Words>1170</Words>
  <PresentationFormat>Экран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VORLAGENGAS</vt:lpstr>
      <vt:lpstr>«О возможных последствиях превращения США в экспортера СПГ  (приглашение к дискуссии»</vt:lpstr>
      <vt:lpstr>Некоторые недавние обстоятельные публикации на тему:</vt:lpstr>
      <vt:lpstr>Некоторые выводы указанных публикаций:</vt:lpstr>
      <vt:lpstr>Две модели ценообразования на СПГ в Азии: традиционная японская и проекта Sabine Pass компании Cheniere Energy Inc. </vt:lpstr>
      <vt:lpstr>Модель ценообразования на СПГ проекта Sabine Pass компании Cheniere Energy Inc. (США) </vt:lpstr>
      <vt:lpstr>Один из расчетных вар-тов экономики поставок СПГ США на экспорт в 2011 г. по направлениям (долл./млн БТЕ)  (в) </vt:lpstr>
      <vt:lpstr>Возможное влияние СПГ США на ценообразование на газ в Европе, АТР/СВА и мире в целом: вопросы для обсуждения</vt:lpstr>
      <vt:lpstr>Какова устойчивость предложения СПГ на базе сланцевого газа США? (вопросы для обсуждения) (1)</vt:lpstr>
      <vt:lpstr>Какова устойчивость предложения СПГ на базе сланцевого газа США? (вопросы для обсуждения) (2)</vt:lpstr>
      <vt:lpstr>Благодарю за внимание  www.konoplyanik.ru andrey@konoplyanik.ru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LTGEC in Europe: Indexation by Region - Historical Evolution from Less to More “Liberalized” Markets</dc:title>
  <dc:creator>Konoplyanik</dc:creator>
  <cp:lastModifiedBy>user</cp:lastModifiedBy>
  <cp:revision>19</cp:revision>
  <dcterms:created xsi:type="dcterms:W3CDTF">2012-02-28T20:28:13Z</dcterms:created>
  <dcterms:modified xsi:type="dcterms:W3CDTF">2013-02-07T07:41:02Z</dcterms:modified>
</cp:coreProperties>
</file>