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4"/>
  </p:notesMasterIdLst>
  <p:sldIdLst>
    <p:sldId id="380" r:id="rId2"/>
    <p:sldId id="493" r:id="rId3"/>
    <p:sldId id="481" r:id="rId4"/>
    <p:sldId id="476" r:id="rId5"/>
    <p:sldId id="492" r:id="rId6"/>
    <p:sldId id="491" r:id="rId7"/>
    <p:sldId id="447" r:id="rId8"/>
    <p:sldId id="456" r:id="rId9"/>
    <p:sldId id="484" r:id="rId10"/>
    <p:sldId id="485" r:id="rId11"/>
    <p:sldId id="468" r:id="rId12"/>
    <p:sldId id="48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 А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510"/>
    <a:srgbClr val="C5712B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5039" autoAdjust="0"/>
  </p:normalViewPr>
  <p:slideViewPr>
    <p:cSldViewPr>
      <p:cViewPr varScale="1">
        <p:scale>
          <a:sx n="93" d="100"/>
          <a:sy n="93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&#1050;&#1086;&#1083;&#1103;%20&#1085;&#1086;&#1074;\&#1052;&#1080;&#1088;&#1086;&#1074;&#1099;&#1077;%20&#1090;&#1088;&#1077;&#1085;&#1076;&#109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H:\&#1087;&#1088;&#1086;&#1077;&#1082;&#1090;%202050\&#1055;&#1088;&#1077;&#1079;&#1077;&#1085;&#1090;&#1072;&#1094;&#1080;&#1080;\&#1050;&#1080;&#1090;&#1072;&#1081;\&#1050;&#1048;&#1058;&#1040;&#1049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1;&#1080;&#1089;&#1090;%20&#1074;%20&#1050;&#1091;&#1088;&#1080;&#1095;&#1077;&#1074;%20&#1087;&#1086;&#1076;%207%20&#1092;&#1077;&#1074;&#1088;&#1072;&#1083;&#1103;%206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J:\&#1050;&#1051;&#1070;&#1063;%20&#1056;&#1072;&#1073;&#1086;&#1090;&#1072;\&#1050;&#1086;&#1087;&#1080;&#1103;%20statistical_review_of_world_energy_full_report_2012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4943711427963394"/>
          <c:y val="3.3225108225108241E-2"/>
          <c:w val="0.72857416471589698"/>
          <c:h val="0.72011282680574018"/>
        </c:manualLayout>
      </c:layout>
      <c:lineChart>
        <c:grouping val="standard"/>
        <c:ser>
          <c:idx val="0"/>
          <c:order val="0"/>
          <c:tx>
            <c:strRef>
              <c:f>'ВВП и Промышленность'!$B$7</c:f>
              <c:strCache>
                <c:ptCount val="1"/>
                <c:pt idx="0">
                  <c:v>Великобритания</c:v>
                </c:pt>
              </c:strCache>
            </c:strRef>
          </c:tx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Промышленность'!$C$7:$I$7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21</c:v>
                </c:pt>
                <c:pt idx="3">
                  <c:v>17</c:v>
                </c:pt>
                <c:pt idx="4">
                  <c:v>9</c:v>
                </c:pt>
                <c:pt idx="5">
                  <c:v>3.9</c:v>
                </c:pt>
                <c:pt idx="6">
                  <c:v>2.7</c:v>
                </c:pt>
              </c:numCache>
            </c:numRef>
          </c:val>
        </c:ser>
        <c:ser>
          <c:idx val="1"/>
          <c:order val="1"/>
          <c:tx>
            <c:strRef>
              <c:f>'ВВП и Промышленность'!$B$8</c:f>
              <c:strCache>
                <c:ptCount val="1"/>
                <c:pt idx="0">
                  <c:v>Западная Европа, другие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Промышленность'!$C$8:$I$8</c:f>
              <c:numCache>
                <c:formatCode>General</c:formatCode>
                <c:ptCount val="7"/>
                <c:pt idx="0">
                  <c:v>15</c:v>
                </c:pt>
                <c:pt idx="1">
                  <c:v>15</c:v>
                </c:pt>
                <c:pt idx="2">
                  <c:v>32</c:v>
                </c:pt>
                <c:pt idx="3">
                  <c:v>25</c:v>
                </c:pt>
                <c:pt idx="4">
                  <c:v>19</c:v>
                </c:pt>
                <c:pt idx="5">
                  <c:v>20.2</c:v>
                </c:pt>
                <c:pt idx="6">
                  <c:v>19</c:v>
                </c:pt>
              </c:numCache>
            </c:numRef>
          </c:val>
        </c:ser>
        <c:ser>
          <c:idx val="2"/>
          <c:order val="2"/>
          <c:tx>
            <c:strRef>
              <c:f>'ВВП и Промышленность'!$B$9</c:f>
              <c:strCache>
                <c:ptCount val="1"/>
                <c:pt idx="0">
                  <c:v>Северная Америка</c:v>
                </c:pt>
              </c:strCache>
            </c:strRef>
          </c:tx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Промышленность'!$C$9:$I$9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14</c:v>
                </c:pt>
                <c:pt idx="3">
                  <c:v>30</c:v>
                </c:pt>
                <c:pt idx="4">
                  <c:v>44</c:v>
                </c:pt>
                <c:pt idx="5">
                  <c:v>28.9</c:v>
                </c:pt>
                <c:pt idx="6">
                  <c:v>22.2</c:v>
                </c:pt>
              </c:numCache>
            </c:numRef>
          </c:val>
        </c:ser>
        <c:ser>
          <c:idx val="3"/>
          <c:order val="3"/>
          <c:tx>
            <c:strRef>
              <c:f>'ВВП и Промышленность'!$B$10</c:f>
              <c:strCache>
                <c:ptCount val="1"/>
                <c:pt idx="0">
                  <c:v>Китай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Промышленность'!$C$10:$I$10</c:f>
              <c:numCache>
                <c:formatCode>General</c:formatCode>
                <c:ptCount val="7"/>
                <c:pt idx="0">
                  <c:v>33</c:v>
                </c:pt>
                <c:pt idx="1">
                  <c:v>30</c:v>
                </c:pt>
                <c:pt idx="2">
                  <c:v>13</c:v>
                </c:pt>
                <c:pt idx="3">
                  <c:v>3</c:v>
                </c:pt>
                <c:pt idx="4">
                  <c:v>2</c:v>
                </c:pt>
                <c:pt idx="5">
                  <c:v>6.7</c:v>
                </c:pt>
                <c:pt idx="6">
                  <c:v>13.3</c:v>
                </c:pt>
              </c:numCache>
            </c:numRef>
          </c:val>
        </c:ser>
        <c:ser>
          <c:idx val="4"/>
          <c:order val="4"/>
          <c:tx>
            <c:strRef>
              <c:f>'ВВП и Промышленность'!$B$11</c:f>
              <c:strCache>
                <c:ptCount val="1"/>
                <c:pt idx="0">
                  <c:v>Япония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Промышленность'!$C$11:$I$11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 formatCode="0.00">
                  <c:v>17.850000000000001</c:v>
                </c:pt>
                <c:pt idx="6">
                  <c:v>16.420000000000002</c:v>
                </c:pt>
              </c:numCache>
            </c:numRef>
          </c:val>
        </c:ser>
        <c:ser>
          <c:idx val="5"/>
          <c:order val="5"/>
          <c:tx>
            <c:strRef>
              <c:f>'ВВП и Промышленность'!$B$12</c:f>
              <c:strCache>
                <c:ptCount val="1"/>
                <c:pt idx="0">
                  <c:v>Другие страны ВА и ЮВА</c:v>
                </c:pt>
              </c:strCache>
            </c:strRef>
          </c:tx>
          <c:spPr>
            <a:ln>
              <a:solidFill>
                <a:srgbClr val="D60093"/>
              </a:solidFill>
            </a:ln>
          </c:spPr>
          <c:marker>
            <c:spPr>
              <a:solidFill>
                <a:srgbClr val="D60093"/>
              </a:solidFill>
              <a:ln>
                <a:solidFill>
                  <a:srgbClr val="D60093"/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Промышленность'!$C$12:$I$12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6.3</c:v>
                </c:pt>
                <c:pt idx="6">
                  <c:v>7.8</c:v>
                </c:pt>
              </c:numCache>
            </c:numRef>
          </c:val>
        </c:ser>
        <c:ser>
          <c:idx val="6"/>
          <c:order val="6"/>
          <c:tx>
            <c:strRef>
              <c:f>'ВВП и Промышленность'!$B$13</c:f>
              <c:strCache>
                <c:ptCount val="1"/>
                <c:pt idx="0">
                  <c:v>Южная Азия</c:v>
                </c:pt>
              </c:strCache>
            </c:strRef>
          </c:tx>
          <c:spPr>
            <a:ln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Промышленность'!$C$13:$I$13</c:f>
              <c:numCache>
                <c:formatCode>General</c:formatCode>
                <c:ptCount val="7"/>
                <c:pt idx="0">
                  <c:v>24</c:v>
                </c:pt>
                <c:pt idx="1">
                  <c:v>18</c:v>
                </c:pt>
                <c:pt idx="2">
                  <c:v>3</c:v>
                </c:pt>
                <c:pt idx="3">
                  <c:v>2</c:v>
                </c:pt>
                <c:pt idx="4">
                  <c:v>1.5</c:v>
                </c:pt>
                <c:pt idx="5">
                  <c:v>2.2000000000000002</c:v>
                </c:pt>
                <c:pt idx="6">
                  <c:v>3</c:v>
                </c:pt>
              </c:numCache>
            </c:numRef>
          </c:val>
        </c:ser>
        <c:ser>
          <c:idx val="7"/>
          <c:order val="7"/>
          <c:tx>
            <c:strRef>
              <c:f>'ВВП и Промышленность'!$B$14</c:f>
              <c:strCache>
                <c:ptCount val="1"/>
                <c:pt idx="0">
                  <c:v>Другие страны</c:v>
                </c:pt>
              </c:strCache>
            </c:strRef>
          </c:tx>
          <c:spPr>
            <a:ln>
              <a:solidFill>
                <a:srgbClr val="FF9933"/>
              </a:solidFill>
            </a:ln>
          </c:spPr>
          <c:marker>
            <c:symbol val="triangle"/>
            <c:size val="7"/>
            <c:spPr>
              <a:solidFill>
                <a:srgbClr val="FF9933"/>
              </a:solidFill>
              <a:ln>
                <a:solidFill>
                  <a:srgbClr val="FF9933"/>
                </a:solidFill>
              </a:ln>
            </c:spPr>
          </c:marker>
          <c:cat>
            <c:numRef>
              <c:f>'ВВП и Промышленность'!$C$6:$I$6</c:f>
              <c:numCache>
                <c:formatCode>General</c:formatCode>
                <c:ptCount val="7"/>
                <c:pt idx="0">
                  <c:v>1750</c:v>
                </c:pt>
                <c:pt idx="1">
                  <c:v>1830</c:v>
                </c:pt>
                <c:pt idx="2">
                  <c:v>1880</c:v>
                </c:pt>
                <c:pt idx="3">
                  <c:v>1913</c:v>
                </c:pt>
                <c:pt idx="4">
                  <c:v>1953</c:v>
                </c:pt>
                <c:pt idx="5">
                  <c:v>2000</c:v>
                </c:pt>
                <c:pt idx="6">
                  <c:v>2008</c:v>
                </c:pt>
              </c:numCache>
            </c:numRef>
          </c:cat>
          <c:val>
            <c:numRef>
              <c:f>'ВВП и Промышленность'!$C$14:$I$14</c:f>
              <c:numCache>
                <c:formatCode>General</c:formatCode>
                <c:ptCount val="7"/>
                <c:pt idx="0">
                  <c:v>20</c:v>
                </c:pt>
                <c:pt idx="1">
                  <c:v>21</c:v>
                </c:pt>
                <c:pt idx="2">
                  <c:v>15</c:v>
                </c:pt>
                <c:pt idx="3">
                  <c:v>21</c:v>
                </c:pt>
                <c:pt idx="4">
                  <c:v>20.5</c:v>
                </c:pt>
                <c:pt idx="5">
                  <c:v>14</c:v>
                </c:pt>
                <c:pt idx="6">
                  <c:v>15.5</c:v>
                </c:pt>
              </c:numCache>
            </c:numRef>
          </c:val>
        </c:ser>
        <c:marker val="1"/>
        <c:axId val="54578560"/>
        <c:axId val="54588928"/>
      </c:lineChart>
      <c:catAx>
        <c:axId val="54578560"/>
        <c:scaling>
          <c:orientation val="minMax"/>
        </c:scaling>
        <c:axPos val="b"/>
        <c:numFmt formatCode="General" sourceLinked="1"/>
        <c:tickLblPos val="nextTo"/>
        <c:crossAx val="54588928"/>
        <c:crosses val="autoZero"/>
        <c:auto val="1"/>
        <c:lblAlgn val="ctr"/>
        <c:lblOffset val="100"/>
      </c:catAx>
      <c:valAx>
        <c:axId val="54588928"/>
        <c:scaling>
          <c:orientation val="minMax"/>
        </c:scaling>
        <c:axPos val="l"/>
        <c:majorGridlines/>
        <c:numFmt formatCode="General" sourceLinked="1"/>
        <c:tickLblPos val="nextTo"/>
        <c:crossAx val="54578560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5.1801801801801918E-2"/>
          <c:y val="0.84419553805774283"/>
          <c:w val="0.83823313470951266"/>
          <c:h val="0.15531751712854072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4006749156355522E-2"/>
          <c:y val="3.7179487179487186E-2"/>
          <c:w val="0.89988798768574951"/>
          <c:h val="0.85167844404064874"/>
        </c:manualLayout>
      </c:layout>
      <c:lineChart>
        <c:grouping val="standard"/>
        <c:ser>
          <c:idx val="0"/>
          <c:order val="0"/>
          <c:tx>
            <c:strRef>
              <c:f>Перспектива!$A$34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</c:spPr>
          </c:marker>
          <c:cat>
            <c:numRef>
              <c:f>Перспектива!$B$33:$V$33</c:f>
              <c:numCache>
                <c:formatCode>0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Перспектива!$B$34:$V$34</c:f>
              <c:numCache>
                <c:formatCode>0</c:formatCode>
                <c:ptCount val="21"/>
                <c:pt idx="0">
                  <c:v>175.42407871422648</c:v>
                </c:pt>
                <c:pt idx="1">
                  <c:v>216.82885063432178</c:v>
                </c:pt>
                <c:pt idx="2">
                  <c:v>274.06015699491695</c:v>
                </c:pt>
                <c:pt idx="3">
                  <c:v>336.92390209790199</c:v>
                </c:pt>
                <c:pt idx="4">
                  <c:v>394.38423776223709</c:v>
                </c:pt>
                <c:pt idx="5">
                  <c:v>504.10355244755192</c:v>
                </c:pt>
                <c:pt idx="6">
                  <c:v>576.81815384615379</c:v>
                </c:pt>
                <c:pt idx="7">
                  <c:v>684.38625874125796</c:v>
                </c:pt>
                <c:pt idx="8">
                  <c:v>840.39850349650339</c:v>
                </c:pt>
                <c:pt idx="9">
                  <c:v>1055.6867074289937</c:v>
                </c:pt>
                <c:pt idx="10">
                  <c:v>1099.1908997694354</c:v>
                </c:pt>
                <c:pt idx="11">
                  <c:v>1697.6124991486458</c:v>
                </c:pt>
                <c:pt idx="12">
                  <c:v>2133</c:v>
                </c:pt>
              </c:numCache>
            </c:numRef>
          </c:val>
        </c:ser>
        <c:ser>
          <c:idx val="1"/>
          <c:order val="1"/>
          <c:tx>
            <c:strRef>
              <c:f>Перспектива!$A$35</c:f>
              <c:strCache>
                <c:ptCount val="1"/>
                <c:pt idx="0">
                  <c:v>Инерционный сценарий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cat>
            <c:numRef>
              <c:f>Перспектива!$B$33:$V$33</c:f>
              <c:numCache>
                <c:formatCode>0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Перспектива!$B$35:$V$35</c:f>
              <c:numCache>
                <c:formatCode>General</c:formatCode>
                <c:ptCount val="21"/>
                <c:pt idx="12" formatCode="0">
                  <c:v>2133</c:v>
                </c:pt>
                <c:pt idx="13" formatCode="0">
                  <c:v>2584.6312122115683</c:v>
                </c:pt>
                <c:pt idx="14" formatCode="0">
                  <c:v>2979.4982560791641</c:v>
                </c:pt>
                <c:pt idx="15" formatCode="0">
                  <c:v>3436.3377544655796</c:v>
                </c:pt>
                <c:pt idx="16" formatCode="0">
                  <c:v>3705.5976183525772</c:v>
                </c:pt>
                <c:pt idx="17" formatCode="0">
                  <c:v>3959.8802622616299</c:v>
                </c:pt>
                <c:pt idx="18" formatCode="0">
                  <c:v>4137.2260752780603</c:v>
                </c:pt>
                <c:pt idx="19" formatCode="0">
                  <c:v>4280.79776043316</c:v>
                </c:pt>
                <c:pt idx="20" formatCode="0">
                  <c:v>4391.2146677878654</c:v>
                </c:pt>
              </c:numCache>
            </c:numRef>
          </c:val>
        </c:ser>
        <c:ser>
          <c:idx val="2"/>
          <c:order val="2"/>
          <c:tx>
            <c:strRef>
              <c:f>Перспектива!$A$36</c:f>
              <c:strCache>
                <c:ptCount val="1"/>
                <c:pt idx="0">
                  <c:v>Стагнационный сценарий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</c:spPr>
          </c:marker>
          <c:cat>
            <c:numRef>
              <c:f>Перспектива!$B$33:$V$33</c:f>
              <c:numCache>
                <c:formatCode>0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Перспектива!$B$36:$V$36</c:f>
              <c:numCache>
                <c:formatCode>General</c:formatCode>
                <c:ptCount val="21"/>
                <c:pt idx="12" formatCode="0">
                  <c:v>2133</c:v>
                </c:pt>
                <c:pt idx="13" formatCode="0">
                  <c:v>2450.6115354235312</c:v>
                </c:pt>
                <c:pt idx="14" formatCode="0">
                  <c:v>2678.5201221672146</c:v>
                </c:pt>
                <c:pt idx="15" formatCode="0">
                  <c:v>2929.0279120876612</c:v>
                </c:pt>
                <c:pt idx="16" formatCode="0">
                  <c:v>2994.7585541813082</c:v>
                </c:pt>
                <c:pt idx="17" formatCode="0">
                  <c:v>3047.7656503146559</c:v>
                </c:pt>
                <c:pt idx="18" formatCode="0">
                  <c:v>3061.8964282808702</c:v>
                </c:pt>
                <c:pt idx="19" formatCode="0">
                  <c:v>3097.16100785874</c:v>
                </c:pt>
                <c:pt idx="20" formatCode="0">
                  <c:v>3130.2175542719629</c:v>
                </c:pt>
              </c:numCache>
            </c:numRef>
          </c:val>
        </c:ser>
        <c:ser>
          <c:idx val="3"/>
          <c:order val="3"/>
          <c:tx>
            <c:strRef>
              <c:f>Перспектива!$A$37</c:f>
              <c:strCache>
                <c:ptCount val="1"/>
                <c:pt idx="0">
                  <c:v>Инновационный сценарий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</c:spPr>
          </c:marker>
          <c:cat>
            <c:numRef>
              <c:f>Перспектива!$B$33:$V$33</c:f>
              <c:numCache>
                <c:formatCode>0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Перспектива!$B$37:$V$37</c:f>
              <c:numCache>
                <c:formatCode>General</c:formatCode>
                <c:ptCount val="21"/>
                <c:pt idx="12" formatCode="0">
                  <c:v>2133</c:v>
                </c:pt>
                <c:pt idx="13" formatCode="0">
                  <c:v>2511.2673001347639</c:v>
                </c:pt>
                <c:pt idx="14">
                  <c:v>2812.7546389588347</c:v>
                </c:pt>
                <c:pt idx="15">
                  <c:v>3151.9470619099357</c:v>
                </c:pt>
                <c:pt idx="16">
                  <c:v>3302.4457089551452</c:v>
                </c:pt>
                <c:pt idx="17">
                  <c:v>3511.3211461884866</c:v>
                </c:pt>
                <c:pt idx="18">
                  <c:v>3660.5600417980254</c:v>
                </c:pt>
                <c:pt idx="19">
                  <c:v>3817.47708064164</c:v>
                </c:pt>
                <c:pt idx="20">
                  <c:v>3966.954419879467</c:v>
                </c:pt>
              </c:numCache>
            </c:numRef>
          </c:val>
        </c:ser>
        <c:ser>
          <c:idx val="4"/>
          <c:order val="4"/>
          <c:tx>
            <c:strRef>
              <c:f>Перспектива!$A$38</c:f>
              <c:strCache>
                <c:ptCount val="1"/>
                <c:pt idx="0">
                  <c:v>Тренд, аналогичный развитым странам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cat>
            <c:numRef>
              <c:f>Перспектива!$B$33:$V$33</c:f>
              <c:numCache>
                <c:formatCode>0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Перспектива!$B$38:$V$38</c:f>
              <c:numCache>
                <c:formatCode>General</c:formatCode>
                <c:ptCount val="21"/>
                <c:pt idx="12" formatCode="0">
                  <c:v>2133</c:v>
                </c:pt>
                <c:pt idx="13">
                  <c:v>3000</c:v>
                </c:pt>
                <c:pt idx="14">
                  <c:v>4000</c:v>
                </c:pt>
                <c:pt idx="15">
                  <c:v>5000</c:v>
                </c:pt>
                <c:pt idx="16">
                  <c:v>6000</c:v>
                </c:pt>
                <c:pt idx="17">
                  <c:v>6500</c:v>
                </c:pt>
                <c:pt idx="18">
                  <c:v>7000</c:v>
                </c:pt>
                <c:pt idx="19">
                  <c:v>7300</c:v>
                </c:pt>
                <c:pt idx="20">
                  <c:v>7500</c:v>
                </c:pt>
              </c:numCache>
            </c:numRef>
          </c:val>
        </c:ser>
        <c:marker val="1"/>
        <c:axId val="61119872"/>
        <c:axId val="61126144"/>
      </c:lineChart>
      <c:catAx>
        <c:axId val="61119872"/>
        <c:scaling>
          <c:orientation val="minMax"/>
        </c:scaling>
        <c:axPos val="b"/>
        <c:numFmt formatCode="0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26144"/>
        <c:crosses val="autoZero"/>
        <c:auto val="1"/>
        <c:lblAlgn val="ctr"/>
        <c:lblOffset val="100"/>
        <c:tickLblSkip val="2"/>
      </c:catAx>
      <c:valAx>
        <c:axId val="61126144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1119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722236875258796"/>
          <c:y val="0.24115642087357145"/>
          <c:w val="0.53872036259634781"/>
          <c:h val="0.3647216595578398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41550927582915798"/>
          <c:y val="2.1336331984511556E-2"/>
          <c:w val="0.53051345144356954"/>
          <c:h val="0.65822956652740738"/>
        </c:manualLayout>
      </c:layout>
      <c:barChart>
        <c:barDir val="bar"/>
        <c:grouping val="stacked"/>
        <c:ser>
          <c:idx val="1"/>
          <c:order val="0"/>
          <c:tx>
            <c:strRef>
              <c:f>'[Лист в Куричев под 7 февраля 6]ТЭБ'!$C$7</c:f>
              <c:strCache>
                <c:ptCount val="1"/>
                <c:pt idx="0">
                  <c:v>Нефть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6]ТЭБ'!$D$7:$J$7</c:f>
              <c:numCache>
                <c:formatCode>0</c:formatCode>
                <c:ptCount val="7"/>
                <c:pt idx="0" formatCode="0.0">
                  <c:v>3820.5440160370326</c:v>
                </c:pt>
                <c:pt idx="1">
                  <c:v>4325.0392678710314</c:v>
                </c:pt>
                <c:pt idx="2">
                  <c:v>4232.2654667914048</c:v>
                </c:pt>
                <c:pt idx="3">
                  <c:v>3957.49695012237</c:v>
                </c:pt>
                <c:pt idx="4" formatCode="0.0">
                  <c:v>4627.2053478552725</c:v>
                </c:pt>
                <c:pt idx="5" formatCode="0.0">
                  <c:v>4441.3111911930473</c:v>
                </c:pt>
                <c:pt idx="6" formatCode="0.0">
                  <c:v>3640.8371572502429</c:v>
                </c:pt>
              </c:numCache>
            </c:numRef>
          </c:val>
        </c:ser>
        <c:ser>
          <c:idx val="2"/>
          <c:order val="1"/>
          <c:tx>
            <c:strRef>
              <c:f>'[Лист в Куричев под 7 февраля 6]ТЭБ'!$C$8</c:f>
              <c:strCache>
                <c:ptCount val="1"/>
                <c:pt idx="0">
                  <c:v>Газ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6]ТЭБ'!$D$8:$J$8</c:f>
              <c:numCache>
                <c:formatCode>0</c:formatCode>
                <c:ptCount val="7"/>
                <c:pt idx="0" formatCode="0.0">
                  <c:v>2696.0151191888513</c:v>
                </c:pt>
                <c:pt idx="1">
                  <c:v>3287.1941380517824</c:v>
                </c:pt>
                <c:pt idx="2">
                  <c:v>3123.6473099696486</c:v>
                </c:pt>
                <c:pt idx="3">
                  <c:v>3126.2075812855701</c:v>
                </c:pt>
                <c:pt idx="4" formatCode="0.0">
                  <c:v>3951.7885508969362</c:v>
                </c:pt>
                <c:pt idx="5" formatCode="0.0">
                  <c:v>3305.998261730856</c:v>
                </c:pt>
                <c:pt idx="6" formatCode="0.0">
                  <c:v>3392.4897124756312</c:v>
                </c:pt>
              </c:numCache>
            </c:numRef>
          </c:val>
        </c:ser>
        <c:ser>
          <c:idx val="3"/>
          <c:order val="2"/>
          <c:tx>
            <c:strRef>
              <c:f>'[Лист в Куричев под 7 февраля 6]ТЭБ'!$C$9</c:f>
              <c:strCache>
                <c:ptCount val="1"/>
                <c:pt idx="0">
                  <c:v>Уголь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6]ТЭБ'!$D$9:$J$9</c:f>
              <c:numCache>
                <c:formatCode>0</c:formatCode>
                <c:ptCount val="7"/>
                <c:pt idx="0" formatCode="0.0">
                  <c:v>3408.5782839929534</c:v>
                </c:pt>
                <c:pt idx="1">
                  <c:v>3946.0623672223364</c:v>
                </c:pt>
                <c:pt idx="2">
                  <c:v>3600</c:v>
                </c:pt>
                <c:pt idx="3">
                  <c:v>3550</c:v>
                </c:pt>
                <c:pt idx="4" formatCode="0.0">
                  <c:v>4616.7631860329002</c:v>
                </c:pt>
                <c:pt idx="5" formatCode="0.0">
                  <c:v>3709.4738834732902</c:v>
                </c:pt>
                <c:pt idx="6" formatCode="0.0">
                  <c:v>3825.5115994083712</c:v>
                </c:pt>
              </c:numCache>
            </c:numRef>
          </c:val>
        </c:ser>
        <c:ser>
          <c:idx val="4"/>
          <c:order val="3"/>
          <c:tx>
            <c:strRef>
              <c:f>'[Лист в Куричев под 7 февраля 6]ТЭБ'!$C$10</c:f>
              <c:strCache>
                <c:ptCount val="1"/>
                <c:pt idx="0">
                  <c:v>Атомная энергия</c:v>
                </c:pt>
              </c:strCache>
            </c:strRef>
          </c:tx>
          <c:spPr>
            <a:solidFill>
              <a:srgbClr val="E0A510"/>
            </a:solidFill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6]ТЭБ'!$D$10:$J$10</c:f>
              <c:numCache>
                <c:formatCode>0</c:formatCode>
                <c:ptCount val="7"/>
                <c:pt idx="0" formatCode="0.0">
                  <c:v>610.54446620777401</c:v>
                </c:pt>
                <c:pt idx="1">
                  <c:v>686.36448234338263</c:v>
                </c:pt>
                <c:pt idx="2">
                  <c:v>569.06890782347</c:v>
                </c:pt>
                <c:pt idx="3">
                  <c:v>838.79229712297547</c:v>
                </c:pt>
                <c:pt idx="4" formatCode="0.0">
                  <c:v>776.43982901367349</c:v>
                </c:pt>
                <c:pt idx="5" formatCode="0.0">
                  <c:v>511.82356441708538</c:v>
                </c:pt>
                <c:pt idx="6" formatCode="0.0">
                  <c:v>1334.5744042069214</c:v>
                </c:pt>
              </c:numCache>
            </c:numRef>
          </c:val>
        </c:ser>
        <c:ser>
          <c:idx val="0"/>
          <c:order val="4"/>
          <c:tx>
            <c:strRef>
              <c:f>'[Лист в Куричев под 7 февраля 6]ТЭБ'!$C$11</c:f>
              <c:strCache>
                <c:ptCount val="1"/>
                <c:pt idx="0">
                  <c:v>Биомасса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6]ТЭБ'!$D$11:$J$11</c:f>
              <c:numCache>
                <c:formatCode>0</c:formatCode>
                <c:ptCount val="7"/>
                <c:pt idx="0" formatCode="0.0">
                  <c:v>850</c:v>
                </c:pt>
                <c:pt idx="1">
                  <c:v>600</c:v>
                </c:pt>
                <c:pt idx="2">
                  <c:v>600</c:v>
                </c:pt>
                <c:pt idx="3">
                  <c:v>500</c:v>
                </c:pt>
                <c:pt idx="4" formatCode="0.0">
                  <c:v>600</c:v>
                </c:pt>
                <c:pt idx="5" formatCode="0.0">
                  <c:v>600</c:v>
                </c:pt>
                <c:pt idx="6" formatCode="0.0">
                  <c:v>400</c:v>
                </c:pt>
              </c:numCache>
            </c:numRef>
          </c:val>
        </c:ser>
        <c:ser>
          <c:idx val="5"/>
          <c:order val="5"/>
          <c:tx>
            <c:strRef>
              <c:f>'[Лист в Куричев под 7 февраля 6]ТЭБ'!$C$12</c:f>
              <c:strCache>
                <c:ptCount val="1"/>
                <c:pt idx="0">
                  <c:v>Гидро</c:v>
                </c:pt>
              </c:strCache>
            </c:strRef>
          </c:tx>
          <c:spPr>
            <a:solidFill>
              <a:srgbClr val="0070C0"/>
            </a:solidFill>
            <a:ln w="12700">
              <a:noFill/>
              <a:prstDash val="solid"/>
            </a:ln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6]ТЭБ'!$D$12:$J$12</c:f>
              <c:numCache>
                <c:formatCode>0</c:formatCode>
                <c:ptCount val="7"/>
                <c:pt idx="0" formatCode="0.0">
                  <c:v>740.28803775190818</c:v>
                </c:pt>
                <c:pt idx="1">
                  <c:v>642.82085153017363</c:v>
                </c:pt>
                <c:pt idx="2">
                  <c:v>642.82085153017351</c:v>
                </c:pt>
                <c:pt idx="3">
                  <c:v>642.82085153017351</c:v>
                </c:pt>
                <c:pt idx="4" formatCode="0.0">
                  <c:v>729.42476535748312</c:v>
                </c:pt>
                <c:pt idx="5" formatCode="0.0">
                  <c:v>729.42476535748301</c:v>
                </c:pt>
                <c:pt idx="6" formatCode="0.0">
                  <c:v>729.42476535748301</c:v>
                </c:pt>
              </c:numCache>
            </c:numRef>
          </c:val>
        </c:ser>
        <c:ser>
          <c:idx val="6"/>
          <c:order val="6"/>
          <c:tx>
            <c:strRef>
              <c:f>'[Лист в Куричев под 7 февраля 6]ТЭБ'!$C$13</c:f>
              <c:strCache>
                <c:ptCount val="1"/>
                <c:pt idx="0">
                  <c:v>НВИЭ</c:v>
                </c:pt>
              </c:strCache>
            </c:strRef>
          </c:tx>
          <c:spPr>
            <a:solidFill>
              <a:srgbClr val="92D050"/>
            </a:solidFill>
            <a:ln w="12700">
              <a:noFill/>
              <a:prstDash val="solid"/>
            </a:ln>
          </c:spPr>
          <c:cat>
            <c:strRef>
              <c:f>'[Лист в Куричев под 7 февраля 6]ТЭБ'!$D$6:$J$6</c:f>
              <c:strCache>
                <c:ptCount val="7"/>
                <c:pt idx="0">
                  <c:v>2010</c:v>
                </c:pt>
                <c:pt idx="1">
                  <c:v>2020, инерционный сценарий</c:v>
                </c:pt>
                <c:pt idx="2">
                  <c:v>2020, стагнационный сценарий</c:v>
                </c:pt>
                <c:pt idx="3">
                  <c:v>2020, инновационный сценарий</c:v>
                </c:pt>
                <c:pt idx="4">
                  <c:v>2030, инерционный сценарий</c:v>
                </c:pt>
                <c:pt idx="5">
                  <c:v>2030, стагнационный сценарий</c:v>
                </c:pt>
                <c:pt idx="6">
                  <c:v>2030, инновационный сценарий</c:v>
                </c:pt>
              </c:strCache>
            </c:strRef>
          </c:cat>
          <c:val>
            <c:numRef>
              <c:f>'[Лист в Куричев под 7 февраля 6]ТЭБ'!$D$13:$J$13</c:f>
              <c:numCache>
                <c:formatCode>0</c:formatCode>
                <c:ptCount val="7"/>
                <c:pt idx="0" formatCode="0.0">
                  <c:v>370.14401887595409</c:v>
                </c:pt>
                <c:pt idx="1">
                  <c:v>742.41092639996532</c:v>
                </c:pt>
                <c:pt idx="2">
                  <c:v>571.09150614863483</c:v>
                </c:pt>
                <c:pt idx="3">
                  <c:v>1288.0477046170645</c:v>
                </c:pt>
                <c:pt idx="4" formatCode="0.0">
                  <c:v>1734.2913028434816</c:v>
                </c:pt>
                <c:pt idx="5" formatCode="0.0">
                  <c:v>1481.2160940219601</c:v>
                </c:pt>
                <c:pt idx="6" formatCode="0.0">
                  <c:v>1859.8535552159699</c:v>
                </c:pt>
              </c:numCache>
            </c:numRef>
          </c:val>
        </c:ser>
        <c:overlap val="100"/>
        <c:axId val="61279232"/>
        <c:axId val="61299328"/>
      </c:barChart>
      <c:catAx>
        <c:axId val="6127923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1299328"/>
        <c:crosses val="autoZero"/>
        <c:auto val="1"/>
        <c:lblAlgn val="ctr"/>
        <c:lblOffset val="100"/>
      </c:catAx>
      <c:valAx>
        <c:axId val="61299328"/>
        <c:scaling>
          <c:orientation val="minMax"/>
          <c:max val="20000"/>
        </c:scaling>
        <c:axPos val="b"/>
        <c:majorGridlines/>
        <c:numFmt formatCode="0" sourceLinked="0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1279232"/>
        <c:crosses val="autoZero"/>
        <c:crossBetween val="between"/>
        <c:majorUnit val="4000"/>
        <c:dispUnits>
          <c:builtInUnit val="thousands"/>
        </c:dispUnits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2.5649759530887221E-2"/>
          <c:y val="0.80919118676334723"/>
          <c:w val="0.95719025888809406"/>
          <c:h val="0.12480480319059248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709272376046371"/>
          <c:y val="4.3524599580441595E-2"/>
          <c:w val="0.69513074274195408"/>
          <c:h val="0.8246347689001603"/>
        </c:manualLayout>
      </c:layout>
      <c:scatterChart>
        <c:scatterStyle val="smoothMarker"/>
        <c:ser>
          <c:idx val="0"/>
          <c:order val="0"/>
          <c:xVal>
            <c:numRef>
              <c:f>'Oil - crude prices since 1861'!$A$5:$A$155</c:f>
              <c:numCache>
                <c:formatCode>General</c:formatCode>
                <c:ptCount val="151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</c:numCache>
            </c:numRef>
          </c:xVal>
          <c:yVal>
            <c:numRef>
              <c:f>'Oil - crude prices since 1861'!$C$5:$C$155</c:f>
              <c:numCache>
                <c:formatCode>0.00</c:formatCode>
                <c:ptCount val="151"/>
                <c:pt idx="0">
                  <c:v>12.217568533170001</c:v>
                </c:pt>
                <c:pt idx="1">
                  <c:v>23.562453599684989</c:v>
                </c:pt>
                <c:pt idx="2">
                  <c:v>57.314076323558091</c:v>
                </c:pt>
                <c:pt idx="3">
                  <c:v>115.44886079845658</c:v>
                </c:pt>
                <c:pt idx="4">
                  <c:v>96.445074050884458</c:v>
                </c:pt>
                <c:pt idx="5">
                  <c:v>57.223101599234987</c:v>
                </c:pt>
                <c:pt idx="6">
                  <c:v>38.629600799483555</c:v>
                </c:pt>
                <c:pt idx="7">
                  <c:v>61.094076119183214</c:v>
                </c:pt>
                <c:pt idx="8">
                  <c:v>61.262379359181274</c:v>
                </c:pt>
                <c:pt idx="9">
                  <c:v>68.384263830664679</c:v>
                </c:pt>
                <c:pt idx="10">
                  <c:v>81.159562398914858</c:v>
                </c:pt>
                <c:pt idx="11">
                  <c:v>68.069310399089858</c:v>
                </c:pt>
                <c:pt idx="12">
                  <c:v>34.221658799542475</c:v>
                </c:pt>
                <c:pt idx="13">
                  <c:v>23.16644597616072</c:v>
                </c:pt>
                <c:pt idx="14">
                  <c:v>27.540530181449874</c:v>
                </c:pt>
                <c:pt idx="15">
                  <c:v>53.857036799279975</c:v>
                </c:pt>
                <c:pt idx="16">
                  <c:v>50.911730099319144</c:v>
                </c:pt>
                <c:pt idx="17">
                  <c:v>27.624945599630731</c:v>
                </c:pt>
                <c:pt idx="18">
                  <c:v>20.677255199723675</c:v>
                </c:pt>
                <c:pt idx="19">
                  <c:v>22.053527999705089</c:v>
                </c:pt>
                <c:pt idx="20">
                  <c:v>19.964246399732897</c:v>
                </c:pt>
                <c:pt idx="21">
                  <c:v>18.10710719975793</c:v>
                </c:pt>
                <c:pt idx="22">
                  <c:v>24.043319999678562</c:v>
                </c:pt>
                <c:pt idx="23">
                  <c:v>20.944403199719989</c:v>
                </c:pt>
                <c:pt idx="24">
                  <c:v>21.941755733039987</c:v>
                </c:pt>
                <c:pt idx="25">
                  <c:v>17.703007466429987</c:v>
                </c:pt>
                <c:pt idx="26">
                  <c:v>16.705654933109855</c:v>
                </c:pt>
                <c:pt idx="27">
                  <c:v>21.941755733039987</c:v>
                </c:pt>
                <c:pt idx="28">
                  <c:v>23.437784533019986</c:v>
                </c:pt>
                <c:pt idx="29">
                  <c:v>21.692417599709863</c:v>
                </c:pt>
                <c:pt idx="30">
                  <c:v>16.705654933109855</c:v>
                </c:pt>
                <c:pt idx="31">
                  <c:v>13.962935466480006</c:v>
                </c:pt>
                <c:pt idx="32">
                  <c:v>15.957640533120081</c:v>
                </c:pt>
                <c:pt idx="33">
                  <c:v>21.749957168939993</c:v>
                </c:pt>
                <c:pt idx="34">
                  <c:v>36.622785023510382</c:v>
                </c:pt>
                <c:pt idx="35">
                  <c:v>31.775651711575186</c:v>
                </c:pt>
                <c:pt idx="36">
                  <c:v>21.273529535715415</c:v>
                </c:pt>
                <c:pt idx="37">
                  <c:v>24.504951743672589</c:v>
                </c:pt>
                <c:pt idx="38">
                  <c:v>34.737788735535588</c:v>
                </c:pt>
                <c:pt idx="39">
                  <c:v>32.044936895571581</c:v>
                </c:pt>
                <c:pt idx="40">
                  <c:v>25.851377663654588</c:v>
                </c:pt>
                <c:pt idx="41">
                  <c:v>20.714244922799992</c:v>
                </c:pt>
                <c:pt idx="42">
                  <c:v>23.437784533019986</c:v>
                </c:pt>
                <c:pt idx="43">
                  <c:v>21.443079466379878</c:v>
                </c:pt>
                <c:pt idx="44">
                  <c:v>15.458964266460002</c:v>
                </c:pt>
                <c:pt idx="45">
                  <c:v>18.201683733089986</c:v>
                </c:pt>
                <c:pt idx="46">
                  <c:v>17.311190399768591</c:v>
                </c:pt>
                <c:pt idx="47">
                  <c:v>17.952345599759848</c:v>
                </c:pt>
                <c:pt idx="48">
                  <c:v>17.453669333099889</c:v>
                </c:pt>
                <c:pt idx="49">
                  <c:v>14.666425199803976</c:v>
                </c:pt>
                <c:pt idx="50">
                  <c:v>14.666425199803976</c:v>
                </c:pt>
                <c:pt idx="51">
                  <c:v>17.178537599770205</c:v>
                </c:pt>
                <c:pt idx="52">
                  <c:v>21.53374787849987</c:v>
                </c:pt>
                <c:pt idx="53">
                  <c:v>18.114382657800117</c:v>
                </c:pt>
                <c:pt idx="54">
                  <c:v>14.1700772928</c:v>
                </c:pt>
                <c:pt idx="55">
                  <c:v>22.645059008</c:v>
                </c:pt>
                <c:pt idx="56">
                  <c:v>27.346014181199987</c:v>
                </c:pt>
                <c:pt idx="57">
                  <c:v>29.550911246999988</c:v>
                </c:pt>
                <c:pt idx="58">
                  <c:v>26.128441868099987</c:v>
                </c:pt>
                <c:pt idx="59">
                  <c:v>34.452174599699994</c:v>
                </c:pt>
                <c:pt idx="60">
                  <c:v>21.733718649499988</c:v>
                </c:pt>
                <c:pt idx="61">
                  <c:v>21.591489719799988</c:v>
                </c:pt>
                <c:pt idx="62">
                  <c:v>17.654067488200173</c:v>
                </c:pt>
                <c:pt idx="63">
                  <c:v>18.801188906499995</c:v>
                </c:pt>
                <c:pt idx="64">
                  <c:v>21.543937615199987</c:v>
                </c:pt>
                <c:pt idx="65">
                  <c:v>23.880334020399989</c:v>
                </c:pt>
                <c:pt idx="66">
                  <c:v>16.828811285</c:v>
                </c:pt>
                <c:pt idx="67">
                  <c:v>15.3512094879</c:v>
                </c:pt>
                <c:pt idx="68">
                  <c:v>16.663278674899999</c:v>
                </c:pt>
                <c:pt idx="69">
                  <c:v>16.023169762599988</c:v>
                </c:pt>
                <c:pt idx="70">
                  <c:v>9.5957852705000626</c:v>
                </c:pt>
                <c:pt idx="71">
                  <c:v>14.319144368100057</c:v>
                </c:pt>
                <c:pt idx="72">
                  <c:v>11.6226881056</c:v>
                </c:pt>
                <c:pt idx="73">
                  <c:v>16.789446959999804</c:v>
                </c:pt>
                <c:pt idx="74">
                  <c:v>15.886474332300073</c:v>
                </c:pt>
                <c:pt idx="75">
                  <c:v>17.685086576299874</c:v>
                </c:pt>
                <c:pt idx="76">
                  <c:v>18.476444472199855</c:v>
                </c:pt>
                <c:pt idx="77">
                  <c:v>18.029063295099988</c:v>
                </c:pt>
                <c:pt idx="78">
                  <c:v>16.508048270999822</c:v>
                </c:pt>
                <c:pt idx="79">
                  <c:v>16.349736202799804</c:v>
                </c:pt>
                <c:pt idx="80">
                  <c:v>17.406499624800002</c:v>
                </c:pt>
                <c:pt idx="81">
                  <c:v>16.413978781199994</c:v>
                </c:pt>
                <c:pt idx="82">
                  <c:v>15.599069772</c:v>
                </c:pt>
                <c:pt idx="83">
                  <c:v>15.459607592000085</c:v>
                </c:pt>
                <c:pt idx="84">
                  <c:v>13.113043943999999</c:v>
                </c:pt>
                <c:pt idx="85">
                  <c:v>12.886305432</c:v>
                </c:pt>
                <c:pt idx="86">
                  <c:v>19.121164634000031</c:v>
                </c:pt>
                <c:pt idx="87">
                  <c:v>18.581063601099988</c:v>
                </c:pt>
                <c:pt idx="88">
                  <c:v>16.788412240599715</c:v>
                </c:pt>
                <c:pt idx="89">
                  <c:v>15.966642591900092</c:v>
                </c:pt>
                <c:pt idx="90">
                  <c:v>14.793473237400002</c:v>
                </c:pt>
                <c:pt idx="91">
                  <c:v>14.481910228500002</c:v>
                </c:pt>
                <c:pt idx="92">
                  <c:v>16.214840284499999</c:v>
                </c:pt>
                <c:pt idx="93">
                  <c:v>16.136696475899999</c:v>
                </c:pt>
                <c:pt idx="94">
                  <c:v>16.201816316399999</c:v>
                </c:pt>
                <c:pt idx="95">
                  <c:v>15.967384890600057</c:v>
                </c:pt>
                <c:pt idx="96">
                  <c:v>15.167861708999999</c:v>
                </c:pt>
                <c:pt idx="97">
                  <c:v>16.174373758400144</c:v>
                </c:pt>
                <c:pt idx="98">
                  <c:v>16.034011822400114</c:v>
                </c:pt>
                <c:pt idx="99">
                  <c:v>14.415665693000006</c:v>
                </c:pt>
                <c:pt idx="100">
                  <c:v>13.523332680000001</c:v>
                </c:pt>
                <c:pt idx="101">
                  <c:v>13.377572208000061</c:v>
                </c:pt>
                <c:pt idx="102">
                  <c:v>13.219665030000002</c:v>
                </c:pt>
                <c:pt idx="103">
                  <c:v>13.037464440000001</c:v>
                </c:pt>
                <c:pt idx="104">
                  <c:v>12.818823731999998</c:v>
                </c:pt>
                <c:pt idx="105">
                  <c:v>12.470618160000001</c:v>
                </c:pt>
                <c:pt idx="106">
                  <c:v>12.118363685999936</c:v>
                </c:pt>
                <c:pt idx="107">
                  <c:v>11.632495446000002</c:v>
                </c:pt>
                <c:pt idx="108">
                  <c:v>11.037306852</c:v>
                </c:pt>
                <c:pt idx="109">
                  <c:v>10.421873747999998</c:v>
                </c:pt>
                <c:pt idx="110">
                  <c:v>12.425270457600003</c:v>
                </c:pt>
                <c:pt idx="111">
                  <c:v>13.3381628952</c:v>
                </c:pt>
                <c:pt idx="112">
                  <c:v>16.658509968099999</c:v>
                </c:pt>
                <c:pt idx="113">
                  <c:v>52.851262549799763</c:v>
                </c:pt>
                <c:pt idx="114">
                  <c:v>48.21403259529999</c:v>
                </c:pt>
                <c:pt idx="115">
                  <c:v>50.587881343999996</c:v>
                </c:pt>
                <c:pt idx="116">
                  <c:v>51.632678011200007</c:v>
                </c:pt>
                <c:pt idx="117">
                  <c:v>48.368784969325148</c:v>
                </c:pt>
                <c:pt idx="118">
                  <c:v>97.93831666666668</c:v>
                </c:pt>
                <c:pt idx="119">
                  <c:v>100.54008944174828</c:v>
                </c:pt>
                <c:pt idx="120">
                  <c:v>88.911532123212325</c:v>
                </c:pt>
                <c:pt idx="121">
                  <c:v>76.852215854922278</c:v>
                </c:pt>
                <c:pt idx="122">
                  <c:v>66.736420180722902</c:v>
                </c:pt>
                <c:pt idx="123">
                  <c:v>62.307453512993035</c:v>
                </c:pt>
                <c:pt idx="124">
                  <c:v>57.614487360594794</c:v>
                </c:pt>
                <c:pt idx="125">
                  <c:v>29.615600091240875</c:v>
                </c:pt>
                <c:pt idx="126">
                  <c:v>36.503163095040286</c:v>
                </c:pt>
                <c:pt idx="127">
                  <c:v>28.376619003857126</c:v>
                </c:pt>
                <c:pt idx="128">
                  <c:v>33.062610480554063</c:v>
                </c:pt>
                <c:pt idx="129">
                  <c:v>40.832917310342005</c:v>
                </c:pt>
                <c:pt idx="130">
                  <c:v>33.03628093614391</c:v>
                </c:pt>
                <c:pt idx="131">
                  <c:v>30.976547854364718</c:v>
                </c:pt>
                <c:pt idx="132">
                  <c:v>26.419255538503787</c:v>
                </c:pt>
                <c:pt idx="133">
                  <c:v>24.007632009263013</c:v>
                </c:pt>
                <c:pt idx="134">
                  <c:v>25.116239599988827</c:v>
                </c:pt>
                <c:pt idx="135">
                  <c:v>29.631288159385729</c:v>
                </c:pt>
                <c:pt idx="136">
                  <c:v>26.758053206619927</c:v>
                </c:pt>
                <c:pt idx="137">
                  <c:v>17.547534859806749</c:v>
                </c:pt>
                <c:pt idx="138">
                  <c:v>24.262733074754848</c:v>
                </c:pt>
                <c:pt idx="139">
                  <c:v>37.222635584197462</c:v>
                </c:pt>
                <c:pt idx="140">
                  <c:v>31.046778205211176</c:v>
                </c:pt>
                <c:pt idx="141">
                  <c:v>31.28797185323069</c:v>
                </c:pt>
                <c:pt idx="142">
                  <c:v>35.245377851146195</c:v>
                </c:pt>
                <c:pt idx="143">
                  <c:v>45.565329989412376</c:v>
                </c:pt>
                <c:pt idx="144">
                  <c:v>62.795285975630009</c:v>
                </c:pt>
                <c:pt idx="145">
                  <c:v>72.685715648251488</c:v>
                </c:pt>
                <c:pt idx="146">
                  <c:v>78.53269914545821</c:v>
                </c:pt>
                <c:pt idx="147">
                  <c:v>101.60871546452765</c:v>
                </c:pt>
                <c:pt idx="148">
                  <c:v>64.661445964319526</c:v>
                </c:pt>
                <c:pt idx="149">
                  <c:v>82.004832852342489</c:v>
                </c:pt>
                <c:pt idx="150">
                  <c:v>111.25559800000001</c:v>
                </c:pt>
              </c:numCache>
            </c:numRef>
          </c:yVal>
          <c:smooth val="1"/>
        </c:ser>
        <c:axId val="63955328"/>
        <c:axId val="63956864"/>
      </c:scatterChart>
      <c:valAx>
        <c:axId val="63955328"/>
        <c:scaling>
          <c:orientation val="minMax"/>
          <c:max val="2050"/>
          <c:min val="1850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956864"/>
        <c:crosses val="autoZero"/>
        <c:crossBetween val="midCat"/>
      </c:valAx>
      <c:valAx>
        <c:axId val="63956864"/>
        <c:scaling>
          <c:orientation val="minMax"/>
          <c:max val="15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955328"/>
        <c:crosses val="autoZero"/>
        <c:crossBetween val="midCat"/>
        <c:majorUnit val="25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EBA26-3B42-4B5C-95C4-F56757CFB89A}" type="doc">
      <dgm:prSet loTypeId="urn:microsoft.com/office/officeart/2005/8/layout/vList5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71CC8F-FA12-4FDF-AE95-4AF75DDC077F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accent5">
                  <a:lumMod val="25000"/>
                </a:schemeClr>
              </a:solidFill>
              <a:latin typeface="Georgia" pitchFamily="18" charset="0"/>
              <a:cs typeface="Arial" charset="0"/>
            </a:rPr>
            <a:t>В развивающихся странах – «переход количества в качество», в развитых странах – качественно новый этап</a:t>
          </a:r>
          <a:endParaRPr lang="ru-RU" sz="1800" b="1" dirty="0">
            <a:solidFill>
              <a:schemeClr val="tx1"/>
            </a:solidFill>
            <a:effectLst/>
            <a:latin typeface="Georgia" pitchFamily="18" charset="0"/>
          </a:endParaRPr>
        </a:p>
      </dgm:t>
    </dgm:pt>
    <dgm:pt modelId="{518AC24F-3FA0-4232-BAE4-91AF4EBE94DC}" type="par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9797514E-6028-4FE5-8495-0D83742B871D}" type="sib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42CCE5A-6A00-40F3-B81C-E96CA800DA3D}" type="pres">
      <dgm:prSet presAssocID="{447EBA26-3B42-4B5C-95C4-F56757CFB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36675-BF5E-4439-8CB9-F0F55BAC073B}" type="pres">
      <dgm:prSet presAssocID="{CA71CC8F-FA12-4FDF-AE95-4AF75DDC077F}" presName="linNode" presStyleCnt="0"/>
      <dgm:spPr/>
    </dgm:pt>
    <dgm:pt modelId="{93262F6C-5DC7-49E1-88DA-BD2B5A5E5A02}" type="pres">
      <dgm:prSet presAssocID="{CA71CC8F-FA12-4FDF-AE95-4AF75DDC077F}" presName="parentText" presStyleLbl="node1" presStyleIdx="0" presStyleCnt="1" custScaleX="278049" custScaleY="94687" custLinFactNeighborX="55609" custLinFactNeighborY="-237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41964-7652-49E0-A5D7-27685123A65D}" type="presOf" srcId="{CA71CC8F-FA12-4FDF-AE95-4AF75DDC077F}" destId="{93262F6C-5DC7-49E1-88DA-BD2B5A5E5A02}" srcOrd="0" destOrd="0" presId="urn:microsoft.com/office/officeart/2005/8/layout/vList5"/>
    <dgm:cxn modelId="{6BC5A760-AF68-4077-82A4-89D09D799F61}" srcId="{447EBA26-3B42-4B5C-95C4-F56757CFB89A}" destId="{CA71CC8F-FA12-4FDF-AE95-4AF75DDC077F}" srcOrd="0" destOrd="0" parTransId="{518AC24F-3FA0-4232-BAE4-91AF4EBE94DC}" sibTransId="{9797514E-6028-4FE5-8495-0D83742B871D}"/>
    <dgm:cxn modelId="{55629026-A4D5-4352-9CC7-E0685B187AA4}" type="presOf" srcId="{447EBA26-3B42-4B5C-95C4-F56757CFB89A}" destId="{242CCE5A-6A00-40F3-B81C-E96CA800DA3D}" srcOrd="0" destOrd="0" presId="urn:microsoft.com/office/officeart/2005/8/layout/vList5"/>
    <dgm:cxn modelId="{4D7AA02A-D516-4F0C-9339-F8ED34144E75}" type="presParOf" srcId="{242CCE5A-6A00-40F3-B81C-E96CA800DA3D}" destId="{08836675-BF5E-4439-8CB9-F0F55BAC073B}" srcOrd="0" destOrd="0" presId="urn:microsoft.com/office/officeart/2005/8/layout/vList5"/>
    <dgm:cxn modelId="{9F46384C-608A-417B-9ACE-89D86A63D486}" type="presParOf" srcId="{08836675-BF5E-4439-8CB9-F0F55BAC073B}" destId="{93262F6C-5DC7-49E1-88DA-BD2B5A5E5A02}" srcOrd="0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EBA26-3B42-4B5C-95C4-F56757CFB89A}" type="doc">
      <dgm:prSet loTypeId="urn:microsoft.com/office/officeart/2005/8/layout/vList5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71CC8F-FA12-4FDF-AE95-4AF75DDC077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rPr>
            <a:t>Условия продолжения «эпохи дорогих ресурсов» размываются: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gm:t>
    </dgm:pt>
    <dgm:pt modelId="{518AC24F-3FA0-4232-BAE4-91AF4EBE94DC}" type="par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9797514E-6028-4FE5-8495-0D83742B871D}" type="sib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42CCE5A-6A00-40F3-B81C-E96CA800DA3D}" type="pres">
      <dgm:prSet presAssocID="{447EBA26-3B42-4B5C-95C4-F56757CFB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36675-BF5E-4439-8CB9-F0F55BAC073B}" type="pres">
      <dgm:prSet presAssocID="{CA71CC8F-FA12-4FDF-AE95-4AF75DDC077F}" presName="linNode" presStyleCnt="0"/>
      <dgm:spPr/>
    </dgm:pt>
    <dgm:pt modelId="{93262F6C-5DC7-49E1-88DA-BD2B5A5E5A02}" type="pres">
      <dgm:prSet presAssocID="{CA71CC8F-FA12-4FDF-AE95-4AF75DDC077F}" presName="parentText" presStyleLbl="node1" presStyleIdx="0" presStyleCnt="1" custScaleX="277778" custScaleY="57701" custLinFactY="-86367" custLinFactNeighborX="-956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6A439-D77D-46C7-8F40-3721E17A602F}" type="presOf" srcId="{CA71CC8F-FA12-4FDF-AE95-4AF75DDC077F}" destId="{93262F6C-5DC7-49E1-88DA-BD2B5A5E5A02}" srcOrd="0" destOrd="0" presId="urn:microsoft.com/office/officeart/2005/8/layout/vList5"/>
    <dgm:cxn modelId="{6BC5A760-AF68-4077-82A4-89D09D799F61}" srcId="{447EBA26-3B42-4B5C-95C4-F56757CFB89A}" destId="{CA71CC8F-FA12-4FDF-AE95-4AF75DDC077F}" srcOrd="0" destOrd="0" parTransId="{518AC24F-3FA0-4232-BAE4-91AF4EBE94DC}" sibTransId="{9797514E-6028-4FE5-8495-0D83742B871D}"/>
    <dgm:cxn modelId="{1AC3FD13-4635-4AC1-B67F-B66DF744F7B4}" type="presOf" srcId="{447EBA26-3B42-4B5C-95C4-F56757CFB89A}" destId="{242CCE5A-6A00-40F3-B81C-E96CA800DA3D}" srcOrd="0" destOrd="0" presId="urn:microsoft.com/office/officeart/2005/8/layout/vList5"/>
    <dgm:cxn modelId="{11F0D81C-EB2C-44E2-A021-7C9F6CEAD205}" type="presParOf" srcId="{242CCE5A-6A00-40F3-B81C-E96CA800DA3D}" destId="{08836675-BF5E-4439-8CB9-F0F55BAC073B}" srcOrd="0" destOrd="0" presId="urn:microsoft.com/office/officeart/2005/8/layout/vList5"/>
    <dgm:cxn modelId="{42645E33-37C2-4C9A-8DA4-EC07563C4757}" type="presParOf" srcId="{08836675-BF5E-4439-8CB9-F0F55BAC073B}" destId="{93262F6C-5DC7-49E1-88DA-BD2B5A5E5A02}" srcOrd="0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EBA26-3B42-4B5C-95C4-F56757CFB89A}" type="doc">
      <dgm:prSet loTypeId="urn:microsoft.com/office/officeart/2005/8/layout/vList5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71CC8F-FA12-4FDF-AE95-4AF75DDC077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rPr>
            <a:t>Перспектива умеренных цен на энергоресурсы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gm:t>
    </dgm:pt>
    <dgm:pt modelId="{518AC24F-3FA0-4232-BAE4-91AF4EBE94DC}" type="par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9797514E-6028-4FE5-8495-0D83742B871D}" type="sib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42CCE5A-6A00-40F3-B81C-E96CA800DA3D}" type="pres">
      <dgm:prSet presAssocID="{447EBA26-3B42-4B5C-95C4-F56757CFB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36675-BF5E-4439-8CB9-F0F55BAC073B}" type="pres">
      <dgm:prSet presAssocID="{CA71CC8F-FA12-4FDF-AE95-4AF75DDC077F}" presName="linNode" presStyleCnt="0"/>
      <dgm:spPr/>
    </dgm:pt>
    <dgm:pt modelId="{93262F6C-5DC7-49E1-88DA-BD2B5A5E5A02}" type="pres">
      <dgm:prSet presAssocID="{CA71CC8F-FA12-4FDF-AE95-4AF75DDC077F}" presName="parentText" presStyleLbl="node1" presStyleIdx="0" presStyleCnt="1" custScaleX="277778" custScaleY="57701" custLinFactNeighborX="-136" custLinFactNeighborY="-9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09043-24AE-4247-B0E7-DC8DC720FA27}" type="presOf" srcId="{CA71CC8F-FA12-4FDF-AE95-4AF75DDC077F}" destId="{93262F6C-5DC7-49E1-88DA-BD2B5A5E5A02}" srcOrd="0" destOrd="0" presId="urn:microsoft.com/office/officeart/2005/8/layout/vList5"/>
    <dgm:cxn modelId="{54657486-86A0-4001-948F-0BD51292AD48}" type="presOf" srcId="{447EBA26-3B42-4B5C-95C4-F56757CFB89A}" destId="{242CCE5A-6A00-40F3-B81C-E96CA800DA3D}" srcOrd="0" destOrd="0" presId="urn:microsoft.com/office/officeart/2005/8/layout/vList5"/>
    <dgm:cxn modelId="{6BC5A760-AF68-4077-82A4-89D09D799F61}" srcId="{447EBA26-3B42-4B5C-95C4-F56757CFB89A}" destId="{CA71CC8F-FA12-4FDF-AE95-4AF75DDC077F}" srcOrd="0" destOrd="0" parTransId="{518AC24F-3FA0-4232-BAE4-91AF4EBE94DC}" sibTransId="{9797514E-6028-4FE5-8495-0D83742B871D}"/>
    <dgm:cxn modelId="{BC56BD47-ADE0-47DA-BBC5-C6FE3A9D612D}" type="presParOf" srcId="{242CCE5A-6A00-40F3-B81C-E96CA800DA3D}" destId="{08836675-BF5E-4439-8CB9-F0F55BAC073B}" srcOrd="0" destOrd="0" presId="urn:microsoft.com/office/officeart/2005/8/layout/vList5"/>
    <dgm:cxn modelId="{4276B215-C10C-49FA-B0CB-DE7BF14FABDF}" type="presParOf" srcId="{08836675-BF5E-4439-8CB9-F0F55BAC073B}" destId="{93262F6C-5DC7-49E1-88DA-BD2B5A5E5A02}" srcOrd="0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7EBA26-3B42-4B5C-95C4-F56757CFB89A}" type="doc">
      <dgm:prSet loTypeId="urn:microsoft.com/office/officeart/2005/8/layout/vList5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71CC8F-FA12-4FDF-AE95-4AF75DDC077F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accent1">
                  <a:lumMod val="25000"/>
                </a:schemeClr>
              </a:solidFill>
              <a:latin typeface="Georgia" pitchFamily="18" charset="0"/>
            </a:rPr>
            <a:t>От рынка сырья к рынку услуг и технологий</a:t>
          </a:r>
          <a:endParaRPr lang="ru-RU" sz="2000" b="1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gm:t>
    </dgm:pt>
    <dgm:pt modelId="{518AC24F-3FA0-4232-BAE4-91AF4EBE94DC}" type="par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9797514E-6028-4FE5-8495-0D83742B871D}" type="sibTrans" cxnId="{6BC5A760-AF68-4077-82A4-89D09D799F61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42CCE5A-6A00-40F3-B81C-E96CA800DA3D}" type="pres">
      <dgm:prSet presAssocID="{447EBA26-3B42-4B5C-95C4-F56757CFB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836675-BF5E-4439-8CB9-F0F55BAC073B}" type="pres">
      <dgm:prSet presAssocID="{CA71CC8F-FA12-4FDF-AE95-4AF75DDC077F}" presName="linNode" presStyleCnt="0"/>
      <dgm:spPr/>
    </dgm:pt>
    <dgm:pt modelId="{93262F6C-5DC7-49E1-88DA-BD2B5A5E5A02}" type="pres">
      <dgm:prSet presAssocID="{CA71CC8F-FA12-4FDF-AE95-4AF75DDC077F}" presName="parentText" presStyleLbl="node1" presStyleIdx="0" presStyleCnt="1" custScaleX="277778" custScaleY="57701" custLinFactNeighborX="-136" custLinFactNeighborY="-96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779021-6D29-4A56-A238-CB7CC80C1BA5}" type="presOf" srcId="{447EBA26-3B42-4B5C-95C4-F56757CFB89A}" destId="{242CCE5A-6A00-40F3-B81C-E96CA800DA3D}" srcOrd="0" destOrd="0" presId="urn:microsoft.com/office/officeart/2005/8/layout/vList5"/>
    <dgm:cxn modelId="{44EDAA92-7B61-4BD4-9A09-7C57E49B47EC}" type="presOf" srcId="{CA71CC8F-FA12-4FDF-AE95-4AF75DDC077F}" destId="{93262F6C-5DC7-49E1-88DA-BD2B5A5E5A02}" srcOrd="0" destOrd="0" presId="urn:microsoft.com/office/officeart/2005/8/layout/vList5"/>
    <dgm:cxn modelId="{6BC5A760-AF68-4077-82A4-89D09D799F61}" srcId="{447EBA26-3B42-4B5C-95C4-F56757CFB89A}" destId="{CA71CC8F-FA12-4FDF-AE95-4AF75DDC077F}" srcOrd="0" destOrd="0" parTransId="{518AC24F-3FA0-4232-BAE4-91AF4EBE94DC}" sibTransId="{9797514E-6028-4FE5-8495-0D83742B871D}"/>
    <dgm:cxn modelId="{2869BE94-0C56-46E2-B87D-0964B207484B}" type="presParOf" srcId="{242CCE5A-6A00-40F3-B81C-E96CA800DA3D}" destId="{08836675-BF5E-4439-8CB9-F0F55BAC073B}" srcOrd="0" destOrd="0" presId="urn:microsoft.com/office/officeart/2005/8/layout/vList5"/>
    <dgm:cxn modelId="{F30A0391-65DF-41D9-8049-06AB8FDDE79F}" type="presParOf" srcId="{08836675-BF5E-4439-8CB9-F0F55BAC073B}" destId="{93262F6C-5DC7-49E1-88DA-BD2B5A5E5A02}" srcOrd="0" destOrd="0" presId="urn:microsoft.com/office/officeart/2005/8/layout/vList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62F6C-5DC7-49E1-88DA-BD2B5A5E5A02}">
      <dsp:nvSpPr>
        <dsp:cNvPr id="0" name=""/>
        <dsp:cNvSpPr/>
      </dsp:nvSpPr>
      <dsp:spPr>
        <a:xfrm>
          <a:off x="4" y="0"/>
          <a:ext cx="4286307" cy="12852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25000"/>
                </a:schemeClr>
              </a:solidFill>
              <a:latin typeface="Georgia" pitchFamily="18" charset="0"/>
              <a:cs typeface="Arial" charset="0"/>
            </a:rPr>
            <a:t>В развивающихся странах – «переход количества в качество», в развитых странах – качественно новый этап</a:t>
          </a:r>
          <a:endParaRPr lang="ru-RU" sz="1800" b="1" kern="1200" dirty="0">
            <a:solidFill>
              <a:schemeClr val="tx1"/>
            </a:solidFill>
            <a:effectLst/>
            <a:latin typeface="Georgia" pitchFamily="18" charset="0"/>
          </a:endParaRPr>
        </a:p>
      </dsp:txBody>
      <dsp:txXfrm>
        <a:off x="4" y="0"/>
        <a:ext cx="4286307" cy="12852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62F6C-5DC7-49E1-88DA-BD2B5A5E5A02}">
      <dsp:nvSpPr>
        <dsp:cNvPr id="0" name=""/>
        <dsp:cNvSpPr/>
      </dsp:nvSpPr>
      <dsp:spPr>
        <a:xfrm>
          <a:off x="0" y="0"/>
          <a:ext cx="4210729" cy="7824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rPr>
            <a:t>Условия продолжения «эпохи дорогих ресурсов» размываются: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sp:txBody>
      <dsp:txXfrm>
        <a:off x="0" y="0"/>
        <a:ext cx="4210729" cy="7824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62F6C-5DC7-49E1-88DA-BD2B5A5E5A02}">
      <dsp:nvSpPr>
        <dsp:cNvPr id="0" name=""/>
        <dsp:cNvSpPr/>
      </dsp:nvSpPr>
      <dsp:spPr>
        <a:xfrm>
          <a:off x="0" y="213608"/>
          <a:ext cx="4210729" cy="1071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rPr>
            <a:t>Перспектива умеренных цен на энергоресурсы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sp:txBody>
      <dsp:txXfrm>
        <a:off x="0" y="213608"/>
        <a:ext cx="4210729" cy="10717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62F6C-5DC7-49E1-88DA-BD2B5A5E5A02}">
      <dsp:nvSpPr>
        <dsp:cNvPr id="0" name=""/>
        <dsp:cNvSpPr/>
      </dsp:nvSpPr>
      <dsp:spPr>
        <a:xfrm>
          <a:off x="0" y="213608"/>
          <a:ext cx="4210729" cy="10717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25000"/>
                </a:schemeClr>
              </a:solidFill>
              <a:latin typeface="Georgia" pitchFamily="18" charset="0"/>
            </a:rPr>
            <a:t>От рынка сырья к рынку услуг и технологий</a:t>
          </a:r>
          <a:endParaRPr lang="ru-RU" sz="2000" b="1" kern="1200" dirty="0">
            <a:solidFill>
              <a:schemeClr val="accent1">
                <a:lumMod val="25000"/>
              </a:schemeClr>
            </a:solidFill>
            <a:latin typeface="Georgia" pitchFamily="18" charset="0"/>
          </a:endParaRPr>
        </a:p>
      </dsp:txBody>
      <dsp:txXfrm>
        <a:off x="0" y="213608"/>
        <a:ext cx="4210729" cy="107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0.62167</cdr:x>
      <cdr:y>0.09488</cdr:y>
    </cdr:from>
    <cdr:to>
      <cdr:x>0.9603</cdr:x>
      <cdr:y>0.65873</cdr:y>
    </cdr:to>
    <cdr:sp macro="" textlink="">
      <cdr:nvSpPr>
        <cdr:cNvPr id="5" name="Полилиния 4"/>
        <cdr:cNvSpPr/>
      </cdr:nvSpPr>
      <cdr:spPr bwMode="auto">
        <a:xfrm xmlns:a="http://schemas.openxmlformats.org/drawingml/2006/main">
          <a:off x="3375224" y="481230"/>
          <a:ext cx="1838528" cy="2859932"/>
        </a:xfrm>
        <a:custGeom xmlns:a="http://schemas.openxmlformats.org/drawingml/2006/main">
          <a:avLst/>
          <a:gdLst>
            <a:gd name="connsiteX0" fmla="*/ 0 w 1838528"/>
            <a:gd name="connsiteY0" fmla="*/ 2859932 h 2859932"/>
            <a:gd name="connsiteX1" fmla="*/ 710120 w 1838528"/>
            <a:gd name="connsiteY1" fmla="*/ 2169268 h 2859932"/>
            <a:gd name="connsiteX2" fmla="*/ 1167320 w 1838528"/>
            <a:gd name="connsiteY2" fmla="*/ 1867710 h 2859932"/>
            <a:gd name="connsiteX3" fmla="*/ 1643975 w 1838528"/>
            <a:gd name="connsiteY3" fmla="*/ 1702340 h 2859932"/>
            <a:gd name="connsiteX4" fmla="*/ 1838528 w 1838528"/>
            <a:gd name="connsiteY4" fmla="*/ 1653702 h 2859932"/>
            <a:gd name="connsiteX5" fmla="*/ 1819073 w 1838528"/>
            <a:gd name="connsiteY5" fmla="*/ 0 h 2859932"/>
            <a:gd name="connsiteX6" fmla="*/ 1575881 w 1838528"/>
            <a:gd name="connsiteY6" fmla="*/ 116732 h 2859932"/>
            <a:gd name="connsiteX7" fmla="*/ 1371600 w 1838528"/>
            <a:gd name="connsiteY7" fmla="*/ 262646 h 2859932"/>
            <a:gd name="connsiteX8" fmla="*/ 904673 w 1838528"/>
            <a:gd name="connsiteY8" fmla="*/ 826851 h 2859932"/>
            <a:gd name="connsiteX9" fmla="*/ 0 w 1838528"/>
            <a:gd name="connsiteY9" fmla="*/ 2859932 h 285993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</a:cxnLst>
          <a:rect l="l" t="t" r="r" b="b"/>
          <a:pathLst>
            <a:path w="1838528" h="2859932">
              <a:moveTo>
                <a:pt x="0" y="2859932"/>
              </a:moveTo>
              <a:lnTo>
                <a:pt x="710120" y="2169268"/>
              </a:lnTo>
              <a:lnTo>
                <a:pt x="1167320" y="1867710"/>
              </a:lnTo>
              <a:lnTo>
                <a:pt x="1643975" y="1702340"/>
              </a:lnTo>
              <a:lnTo>
                <a:pt x="1838528" y="1653702"/>
              </a:lnTo>
              <a:lnTo>
                <a:pt x="1819073" y="0"/>
              </a:lnTo>
              <a:lnTo>
                <a:pt x="1575881" y="116732"/>
              </a:lnTo>
              <a:lnTo>
                <a:pt x="1371600" y="262646"/>
              </a:lnTo>
              <a:lnTo>
                <a:pt x="904673" y="826851"/>
              </a:lnTo>
              <a:lnTo>
                <a:pt x="0" y="2859932"/>
              </a:lnTo>
              <a:close/>
            </a:path>
          </a:pathLst>
        </a:custGeom>
        <a:solidFill xmlns:a="http://schemas.openxmlformats.org/drawingml/2006/main">
          <a:srgbClr val="FF0000">
            <a:alpha val="23000"/>
          </a:srgbClr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0.69737</cdr:x>
      <cdr:y>0.09859</cdr:y>
    </cdr:from>
    <cdr:to>
      <cdr:x>0.89474</cdr:x>
      <cdr:y>0.33803</cdr:y>
    </cdr:to>
    <cdr:sp macro="" textlink="">
      <cdr:nvSpPr>
        <cdr:cNvPr id="7" name="Прямая со стрелкой 6"/>
        <cdr:cNvSpPr/>
      </cdr:nvSpPr>
      <cdr:spPr bwMode="auto">
        <a:xfrm xmlns:a="http://schemas.openxmlformats.org/drawingml/2006/main" rot="16200000" flipH="1">
          <a:off x="3714774" y="571506"/>
          <a:ext cx="1214449" cy="107157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38100" cap="sq" cmpd="sng" algn="ctr">
          <a:solidFill>
            <a:srgbClr val="FF0000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0.60526</cdr:x>
      <cdr:y>0.52363</cdr:y>
    </cdr:from>
    <cdr:to>
      <cdr:x>0.86842</cdr:x>
      <cdr:y>0.70673</cdr:y>
    </cdr:to>
    <cdr:sp macro="" textlink="">
      <cdr:nvSpPr>
        <cdr:cNvPr id="8" name="Прямая со стрелкой 7"/>
        <cdr:cNvSpPr/>
      </cdr:nvSpPr>
      <cdr:spPr bwMode="auto">
        <a:xfrm xmlns:a="http://schemas.openxmlformats.org/drawingml/2006/main" rot="16200000">
          <a:off x="3536150" y="2405872"/>
          <a:ext cx="928695" cy="1428761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9999FF"/>
        </a:solidFill>
        <a:ln xmlns:a="http://schemas.openxmlformats.org/drawingml/2006/main" w="38100" cap="sq" cmpd="sng" algn="ctr">
          <a:solidFill>
            <a:srgbClr val="7030A0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0.62351</cdr:x>
      <cdr:y>0.42276</cdr:y>
    </cdr:from>
    <cdr:to>
      <cdr:x>0.96214</cdr:x>
      <cdr:y>0.6625</cdr:y>
    </cdr:to>
    <cdr:sp macro="" textlink="">
      <cdr:nvSpPr>
        <cdr:cNvPr id="9" name="Полилиния 8"/>
        <cdr:cNvSpPr/>
      </cdr:nvSpPr>
      <cdr:spPr bwMode="auto">
        <a:xfrm xmlns:a="http://schemas.openxmlformats.org/drawingml/2006/main">
          <a:off x="3385226" y="2144288"/>
          <a:ext cx="1838527" cy="1215958"/>
        </a:xfrm>
        <a:custGeom xmlns:a="http://schemas.openxmlformats.org/drawingml/2006/main">
          <a:avLst/>
          <a:gdLst>
            <a:gd name="connsiteX0" fmla="*/ 0 w 1838527"/>
            <a:gd name="connsiteY0" fmla="*/ 1215958 h 1215958"/>
            <a:gd name="connsiteX1" fmla="*/ 710119 w 1838527"/>
            <a:gd name="connsiteY1" fmla="*/ 496111 h 1215958"/>
            <a:gd name="connsiteX2" fmla="*/ 1128408 w 1838527"/>
            <a:gd name="connsiteY2" fmla="*/ 233464 h 1215958"/>
            <a:gd name="connsiteX3" fmla="*/ 1595336 w 1838527"/>
            <a:gd name="connsiteY3" fmla="*/ 48639 h 1215958"/>
            <a:gd name="connsiteX4" fmla="*/ 1838527 w 1838527"/>
            <a:gd name="connsiteY4" fmla="*/ 0 h 1215958"/>
            <a:gd name="connsiteX5" fmla="*/ 1838527 w 1838527"/>
            <a:gd name="connsiteY5" fmla="*/ 671209 h 1215958"/>
            <a:gd name="connsiteX6" fmla="*/ 1138136 w 1838527"/>
            <a:gd name="connsiteY6" fmla="*/ 719847 h 1215958"/>
            <a:gd name="connsiteX7" fmla="*/ 671208 w 1838527"/>
            <a:gd name="connsiteY7" fmla="*/ 807396 h 1215958"/>
            <a:gd name="connsiteX8" fmla="*/ 0 w 1838527"/>
            <a:gd name="connsiteY8" fmla="*/ 1215958 h 121595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1838527" h="1215958">
              <a:moveTo>
                <a:pt x="0" y="1215958"/>
              </a:moveTo>
              <a:lnTo>
                <a:pt x="710119" y="496111"/>
              </a:lnTo>
              <a:lnTo>
                <a:pt x="1128408" y="233464"/>
              </a:lnTo>
              <a:lnTo>
                <a:pt x="1595336" y="48639"/>
              </a:lnTo>
              <a:lnTo>
                <a:pt x="1838527" y="0"/>
              </a:lnTo>
              <a:lnTo>
                <a:pt x="1838527" y="671209"/>
              </a:lnTo>
              <a:lnTo>
                <a:pt x="1138136" y="719847"/>
              </a:lnTo>
              <a:lnTo>
                <a:pt x="671208" y="807396"/>
              </a:lnTo>
              <a:lnTo>
                <a:pt x="0" y="1215958"/>
              </a:lnTo>
              <a:close/>
            </a:path>
          </a:pathLst>
        </a:custGeom>
        <a:solidFill xmlns:a="http://schemas.openxmlformats.org/drawingml/2006/main">
          <a:schemeClr val="accent1">
            <a:alpha val="49000"/>
          </a:schemeClr>
        </a:solidFill>
        <a:ln xmlns:a="http://schemas.openxmlformats.org/drawingml/2006/main"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Overflow="clip" vert="horz" wrap="non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8B6C5A-AA68-4F62-866A-766030C35E1B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1061D-7224-4A36-8FE6-C057FC48B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760A0-E56E-44D6-8B9E-98B7ECA6EEA6}" type="slidenum">
              <a:rPr 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7FA17-E898-4E08-B830-ADAB09B0BC9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760A0-E56E-44D6-8B9E-98B7ECA6EEA6}" type="slidenum">
              <a:rPr 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C995D-D35C-417F-A94D-2BD13556BDB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C9B0BC-5635-409D-8F82-C0E4E20DD2D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D1CFB-D122-4C94-9E62-88065E2F7636}" type="slidenum">
              <a:rPr lang="ru-RU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1061D-7224-4A36-8FE6-C057FC48BAF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760A0-E56E-44D6-8B9E-98B7ECA6EEA6}" type="slidenum">
              <a:rPr lang="ru-RU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1061D-7224-4A36-8FE6-C057FC48BAF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46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EE7C-7316-40E5-9BF4-145F96DD7DB6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922-ABFF-4005-A71E-506991544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D1AB-C722-4ED8-AAC6-5FAED9C8D1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3BF1-BA8D-4E12-847E-DB91233AE12C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CE79-0902-42EE-AED2-C9191C4ED4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EACCB-6193-40FA-A47A-B03E8A38B33A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652D-AAA5-4A65-894E-789E3089D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8E4B-576D-4109-8351-A29E7994B8B4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63B6-69D4-4BD3-B374-F5C2317B24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35BF7-3534-47AF-8AEA-4C21F0D66CFE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480E2-E382-4D0D-8A5D-8E5B03A4D5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213D-FACA-4860-815E-D72B84A90836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540F-5D6F-4257-84CE-F8DF9C674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050C7-F034-479E-A3AD-E0D403A6D618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72FAF-C677-479B-BE1D-9B63659CC6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068DE-6C57-4302-AE0F-0A746A020953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683A-FDE9-46D9-8244-7F214A0E5A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1154-F80D-4B97-8AE4-46F99BF9AC44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DAE5-4776-4748-A2B6-EDD1BA889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5F39-1AF1-4349-8362-471D92DDE22A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DA43-D3B6-4D77-AAD7-40782AFB9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5F04-C21C-4CA0-9BB1-264B46AF1273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323CDFF1-7C2A-42EC-A8AB-D19A270F4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hlink"/>
                </a:solidFill>
              </a:endParaRPr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latin typeface="Times New Roman" pitchFamily="18" charset="0"/>
              </a:endParaRPr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AAD3A-B6C1-47C6-8EED-E2AADDD99985}" type="datetimeFigureOut">
              <a:rPr lang="ru-RU"/>
              <a:pPr>
                <a:defRPr/>
              </a:pPr>
              <a:t>07.02.2013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2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bp.com/assets/bp_internet/globalbp/globalbp_uk_english/reports_and_publications/statistical_energy_review_2011/STAGING/local_assets/images/Major_trade_movements_2011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одзаголовок 2"/>
          <p:cNvSpPr txBox="1">
            <a:spLocks/>
          </p:cNvSpPr>
          <p:nvPr/>
        </p:nvSpPr>
        <p:spPr bwMode="auto">
          <a:xfrm>
            <a:off x="3143250" y="4214813"/>
            <a:ext cx="58277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Николай Куричев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Ведущий эксперт-аналитик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Институт энергетической стратегии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85918" y="2714628"/>
            <a:ext cx="7000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Неоиндустриализация как ведущий фактор развития мировой энергетики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2010-2020-е гг.</a:t>
            </a:r>
            <a:endParaRPr lang="ru-RU" sz="2800" b="1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42875" y="5715000"/>
            <a:ext cx="885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Круглый стол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«Мировая энергетика: на пороге кардинальных перемен. Место России на глобальных энергетических рынках к 2020 г.»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635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Москва, 7 февраля 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013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endParaRPr lang="ru-RU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0" name="Group 50"/>
          <p:cNvGrpSpPr>
            <a:grpSpLocks/>
          </p:cNvGrpSpPr>
          <p:nvPr/>
        </p:nvGrpSpPr>
        <p:grpSpPr bwMode="auto">
          <a:xfrm>
            <a:off x="8562975" y="0"/>
            <a:ext cx="581025" cy="1249363"/>
            <a:chOff x="441" y="954"/>
            <a:chExt cx="1252" cy="3240"/>
          </a:xfrm>
        </p:grpSpPr>
        <p:graphicFrame>
          <p:nvGraphicFramePr>
            <p:cNvPr id="1026" name="Object 51"/>
            <p:cNvGraphicFramePr>
              <a:graphicFrameLocks noChangeAspect="1"/>
            </p:cNvGraphicFramePr>
            <p:nvPr/>
          </p:nvGraphicFramePr>
          <p:xfrm>
            <a:off x="441" y="954"/>
            <a:ext cx="1252" cy="1462"/>
          </p:xfrm>
          <a:graphic>
            <a:graphicData uri="http://schemas.openxmlformats.org/presentationml/2006/ole">
              <p:oleObj spid="_x0000_s1026" name="Точечный рисунок" r:id="rId3" imgW="1066667" imgH="1123810" progId="PBrush">
                <p:embed/>
              </p:oleObj>
            </a:graphicData>
          </a:graphic>
        </p:graphicFrame>
        <p:grpSp>
          <p:nvGrpSpPr>
            <p:cNvPr id="1031" name="Group 52"/>
            <p:cNvGrpSpPr>
              <a:grpSpLocks/>
            </p:cNvGrpSpPr>
            <p:nvPr/>
          </p:nvGrpSpPr>
          <p:grpSpPr bwMode="auto">
            <a:xfrm>
              <a:off x="621" y="3114"/>
              <a:ext cx="864" cy="1080"/>
              <a:chOff x="423" y="2921"/>
              <a:chExt cx="864" cy="3024"/>
            </a:xfrm>
          </p:grpSpPr>
          <p:sp>
            <p:nvSpPr>
              <p:cNvPr id="1033" name="Line 53"/>
              <p:cNvSpPr>
                <a:spLocks noChangeShapeType="1"/>
              </p:cNvSpPr>
              <p:nvPr/>
            </p:nvSpPr>
            <p:spPr bwMode="auto">
              <a:xfrm flipV="1">
                <a:off x="815" y="2921"/>
                <a:ext cx="0" cy="3024"/>
              </a:xfrm>
              <a:prstGeom prst="line">
                <a:avLst/>
              </a:prstGeom>
              <a:noFill/>
              <a:ln w="920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Line 54"/>
              <p:cNvSpPr>
                <a:spLocks noChangeShapeType="1"/>
              </p:cNvSpPr>
              <p:nvPr/>
            </p:nvSpPr>
            <p:spPr bwMode="auto">
              <a:xfrm flipV="1">
                <a:off x="527" y="2921"/>
                <a:ext cx="0" cy="3024"/>
              </a:xfrm>
              <a:prstGeom prst="line">
                <a:avLst/>
              </a:prstGeom>
              <a:noFill/>
              <a:ln w="539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AutoShape 55"/>
              <p:cNvSpPr>
                <a:spLocks noChangeArrowheads="1"/>
              </p:cNvSpPr>
              <p:nvPr/>
            </p:nvSpPr>
            <p:spPr bwMode="auto">
              <a:xfrm rot="5400000">
                <a:off x="783" y="2561"/>
                <a:ext cx="144" cy="864"/>
              </a:xfrm>
              <a:prstGeom prst="flowChartDelay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/>
              <a:lstStyle/>
              <a:p>
                <a:endParaRPr lang="ru-RU"/>
              </a:p>
            </p:txBody>
          </p:sp>
          <p:sp>
            <p:nvSpPr>
              <p:cNvPr id="1036" name="Line 56"/>
              <p:cNvSpPr>
                <a:spLocks noChangeShapeType="1"/>
              </p:cNvSpPr>
              <p:nvPr/>
            </p:nvSpPr>
            <p:spPr bwMode="auto">
              <a:xfrm flipV="1">
                <a:off x="1103" y="3065"/>
                <a:ext cx="0" cy="2880"/>
              </a:xfrm>
              <a:prstGeom prst="line">
                <a:avLst/>
              </a:prstGeom>
              <a:noFill/>
              <a:ln w="1333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2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621" y="2394"/>
              <a:ext cx="1008" cy="576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Times New Roman"/>
                  <a:cs typeface="Times New Roman"/>
                </a:rPr>
                <a:t>IES</a:t>
              </a:r>
              <a:endPara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 rot="16200000">
            <a:off x="-1347788" y="2776540"/>
            <a:ext cx="320992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" tIns="10800" rIns="18000" bIns="1080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n-lt"/>
                <a:cs typeface="Arial" charset="0"/>
              </a:rPr>
              <a:t>Цена на нефть, долл. 2011 г. </a:t>
            </a:r>
          </a:p>
          <a:p>
            <a:pPr algn="r">
              <a:defRPr/>
            </a:pPr>
            <a:r>
              <a:rPr lang="ru-RU" sz="1600" b="1" dirty="0">
                <a:latin typeface="+mn-lt"/>
                <a:cs typeface="Arial" charset="0"/>
              </a:rPr>
              <a:t> </a:t>
            </a:r>
          </a:p>
        </p:txBody>
      </p:sp>
      <p:graphicFrame>
        <p:nvGraphicFramePr>
          <p:cNvPr id="60" name="Диаграмма 59"/>
          <p:cNvGraphicFramePr/>
          <p:nvPr/>
        </p:nvGraphicFramePr>
        <p:xfrm>
          <a:off x="142844" y="928670"/>
          <a:ext cx="485778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" name="Полилиния 61"/>
          <p:cNvSpPr/>
          <p:nvPr/>
        </p:nvSpPr>
        <p:spPr>
          <a:xfrm>
            <a:off x="3500438" y="2017714"/>
            <a:ext cx="785812" cy="1435100"/>
          </a:xfrm>
          <a:custGeom>
            <a:avLst/>
            <a:gdLst>
              <a:gd name="connsiteX0" fmla="*/ 0 w 1318437"/>
              <a:gd name="connsiteY0" fmla="*/ 0 h 1435396"/>
              <a:gd name="connsiteX1" fmla="*/ 297711 w 1318437"/>
              <a:gd name="connsiteY1" fmla="*/ 999461 h 1435396"/>
              <a:gd name="connsiteX2" fmla="*/ 1318437 w 1318437"/>
              <a:gd name="connsiteY2" fmla="*/ 1435396 h 143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435396">
                <a:moveTo>
                  <a:pt x="0" y="0"/>
                </a:moveTo>
                <a:cubicBezTo>
                  <a:pt x="38986" y="380114"/>
                  <a:pt x="77972" y="760228"/>
                  <a:pt x="297711" y="999461"/>
                </a:cubicBezTo>
                <a:cubicBezTo>
                  <a:pt x="517451" y="1238694"/>
                  <a:pt x="917944" y="1337045"/>
                  <a:pt x="1318437" y="1435396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3521075" y="1071564"/>
            <a:ext cx="765175" cy="1436688"/>
          </a:xfrm>
          <a:custGeom>
            <a:avLst/>
            <a:gdLst>
              <a:gd name="connsiteX0" fmla="*/ 0 w 1010093"/>
              <a:gd name="connsiteY0" fmla="*/ 903767 h 1437167"/>
              <a:gd name="connsiteX1" fmla="*/ 404037 w 1010093"/>
              <a:gd name="connsiteY1" fmla="*/ 1286539 h 1437167"/>
              <a:gd name="connsiteX2" fmla="*/ 1010093 w 1010093"/>
              <a:gd name="connsiteY2" fmla="*/ 0 h 143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093" h="1437167">
                <a:moveTo>
                  <a:pt x="0" y="903767"/>
                </a:moveTo>
                <a:cubicBezTo>
                  <a:pt x="117844" y="1170467"/>
                  <a:pt x="235688" y="1437167"/>
                  <a:pt x="404037" y="1286539"/>
                </a:cubicBezTo>
                <a:cubicBezTo>
                  <a:pt x="572386" y="1135911"/>
                  <a:pt x="791239" y="567955"/>
                  <a:pt x="1010093" y="0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3552825" y="1524002"/>
            <a:ext cx="804863" cy="588962"/>
          </a:xfrm>
          <a:custGeom>
            <a:avLst/>
            <a:gdLst>
              <a:gd name="connsiteX0" fmla="*/ 0 w 1350335"/>
              <a:gd name="connsiteY0" fmla="*/ 409354 h 590107"/>
              <a:gd name="connsiteX1" fmla="*/ 382772 w 1350335"/>
              <a:gd name="connsiteY1" fmla="*/ 15949 h 590107"/>
              <a:gd name="connsiteX2" fmla="*/ 850605 w 1350335"/>
              <a:gd name="connsiteY2" fmla="*/ 313661 h 590107"/>
              <a:gd name="connsiteX3" fmla="*/ 1350335 w 1350335"/>
              <a:gd name="connsiteY3" fmla="*/ 590107 h 590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335" h="590107">
                <a:moveTo>
                  <a:pt x="0" y="409354"/>
                </a:moveTo>
                <a:cubicBezTo>
                  <a:pt x="120502" y="220626"/>
                  <a:pt x="241004" y="31898"/>
                  <a:pt x="382772" y="15949"/>
                </a:cubicBezTo>
                <a:cubicBezTo>
                  <a:pt x="524540" y="0"/>
                  <a:pt x="689345" y="217968"/>
                  <a:pt x="850605" y="313661"/>
                </a:cubicBezTo>
                <a:cubicBezTo>
                  <a:pt x="1011865" y="409354"/>
                  <a:pt x="1181100" y="499730"/>
                  <a:pt x="1350335" y="590107"/>
                </a:cubicBezTo>
              </a:path>
            </a:pathLst>
          </a:cu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857620" y="2214554"/>
            <a:ext cx="6078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39944" name="AutoShape 103"/>
          <p:cNvSpPr>
            <a:spLocks noChangeArrowheads="1"/>
          </p:cNvSpPr>
          <p:nvPr/>
        </p:nvSpPr>
        <p:spPr bwMode="auto">
          <a:xfrm>
            <a:off x="4391025" y="4556892"/>
            <a:ext cx="4681538" cy="6127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39945" name="AutoShape 103"/>
          <p:cNvSpPr>
            <a:spLocks noChangeArrowheads="1"/>
          </p:cNvSpPr>
          <p:nvPr/>
        </p:nvSpPr>
        <p:spPr bwMode="auto">
          <a:xfrm>
            <a:off x="4391025" y="2011353"/>
            <a:ext cx="4681538" cy="6556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39946" name="AutoShape 103"/>
          <p:cNvSpPr>
            <a:spLocks noChangeArrowheads="1"/>
          </p:cNvSpPr>
          <p:nvPr/>
        </p:nvSpPr>
        <p:spPr bwMode="auto">
          <a:xfrm>
            <a:off x="4391025" y="2744772"/>
            <a:ext cx="4681538" cy="68422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39947" name="AutoShape 103"/>
          <p:cNvSpPr>
            <a:spLocks noChangeArrowheads="1"/>
          </p:cNvSpPr>
          <p:nvPr/>
        </p:nvSpPr>
        <p:spPr bwMode="auto">
          <a:xfrm>
            <a:off x="4391025" y="3560776"/>
            <a:ext cx="4681538" cy="85725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73" name="Text Box 104"/>
          <p:cNvSpPr txBox="1">
            <a:spLocks noChangeArrowheads="1"/>
          </p:cNvSpPr>
          <p:nvPr/>
        </p:nvSpPr>
        <p:spPr bwMode="auto">
          <a:xfrm>
            <a:off x="4357688" y="2000240"/>
            <a:ext cx="4926012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1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Неоиндустриализация сдерживает рост спроса в развивающихся странах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74" name="Text Box 104"/>
          <p:cNvSpPr txBox="1">
            <a:spLocks noChangeArrowheads="1"/>
          </p:cNvSpPr>
          <p:nvPr/>
        </p:nvSpPr>
        <p:spPr bwMode="auto">
          <a:xfrm>
            <a:off x="4357688" y="2725722"/>
            <a:ext cx="4786312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2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Монополизм на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размывается нетрадиционными углеводородами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75" name="Text Box 104"/>
          <p:cNvSpPr txBox="1">
            <a:spLocks noChangeArrowheads="1"/>
          </p:cNvSpPr>
          <p:nvPr/>
        </p:nvSpPr>
        <p:spPr bwMode="auto">
          <a:xfrm>
            <a:off x="4357688" y="3500438"/>
            <a:ext cx="4714875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Системная энергоэффективность, ВИЭ, развитие инфраструктуры снижает монопольную власть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76" name="Text Box 104"/>
          <p:cNvSpPr txBox="1">
            <a:spLocks noChangeArrowheads="1"/>
          </p:cNvSpPr>
          <p:nvPr/>
        </p:nvSpPr>
        <p:spPr bwMode="auto">
          <a:xfrm>
            <a:off x="4357688" y="4537842"/>
            <a:ext cx="4714875" cy="6771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4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Усиление регулирования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на фьючерсных рынках</a:t>
            </a:r>
          </a:p>
        </p:txBody>
      </p:sp>
      <p:graphicFrame>
        <p:nvGraphicFramePr>
          <p:cNvPr id="77" name="Схема 76"/>
          <p:cNvGraphicFramePr/>
          <p:nvPr/>
        </p:nvGraphicFramePr>
        <p:xfrm>
          <a:off x="4572000" y="1071546"/>
          <a:ext cx="421484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8" name="Схема 77"/>
          <p:cNvGraphicFramePr/>
          <p:nvPr/>
        </p:nvGraphicFramePr>
        <p:xfrm>
          <a:off x="4643438" y="5214950"/>
          <a:ext cx="421484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1" name="Схема 80"/>
          <p:cNvGraphicFramePr/>
          <p:nvPr/>
        </p:nvGraphicFramePr>
        <p:xfrm>
          <a:off x="214282" y="5214950"/>
          <a:ext cx="421484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8643938" y="6518275"/>
            <a:ext cx="53657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9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Новый ценовой режим в мировой энергетике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3" name="Picture 2" descr="http://hh.ua/file/75244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0" y="6519863"/>
            <a:ext cx="2786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оценки ИЭС.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20"/>
          <p:cNvSpPr txBox="1">
            <a:spLocks noChangeArrowheads="1"/>
          </p:cNvSpPr>
          <p:nvPr/>
        </p:nvSpPr>
        <p:spPr bwMode="auto">
          <a:xfrm>
            <a:off x="8602696" y="649128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10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6324" name="AutoShape 103"/>
          <p:cNvSpPr>
            <a:spLocks noChangeArrowheads="1"/>
          </p:cNvSpPr>
          <p:nvPr/>
        </p:nvSpPr>
        <p:spPr bwMode="auto">
          <a:xfrm>
            <a:off x="285752" y="3500438"/>
            <a:ext cx="8501062" cy="877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>
              <a:latin typeface="Georgia" pitchFamily="18" charset="0"/>
            </a:endParaRPr>
          </a:p>
        </p:txBody>
      </p:sp>
      <p:sp>
        <p:nvSpPr>
          <p:cNvPr id="56326" name="AutoShape 103"/>
          <p:cNvSpPr>
            <a:spLocks noChangeArrowheads="1"/>
          </p:cNvSpPr>
          <p:nvPr/>
        </p:nvSpPr>
        <p:spPr bwMode="auto">
          <a:xfrm>
            <a:off x="285752" y="2500306"/>
            <a:ext cx="8501062" cy="85725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9" name="Text Box 104"/>
          <p:cNvSpPr txBox="1">
            <a:spLocks noChangeArrowheads="1"/>
          </p:cNvSpPr>
          <p:nvPr/>
        </p:nvSpPr>
        <p:spPr bwMode="auto">
          <a:xfrm>
            <a:off x="285752" y="2406630"/>
            <a:ext cx="8643937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2.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ЕС </a:t>
            </a:r>
            <a:r>
              <a:rPr lang="ru-RU" b="1" dirty="0" smtClean="0">
                <a:latin typeface="Georgia" pitchFamily="18" charset="0"/>
              </a:rPr>
              <a:t>стремится к созданию энергетического пространства Европы  и повышению самообеспечения. Ставка на энергоэффективность, ВИЭ, торговли квотами на СО2 и навязывание норм регулирования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56330" name="AutoShape 103"/>
          <p:cNvSpPr>
            <a:spLocks noChangeArrowheads="1"/>
          </p:cNvSpPr>
          <p:nvPr/>
        </p:nvSpPr>
        <p:spPr bwMode="auto">
          <a:xfrm>
            <a:off x="285752" y="1400175"/>
            <a:ext cx="8501062" cy="95725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285720" y="1400175"/>
            <a:ext cx="864399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1.</a:t>
            </a:r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США стремятся к переходу к 2030 г. к региональному самообеспечению на основе нетрадиционных видов углеводородов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и низким ценам как стимулу промышленного роста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Text Box 104"/>
          <p:cNvSpPr txBox="1">
            <a:spLocks noChangeArrowheads="1"/>
          </p:cNvSpPr>
          <p:nvPr/>
        </p:nvSpPr>
        <p:spPr bwMode="auto">
          <a:xfrm>
            <a:off x="285752" y="3500438"/>
            <a:ext cx="871540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3.</a:t>
            </a:r>
            <a:r>
              <a:rPr lang="ru-RU" b="1" dirty="0" smtClean="0">
                <a:latin typeface="Georgia" pitchFamily="18" charset="0"/>
              </a:rPr>
              <a:t> Китай также стремится к ограничению своей зависимости от глобальных рынков через развитие собственного энергетического потенциала и создание своей зоны влияния в области энергетики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22" name="Picture 2" descr="http://hh.ua/file/75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Энергетические стратегии ведущих стран: использование неоиндустриализации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AutoShape 103"/>
          <p:cNvSpPr>
            <a:spLocks noChangeArrowheads="1"/>
          </p:cNvSpPr>
          <p:nvPr/>
        </p:nvSpPr>
        <p:spPr bwMode="auto">
          <a:xfrm>
            <a:off x="285752" y="4500570"/>
            <a:ext cx="8501062" cy="877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>
              <a:latin typeface="Georgia" pitchFamily="18" charset="0"/>
            </a:endParaRPr>
          </a:p>
        </p:txBody>
      </p:sp>
      <p:sp>
        <p:nvSpPr>
          <p:cNvPr id="26" name="Text Box 104"/>
          <p:cNvSpPr txBox="1">
            <a:spLocks noChangeArrowheads="1"/>
          </p:cNvSpPr>
          <p:nvPr/>
        </p:nvSpPr>
        <p:spPr bwMode="auto">
          <a:xfrm>
            <a:off x="285752" y="4500570"/>
            <a:ext cx="871540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4. </a:t>
            </a:r>
            <a:r>
              <a:rPr lang="ru-RU" b="1" dirty="0" smtClean="0">
                <a:latin typeface="Georgia" pitchFamily="18" charset="0"/>
              </a:rPr>
              <a:t>Снижение роли геополитических игр за ресурсы и роста роли инфраструктурного и технологического фактора. Стратификация </a:t>
            </a:r>
            <a:r>
              <a:rPr lang="ru-RU" b="1" dirty="0">
                <a:latin typeface="Georgia" pitchFamily="18" charset="0"/>
              </a:rPr>
              <a:t>стран не по энергоресурсам, а по </a:t>
            </a:r>
            <a:r>
              <a:rPr lang="ru-RU" b="1" dirty="0" err="1" smtClean="0">
                <a:latin typeface="Georgia" pitchFamily="18" charset="0"/>
              </a:rPr>
              <a:t>энерготехнологиям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285779" y="5643578"/>
            <a:ext cx="8501063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44450" indent="-342900" algn="just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Новая </a:t>
            </a:r>
            <a:r>
              <a:rPr lang="ru-RU" sz="2000" b="1" kern="0" dirty="0" err="1" smtClean="0">
                <a:latin typeface="Times New Roman" pitchFamily="18" charset="0"/>
                <a:cs typeface="Times New Roman" pitchFamily="18" charset="0"/>
              </a:rPr>
              <a:t>энергостратегия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 России должна учитывать перспективы умеренных цен на энергоресурсы, ожидаемые трудности на рынках сбыта и потенциал новых технологий</a:t>
            </a: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1219200" y="2514600"/>
            <a:ext cx="6553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25000"/>
              </a:spcBef>
            </a:pPr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72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cs typeface="Arial"/>
              </a:rPr>
              <a:t>www.energystrategy.ru </a:t>
            </a:r>
            <a:endParaRPr lang="ru-RU" sz="2400" dirty="0" smtClean="0">
              <a:latin typeface="Times New Roman"/>
              <a:cs typeface="Arial"/>
            </a:endParaRPr>
          </a:p>
          <a:p>
            <a:pPr algn="ctr">
              <a:spcBef>
                <a:spcPct val="25000"/>
              </a:spcBef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nk.kurichev@gmail.com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5000"/>
              </a:spcBef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hh.ua/file/75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03"/>
          <p:cNvSpPr>
            <a:spLocks noChangeArrowheads="1"/>
          </p:cNvSpPr>
          <p:nvPr/>
        </p:nvSpPr>
        <p:spPr bwMode="auto">
          <a:xfrm>
            <a:off x="142844" y="3929066"/>
            <a:ext cx="8501062" cy="67150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Неоиндустриальное развитие: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общие тренды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6323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6324" name="AutoShape 103"/>
          <p:cNvSpPr>
            <a:spLocks noChangeArrowheads="1"/>
          </p:cNvSpPr>
          <p:nvPr/>
        </p:nvSpPr>
        <p:spPr bwMode="auto">
          <a:xfrm>
            <a:off x="142844" y="2371732"/>
            <a:ext cx="8501062" cy="62545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142844" y="2328869"/>
            <a:ext cx="878681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2.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 smtClean="0">
                <a:latin typeface="Georgia" pitchFamily="18" charset="0"/>
                <a:cs typeface="Arial" charset="0"/>
              </a:rPr>
              <a:t>Значимость промышленности для экспорта, НИОКР, роста производительности остается очень высокой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21" name="Text Box 104"/>
          <p:cNvSpPr txBox="1">
            <a:spLocks noChangeArrowheads="1"/>
          </p:cNvSpPr>
          <p:nvPr/>
        </p:nvSpPr>
        <p:spPr bwMode="auto">
          <a:xfrm>
            <a:off x="142844" y="3951936"/>
            <a:ext cx="892968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4.</a:t>
            </a:r>
            <a:r>
              <a:rPr lang="ru-RU" b="1" dirty="0" smtClean="0">
                <a:latin typeface="Georgia" pitchFamily="18" charset="0"/>
                <a:cs typeface="Arial" charset="0"/>
              </a:rPr>
              <a:t> 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Суть неоиндустриального развития: обеспечения высокого качества жизни в гармонии с природной средой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56330" name="AutoShape 103"/>
          <p:cNvSpPr>
            <a:spLocks noChangeArrowheads="1"/>
          </p:cNvSpPr>
          <p:nvPr/>
        </p:nvSpPr>
        <p:spPr bwMode="auto">
          <a:xfrm>
            <a:off x="142844" y="1514490"/>
            <a:ext cx="8501062" cy="67150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142844" y="1471628"/>
            <a:ext cx="828675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1.</a:t>
            </a:r>
            <a:r>
              <a:rPr lang="ru-RU" b="1" dirty="0">
                <a:latin typeface="Georgia" pitchFamily="18" charset="0"/>
                <a:cs typeface="Arial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Посткризисная</a:t>
            </a:r>
            <a:r>
              <a:rPr lang="ru-RU" b="1" dirty="0" smtClean="0">
                <a:latin typeface="Georgia" pitchFamily="18" charset="0"/>
              </a:rPr>
              <a:t> модель экономического роста не может повторять докризисную: исправление дисбалансов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6" name="AutoShape 103"/>
          <p:cNvSpPr>
            <a:spLocks noChangeArrowheads="1"/>
          </p:cNvSpPr>
          <p:nvPr/>
        </p:nvSpPr>
        <p:spPr bwMode="auto">
          <a:xfrm>
            <a:off x="142844" y="4786322"/>
            <a:ext cx="8501062" cy="67150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8" name="Text Box 104"/>
          <p:cNvSpPr txBox="1">
            <a:spLocks noChangeArrowheads="1"/>
          </p:cNvSpPr>
          <p:nvPr/>
        </p:nvSpPr>
        <p:spPr bwMode="auto">
          <a:xfrm>
            <a:off x="142844" y="4809192"/>
            <a:ext cx="892968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5.</a:t>
            </a:r>
            <a:r>
              <a:rPr lang="ru-RU" b="1" dirty="0" smtClean="0">
                <a:latin typeface="Georgia" pitchFamily="18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NBIC</a:t>
            </a:r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  <a:cs typeface="Times New Roman" pitchFamily="18" charset="0"/>
              </a:rPr>
              <a:t>-технологии, энергоэффективность, безотходное производство, робототехника, новые материалы, энергетика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20" name="Picture 2" descr="http://hh.ua/file/75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044" y="115888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03"/>
          <p:cNvSpPr>
            <a:spLocks noChangeArrowheads="1"/>
          </p:cNvSpPr>
          <p:nvPr/>
        </p:nvSpPr>
        <p:spPr bwMode="auto">
          <a:xfrm>
            <a:off x="142905" y="3143248"/>
            <a:ext cx="8501062" cy="655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4" name="Text Box 104"/>
          <p:cNvSpPr txBox="1">
            <a:spLocks noChangeArrowheads="1"/>
          </p:cNvSpPr>
          <p:nvPr/>
        </p:nvSpPr>
        <p:spPr bwMode="auto">
          <a:xfrm>
            <a:off x="142905" y="3163886"/>
            <a:ext cx="864393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3. </a:t>
            </a:r>
            <a:r>
              <a:rPr lang="ru-RU" b="1" dirty="0" smtClean="0">
                <a:latin typeface="Georgia" pitchFamily="18" charset="0"/>
                <a:cs typeface="Arial" charset="0"/>
              </a:rPr>
              <a:t>Объективные предпосылки : рекордные прибыли, накопленные средства, потенциал новых технологий, восстановление рынков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-285784" y="690586"/>
          <a:ext cx="5638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6" name="TextBox 33"/>
          <p:cNvSpPr txBox="1">
            <a:spLocks noChangeArrowheads="1"/>
          </p:cNvSpPr>
          <p:nvPr/>
        </p:nvSpPr>
        <p:spPr bwMode="auto">
          <a:xfrm>
            <a:off x="571472" y="857232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Доля в мировом промышленном производстве, %</a:t>
            </a:r>
          </a:p>
        </p:txBody>
      </p:sp>
      <p:sp>
        <p:nvSpPr>
          <p:cNvPr id="25608" name="Прямоугольник 10"/>
          <p:cNvSpPr>
            <a:spLocks noChangeArrowheads="1"/>
          </p:cNvSpPr>
          <p:nvPr/>
        </p:nvSpPr>
        <p:spPr bwMode="auto">
          <a:xfrm>
            <a:off x="0" y="5572140"/>
            <a:ext cx="281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Madisson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2001.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Rectangle 4"/>
          <p:cNvSpPr txBox="1">
            <a:spLocks noChangeArrowheads="1"/>
          </p:cNvSpPr>
          <p:nvPr/>
        </p:nvSpPr>
        <p:spPr bwMode="auto">
          <a:xfrm>
            <a:off x="4786282" y="39529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1800"/>
              </a:lnSpc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hh.ua/file/752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482" y="115888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03"/>
          <p:cNvSpPr>
            <a:spLocks noChangeArrowheads="1"/>
          </p:cNvSpPr>
          <p:nvPr/>
        </p:nvSpPr>
        <p:spPr bwMode="auto">
          <a:xfrm>
            <a:off x="4714844" y="1568068"/>
            <a:ext cx="4073525" cy="85723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15" name="Text Box 104"/>
          <p:cNvSpPr txBox="1">
            <a:spLocks noChangeArrowheads="1"/>
          </p:cNvSpPr>
          <p:nvPr/>
        </p:nvSpPr>
        <p:spPr bwMode="auto">
          <a:xfrm>
            <a:off x="4573618" y="1510902"/>
            <a:ext cx="43561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Развивающиеся страны к 2010 г. давали 37% мирового </a:t>
            </a:r>
            <a:r>
              <a:rPr lang="ru-RU" b="1" dirty="0" err="1" smtClean="0">
                <a:latin typeface="Georgia" pitchFamily="18" charset="0"/>
                <a:cs typeface="Times New Roman" pitchFamily="18" charset="0"/>
              </a:rPr>
              <a:t>пром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. производства (1950 г. – 6%)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Неоиндустриализация и регионализация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4714876" y="3714752"/>
          <a:ext cx="428631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3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9" name="AutoShape 103"/>
          <p:cNvSpPr>
            <a:spLocks noChangeArrowheads="1"/>
          </p:cNvSpPr>
          <p:nvPr/>
        </p:nvSpPr>
        <p:spPr bwMode="auto">
          <a:xfrm>
            <a:off x="4641820" y="2634250"/>
            <a:ext cx="4287897" cy="85723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 dirty="0"/>
          </a:p>
        </p:txBody>
      </p:sp>
      <p:sp>
        <p:nvSpPr>
          <p:cNvPr id="20" name="Text Box 104"/>
          <p:cNvSpPr txBox="1">
            <a:spLocks noChangeArrowheads="1"/>
          </p:cNvSpPr>
          <p:nvPr/>
        </p:nvSpPr>
        <p:spPr bwMode="auto">
          <a:xfrm>
            <a:off x="4572000" y="2571744"/>
            <a:ext cx="4429156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Разрыв по душевым показателям: США – 5500, Япония – 8500, Китай – 800, Индия – 120 долл. 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AutoShape 103"/>
          <p:cNvSpPr>
            <a:spLocks noChangeArrowheads="1"/>
          </p:cNvSpPr>
          <p:nvPr/>
        </p:nvSpPr>
        <p:spPr bwMode="auto">
          <a:xfrm>
            <a:off x="142812" y="1273161"/>
            <a:ext cx="8501062" cy="655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56323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4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142812" y="1214422"/>
            <a:ext cx="8786812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Arial" charset="0"/>
              </a:rPr>
              <a:t>1. </a:t>
            </a:r>
            <a:r>
              <a:rPr lang="ru-RU" b="1" dirty="0" smtClean="0">
                <a:latin typeface="Georgia" pitchFamily="18" charset="0"/>
              </a:rPr>
              <a:t>В США сложилась стратегия промышленного развития: программа </a:t>
            </a:r>
            <a:r>
              <a:rPr lang="en-US" b="1" dirty="0" smtClean="0">
                <a:latin typeface="Georgia" pitchFamily="18" charset="0"/>
              </a:rPr>
              <a:t>Advanced Manufacturing Partnership</a:t>
            </a:r>
            <a:r>
              <a:rPr lang="ru-RU" b="1" dirty="0" smtClean="0">
                <a:latin typeface="Georgia" pitchFamily="18" charset="0"/>
              </a:rPr>
              <a:t>, агентство </a:t>
            </a:r>
            <a:r>
              <a:rPr lang="en-US" b="1" dirty="0" err="1" smtClean="0">
                <a:latin typeface="Georgia" pitchFamily="18" charset="0"/>
              </a:rPr>
              <a:t>SelectUSA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5" name="Picture 2" descr="http://hh.ua/file/75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044" y="115888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103"/>
          <p:cNvSpPr>
            <a:spLocks noChangeArrowheads="1"/>
          </p:cNvSpPr>
          <p:nvPr/>
        </p:nvSpPr>
        <p:spPr bwMode="auto">
          <a:xfrm>
            <a:off x="142812" y="3987805"/>
            <a:ext cx="8501062" cy="6556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142812" y="3929066"/>
            <a:ext cx="900118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Arial" charset="0"/>
              </a:rPr>
              <a:t>4. </a:t>
            </a:r>
            <a:r>
              <a:rPr lang="ru-RU" b="1" dirty="0" smtClean="0">
                <a:latin typeface="Georgia" pitchFamily="18" charset="0"/>
              </a:rPr>
              <a:t>ЕС сдерживается </a:t>
            </a:r>
            <a:r>
              <a:rPr lang="ru-RU" b="1" dirty="0" err="1" smtClean="0">
                <a:latin typeface="Georgia" pitchFamily="18" charset="0"/>
              </a:rPr>
              <a:t>межстрановыми</a:t>
            </a:r>
            <a:r>
              <a:rPr lang="ru-RU" b="1" dirty="0" smtClean="0">
                <a:latin typeface="Georgia" pitchFamily="18" charset="0"/>
              </a:rPr>
              <a:t> противоречиями (EU 2020</a:t>
            </a:r>
            <a:r>
              <a:rPr lang="en-US" b="1" dirty="0" smtClean="0">
                <a:latin typeface="Georgia" pitchFamily="18" charset="0"/>
              </a:rPr>
              <a:t> strategy </a:t>
            </a:r>
            <a:r>
              <a:rPr lang="ru-RU" b="1" dirty="0" smtClean="0">
                <a:latin typeface="Georgia" pitchFamily="18" charset="0"/>
              </a:rPr>
              <a:t>- </a:t>
            </a:r>
            <a:r>
              <a:rPr lang="ru-RU" b="1" dirty="0" err="1" smtClean="0">
                <a:latin typeface="Georgia" pitchFamily="18" charset="0"/>
              </a:rPr>
              <a:t>Agenda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for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European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Manufacturing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in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a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changing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dirty="0" err="1" smtClean="0">
                <a:latin typeface="Georgia" pitchFamily="18" charset="0"/>
              </a:rPr>
              <a:t>world</a:t>
            </a:r>
            <a:r>
              <a:rPr lang="ru-RU" b="1" dirty="0" smtClean="0">
                <a:latin typeface="Georgia" pitchFamily="18" charset="0"/>
              </a:rPr>
              <a:t>)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6" name="AutoShape 103"/>
          <p:cNvSpPr>
            <a:spLocks noChangeArrowheads="1"/>
          </p:cNvSpPr>
          <p:nvPr/>
        </p:nvSpPr>
        <p:spPr bwMode="auto">
          <a:xfrm>
            <a:off x="142812" y="5857892"/>
            <a:ext cx="8572559" cy="92869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7" name="Text Box 104"/>
          <p:cNvSpPr txBox="1">
            <a:spLocks noChangeArrowheads="1"/>
          </p:cNvSpPr>
          <p:nvPr/>
        </p:nvSpPr>
        <p:spPr bwMode="auto">
          <a:xfrm>
            <a:off x="142812" y="5786454"/>
            <a:ext cx="8715467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  <a:cs typeface="Arial" charset="0"/>
              </a:rPr>
              <a:t>5. </a:t>
            </a:r>
            <a:r>
              <a:rPr lang="ru-RU" b="1" dirty="0" smtClean="0">
                <a:latin typeface="Georgia" pitchFamily="18" charset="0"/>
              </a:rPr>
              <a:t>Китай: механизм трансфера и абсорбции технологий, собственные НИОКР, использование системы квот на СО2 и энергоэффективности для модернизации промышленности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Неоиндустриальное развитие: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стратегии ведущих стран</a:t>
            </a: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AutoShape 103"/>
          <p:cNvSpPr>
            <a:spLocks noChangeArrowheads="1"/>
          </p:cNvSpPr>
          <p:nvPr/>
        </p:nvSpPr>
        <p:spPr bwMode="auto">
          <a:xfrm>
            <a:off x="142813" y="2916234"/>
            <a:ext cx="8501062" cy="94139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1" name="AutoShape 103"/>
          <p:cNvSpPr>
            <a:spLocks noChangeArrowheads="1"/>
          </p:cNvSpPr>
          <p:nvPr/>
        </p:nvSpPr>
        <p:spPr bwMode="auto">
          <a:xfrm>
            <a:off x="142813" y="1979602"/>
            <a:ext cx="8501062" cy="806456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142813" y="1928802"/>
            <a:ext cx="8643937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 smtClean="0">
                <a:latin typeface="Georgia" pitchFamily="18" charset="0"/>
                <a:cs typeface="Arial" charset="0"/>
              </a:rPr>
              <a:t>2.  </a:t>
            </a:r>
            <a:r>
              <a:rPr lang="ru-RU" b="1" dirty="0" smtClean="0">
                <a:latin typeface="Georgia" pitchFamily="18" charset="0"/>
                <a:cs typeface="Arial" charset="0"/>
              </a:rPr>
              <a:t>Инфраструктура: </a:t>
            </a:r>
            <a:r>
              <a:rPr lang="ru-RU" dirty="0" smtClean="0">
                <a:latin typeface="Georgia" pitchFamily="18" charset="0"/>
                <a:cs typeface="Arial" charset="0"/>
              </a:rPr>
              <a:t>развитие шир</a:t>
            </a:r>
            <a:r>
              <a:rPr lang="ru-RU" dirty="0" smtClean="0">
                <a:latin typeface="Georgia" pitchFamily="18" charset="0"/>
              </a:rPr>
              <a:t>окополосного доступа в Интернет, спутниковой и беспроводной связи, «облачных вычислений», суперкомпьютеров, авиасообщения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9" name="Text Box 104"/>
          <p:cNvSpPr txBox="1">
            <a:spLocks noChangeArrowheads="1"/>
          </p:cNvSpPr>
          <p:nvPr/>
        </p:nvSpPr>
        <p:spPr bwMode="auto">
          <a:xfrm>
            <a:off x="142813" y="2857496"/>
            <a:ext cx="850115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cs typeface="Arial" charset="0"/>
              </a:rPr>
              <a:t>3. </a:t>
            </a:r>
            <a:r>
              <a:rPr lang="ru-RU" b="1" dirty="0" smtClean="0">
                <a:latin typeface="Georgia" pitchFamily="18" charset="0"/>
              </a:rPr>
              <a:t>Роль энергетики: </a:t>
            </a:r>
            <a:r>
              <a:rPr lang="ru-RU" dirty="0" smtClean="0">
                <a:latin typeface="Georgia" pitchFamily="18" charset="0"/>
              </a:rPr>
              <a:t>инфраструктура и снижение цен улучшат условия для развития промышленности; реконструкция энергетики создаст крупный рынок для промышленности США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0" name="AutoShape 103"/>
          <p:cNvSpPr>
            <a:spLocks noChangeArrowheads="1"/>
          </p:cNvSpPr>
          <p:nvPr/>
        </p:nvSpPr>
        <p:spPr bwMode="auto">
          <a:xfrm>
            <a:off x="142844" y="4714884"/>
            <a:ext cx="8501062" cy="92869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31" name="Text Box 104"/>
          <p:cNvSpPr txBox="1">
            <a:spLocks noChangeArrowheads="1"/>
          </p:cNvSpPr>
          <p:nvPr/>
        </p:nvSpPr>
        <p:spPr bwMode="auto">
          <a:xfrm>
            <a:off x="142844" y="4714884"/>
            <a:ext cx="857259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  <a:cs typeface="Arial" charset="0"/>
              </a:rPr>
              <a:t>5. </a:t>
            </a:r>
            <a:r>
              <a:rPr lang="ru-RU" b="1" dirty="0" smtClean="0">
                <a:latin typeface="Georgia" pitchFamily="18" charset="0"/>
              </a:rPr>
              <a:t>Энергетика в ЕС</a:t>
            </a:r>
            <a:r>
              <a:rPr lang="ru-RU" b="1" u="sng" dirty="0" smtClean="0">
                <a:latin typeface="Georgia" pitchFamily="18" charset="0"/>
              </a:rPr>
              <a:t>: </a:t>
            </a:r>
            <a:r>
              <a:rPr lang="ru-RU" dirty="0" smtClean="0">
                <a:latin typeface="Georgia" pitchFamily="18" charset="0"/>
              </a:rPr>
              <a:t>энергоэффективность, торговля квотами на СО2, ВИЭ, «умные сети», безотходное производство (цель: превратить </a:t>
            </a:r>
            <a:r>
              <a:rPr lang="ru-RU" dirty="0" err="1" smtClean="0">
                <a:latin typeface="Georgia" pitchFamily="18" charset="0"/>
              </a:rPr>
              <a:t>энергодефицитность</a:t>
            </a:r>
            <a:r>
              <a:rPr lang="ru-RU" dirty="0" smtClean="0">
                <a:latin typeface="Georgia" pitchFamily="18" charset="0"/>
              </a:rPr>
              <a:t> из слабости в преимущество)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96" name="TextBox 25"/>
          <p:cNvSpPr txBox="1">
            <a:spLocks noChangeArrowheads="1"/>
          </p:cNvSpPr>
          <p:nvPr/>
        </p:nvSpPr>
        <p:spPr bwMode="auto">
          <a:xfrm>
            <a:off x="0" y="6273800"/>
            <a:ext cx="521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WEO 2010, China’s Energy and Carbon Emissions Outlook to 2050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, оценки ИЭС</a:t>
            </a:r>
          </a:p>
        </p:txBody>
      </p:sp>
      <p:sp>
        <p:nvSpPr>
          <p:cNvPr id="10297" name="TextBox 25"/>
          <p:cNvSpPr txBox="1">
            <a:spLocks noChangeArrowheads="1"/>
          </p:cNvSpPr>
          <p:nvPr/>
        </p:nvSpPr>
        <p:spPr bwMode="auto">
          <a:xfrm>
            <a:off x="500063" y="1201738"/>
            <a:ext cx="282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Потребление ПЭР, млн т н.э.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0" y="1416035"/>
          <a:ext cx="542928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9" name="TextBox 25"/>
          <p:cNvSpPr txBox="1">
            <a:spLocks noChangeArrowheads="1"/>
          </p:cNvSpPr>
          <p:nvPr/>
        </p:nvSpPr>
        <p:spPr bwMode="auto">
          <a:xfrm>
            <a:off x="642938" y="155892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Разрыв между «западным» путем развития и возможной траекторией Китая</a:t>
            </a:r>
          </a:p>
        </p:txBody>
      </p:sp>
      <p:sp>
        <p:nvSpPr>
          <p:cNvPr id="10300" name="TextBox 25"/>
          <p:cNvSpPr txBox="1">
            <a:spLocks noChangeArrowheads="1"/>
          </p:cNvSpPr>
          <p:nvPr/>
        </p:nvSpPr>
        <p:spPr bwMode="auto">
          <a:xfrm>
            <a:off x="500063" y="4500563"/>
            <a:ext cx="3071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Близость сценариев из-за компенсации роста ВВП ростом энергоэффективности</a:t>
            </a: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5233990" y="2566096"/>
            <a:ext cx="39100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аналогичном этапе развития потребление ПЭР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выросло за 30 лет: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2.44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Японии 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2.50 раза, СССР–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2.58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США –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2.5 раза</a:t>
            </a:r>
            <a:endParaRPr lang="ru-RU" sz="1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5214942" y="1565964"/>
            <a:ext cx="35004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Душевое потребление ПЭР в Китае в 2010 г. (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1.7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 н.э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ЕС-15 1950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г., Японии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1960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г., СССР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1950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г., США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1920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03"/>
          <p:cNvSpPr>
            <a:spLocks noChangeArrowheads="1"/>
          </p:cNvSpPr>
          <p:nvPr/>
        </p:nvSpPr>
        <p:spPr bwMode="auto">
          <a:xfrm>
            <a:off x="4716494" y="4572017"/>
            <a:ext cx="4251294" cy="1285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2700" cap="sq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5C7A99"/>
            </a:prstShdw>
          </a:effectLst>
        </p:spPr>
        <p:txBody>
          <a:bodyPr wrap="none" anchor="ctr"/>
          <a:lstStyle/>
          <a:p>
            <a:endParaRPr lang="ru-RU" b="1"/>
          </a:p>
        </p:txBody>
      </p:sp>
      <p:sp>
        <p:nvSpPr>
          <p:cNvPr id="14" name="Text Box 104"/>
          <p:cNvSpPr txBox="1">
            <a:spLocks noChangeArrowheads="1"/>
          </p:cNvSpPr>
          <p:nvPr/>
        </p:nvSpPr>
        <p:spPr bwMode="auto">
          <a:xfrm>
            <a:off x="4573618" y="4586110"/>
            <a:ext cx="4498976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Неоиндустриализация может снизить энергоемкость роста в Китае и сбалансировать мировое энергетическое развитие</a:t>
            </a:r>
            <a:endParaRPr lang="ru-RU" b="1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hh.ua/file/752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044" y="115888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Неоиндустриализация и потенциал роста спроса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5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357158" y="1428737"/>
          <a:ext cx="835824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571472" y="5073650"/>
            <a:ext cx="7643866" cy="17081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мировое потребление ПЭР вырастет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10-19% (вероятно, ближе к верхней границе), к 2030 г. – на 18-36%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Доля газа и ВИЭ возрастет во всех сценариях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Возможна стагнация потребления нефти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неопределенность развития атомной энергетики</a:t>
            </a: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7072330" y="3714752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млрд т н.э.</a:t>
            </a:r>
          </a:p>
        </p:txBody>
      </p:sp>
      <p:pic>
        <p:nvPicPr>
          <p:cNvPr id="9222" name="Picture 2" descr="http://hh.ua/file/752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В структуре мирового ТЭБ усилится ориентация на местные ресурсы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нетрадиционный газ, ВИЭ)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6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571472" y="4143380"/>
            <a:ext cx="2310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расчет ИЭС.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929063"/>
            <a:ext cx="31861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2"/>
          <p:cNvSpPr txBox="1">
            <a:spLocks noChangeArrowheads="1"/>
          </p:cNvSpPr>
          <p:nvPr/>
        </p:nvSpPr>
        <p:spPr bwMode="auto">
          <a:xfrm>
            <a:off x="8715375" y="6491288"/>
            <a:ext cx="5715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7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34820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857625"/>
            <a:ext cx="40005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890588"/>
            <a:ext cx="4214812" cy="2039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4822" name="Рисунок 175" descr="Major trade movements 2011 - Trade flows worldwide (million tonnes) 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28625" y="1000125"/>
            <a:ext cx="3297238" cy="1928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50" y="3000375"/>
            <a:ext cx="4029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Ресурсная глобализация (2000-е)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11888"/>
            <a:ext cx="48577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Региональное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самообеспечение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 на базе ВИЭ и нетрадиционных углеводородов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3" y="6215063"/>
            <a:ext cx="4357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Технологическая глобализация (на примере солнечной энергетики)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0" y="3000375"/>
            <a:ext cx="40386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Новые тренды кризиса 2008-2012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5400000">
            <a:off x="4429126" y="-571500"/>
            <a:ext cx="285750" cy="8715375"/>
          </a:xfrm>
          <a:prstGeom prst="leftBrace">
            <a:avLst>
              <a:gd name="adj1" fmla="val 8333"/>
              <a:gd name="adj2" fmla="val 50000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4429126" y="-1000125"/>
            <a:ext cx="285750" cy="8715375"/>
          </a:xfrm>
          <a:prstGeom prst="leftBrace">
            <a:avLst>
              <a:gd name="adj1" fmla="val 8333"/>
              <a:gd name="adj2" fmla="val 50000"/>
            </a:avLst>
          </a:prstGeom>
          <a:ln w="508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Глобализация и регионализация в энергетике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25" name="Picture 2" descr="http://hh.ua/file/7524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66811"/>
            <a:ext cx="50276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62411"/>
            <a:ext cx="49530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 rot="16200000">
            <a:off x="-534193" y="4930004"/>
            <a:ext cx="1828800" cy="76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" tIns="10800" rIns="18000" bIns="10800">
            <a:spAutoFit/>
          </a:bodyPr>
          <a:lstStyle/>
          <a:p>
            <a:pPr algn="ctr">
              <a:defRPr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Волатильность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реальной цены</a:t>
            </a:r>
          </a:p>
          <a:p>
            <a:pPr algn="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534193" y="2034404"/>
            <a:ext cx="1828800" cy="76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8000" tIns="10800" rIns="18000" bIns="10800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Цена на нефть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WTI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долл. 2007 г.. </a:t>
            </a:r>
          </a:p>
          <a:p>
            <a:pPr algn="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429256" y="6519862"/>
            <a:ext cx="335755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Dvir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Rogoff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(2009)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1347811"/>
            <a:ext cx="1905000" cy="6270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72000" tIns="36000" rIns="72000" bIns="36000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1877: переход к стационарности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3663974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1860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9425" y="56912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0.4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313" y="63770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425" y="60722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0.2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338" y="966811"/>
            <a:ext cx="4191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338" y="1347811"/>
            <a:ext cx="4191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263" y="180501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80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263" y="226856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263" y="264321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40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263" y="310041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6263" y="348141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3862411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313" y="42434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4548211"/>
            <a:ext cx="3048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1.0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8313" y="49292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0.8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425" y="5310211"/>
            <a:ext cx="3810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0.6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1880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526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84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1920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99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1940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1960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91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14900" y="36639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2000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5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1860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313" y="6377011"/>
            <a:ext cx="266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30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1880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764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622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337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814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1960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529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1980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38700" y="6635774"/>
            <a:ext cx="647700" cy="22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7200" tIns="3600" rIns="7200" bIns="3600">
            <a:spAutoFit/>
          </a:bodyPr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2000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3108" y="2209813"/>
            <a:ext cx="1971692" cy="626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8000" tIns="36000" rIns="18000" bIns="36000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1972: обратный переход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57600" y="4624411"/>
            <a:ext cx="609600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8000" tIns="36000" rIns="18000" bIns="36000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1972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71800" y="4929211"/>
            <a:ext cx="609600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8000" tIns="36000" rIns="18000" bIns="36000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1934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24000" y="4624411"/>
            <a:ext cx="609600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18000" tIns="36000" rIns="18000" bIns="36000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1878</a:t>
            </a: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5562600" y="852502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b="1" u="sng" kern="0" dirty="0">
              <a:latin typeface="Times New Roman" pitchFamily="18" charset="0"/>
            </a:endParaRPr>
          </a:p>
          <a:p>
            <a:pPr eaLnBrk="0" hangingPunct="0"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kern="0" dirty="0" err="1">
                <a:latin typeface="Times New Roman" pitchFamily="18" charset="0"/>
                <a:cs typeface="Times New Roman" pitchFamily="18" charset="0"/>
              </a:rPr>
              <a:t>Двира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kern="0" dirty="0" err="1">
                <a:latin typeface="Times New Roman" pitchFamily="18" charset="0"/>
                <a:cs typeface="Times New Roman" pitchFamily="18" charset="0"/>
              </a:rPr>
              <a:t>Рогоффа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800"/>
              </a:lnSpc>
              <a:buClr>
                <a:schemeClr val="bg2"/>
              </a:buClr>
              <a:buSzPct val="75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ключевых фактора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Индустриализация как позитивный шок роста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Монополистические ограничения предложения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Формирование запасов рациональными агентами 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модели ДР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складские запасы,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идея может быть расширена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бирж </a:t>
            </a:r>
          </a:p>
          <a:p>
            <a:pPr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Сочетание </a:t>
            </a:r>
            <a:r>
              <a:rPr lang="ru-RU" sz="2000" b="1" u="sng" kern="0" dirty="0">
                <a:latin typeface="Times New Roman" pitchFamily="18" charset="0"/>
                <a:cs typeface="Times New Roman" pitchFamily="18" charset="0"/>
              </a:rPr>
              <a:t>трех факторов 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порождает режим высокой волатильности и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цен</a:t>
            </a:r>
            <a:endParaRPr lang="ru-RU" sz="20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6" name="Rectangle 2"/>
          <p:cNvSpPr>
            <a:spLocks noChangeArrowheads="1"/>
          </p:cNvSpPr>
          <p:nvPr/>
        </p:nvSpPr>
        <p:spPr bwMode="auto">
          <a:xfrm>
            <a:off x="142844" y="357188"/>
            <a:ext cx="8429684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Изменение режима на энергетических рынках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0" name="Picture 2" descr="http://hh.ua/file/752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3450" y="0"/>
            <a:ext cx="590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8567738" y="6446838"/>
            <a:ext cx="684212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latin typeface="Georgia" pitchFamily="18" charset="0"/>
              </a:rPr>
              <a:t>8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Другая 1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3230</TotalTime>
  <Words>959</Words>
  <Application>Microsoft Office PowerPoint</Application>
  <PresentationFormat>Экран (4:3)</PresentationFormat>
  <Paragraphs>142</Paragraphs>
  <Slides>12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Пиксел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форсайта мировой энергетики до 2050 г.</dc:title>
  <dc:creator>Владелец</dc:creator>
  <cp:lastModifiedBy>Евгений</cp:lastModifiedBy>
  <cp:revision>883</cp:revision>
  <dcterms:created xsi:type="dcterms:W3CDTF">2010-02-02T10:23:37Z</dcterms:created>
  <dcterms:modified xsi:type="dcterms:W3CDTF">2013-02-07T11:34:09Z</dcterms:modified>
</cp:coreProperties>
</file>